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303" r:id="rId6"/>
    <p:sldId id="300" r:id="rId7"/>
    <p:sldId id="312" r:id="rId8"/>
    <p:sldId id="314" r:id="rId9"/>
    <p:sldId id="259" r:id="rId10"/>
    <p:sldId id="298" r:id="rId11"/>
    <p:sldId id="262" r:id="rId12"/>
    <p:sldId id="258" r:id="rId13"/>
    <p:sldId id="306" r:id="rId14"/>
    <p:sldId id="308" r:id="rId15"/>
    <p:sldId id="304" r:id="rId16"/>
    <p:sldId id="305" r:id="rId17"/>
    <p:sldId id="313" r:id="rId18"/>
    <p:sldId id="311" r:id="rId19"/>
    <p:sldId id="264" r:id="rId20"/>
    <p:sldId id="30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9C476-CF37-41A3-A24C-57FBD4DC61A4}" v="14" dt="2021-11-01T12:33:41.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twitter.com/Damian_Barr/status/1252626152604270593?ref_src=twsrc%5Etfw"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blogs.bmj.com/bmj/2021/06/30/michael-marmot-and-jessica-allen-building-back-fairer-in-greater-manchester/" TargetMode="External"/><Relationship Id="rId1" Type="http://schemas.openxmlformats.org/officeDocument/2006/relationships/hyperlink" Target="mailto:b.m.featherstone@hud.ac.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twitter.com/Damian_Barr/status/1252626152604270593?ref_src=twsrc%5Etfw"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blogs.bmj.com/bmj/2021/06/30/michael-marmot-and-jessica-allen-building-back-fairer-in-greater-manchester/" TargetMode="External"/><Relationship Id="rId1" Type="http://schemas.openxmlformats.org/officeDocument/2006/relationships/hyperlink" Target="mailto:b.m.featherstone@hud.ac.uk"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2192A-BCF6-4251-A1C0-1CD13ADCD8AF}"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0E54DB03-6A35-4E19-A313-F83E395A11AA}">
      <dgm:prSet/>
      <dgm:spPr/>
      <dgm:t>
        <a:bodyPr/>
        <a:lstStyle/>
        <a:p>
          <a:r>
            <a:rPr lang="en-GB" i="1" dirty="0"/>
            <a:t>We are not all in the same boat. We are all in the same storm. Some are on super-yachts. Some have just the one oar</a:t>
          </a:r>
          <a:endParaRPr lang="en-US" dirty="0"/>
        </a:p>
      </dgm:t>
      <dgm:extLst>
        <a:ext uri="{E40237B7-FDA0-4F09-8148-C483321AD2D9}">
          <dgm14:cNvPr xmlns:dgm14="http://schemas.microsoft.com/office/drawing/2010/diagram" id="0" name="" descr="We are not all in the same boat. We are all in the same storm. Some are on super-yachts. Some have just the one oar&#10;"/>
        </a:ext>
      </dgm:extLst>
    </dgm:pt>
    <dgm:pt modelId="{AD6F38C6-AA72-490A-981A-E70E38ADAEAC}" type="parTrans" cxnId="{546A0136-547A-45AC-A6C8-CE27BEB9EE5F}">
      <dgm:prSet/>
      <dgm:spPr/>
      <dgm:t>
        <a:bodyPr/>
        <a:lstStyle/>
        <a:p>
          <a:endParaRPr lang="en-US"/>
        </a:p>
      </dgm:t>
    </dgm:pt>
    <dgm:pt modelId="{17B135DA-AEE0-4574-B29D-61A4F2838599}" type="sibTrans" cxnId="{546A0136-547A-45AC-A6C8-CE27BEB9EE5F}">
      <dgm:prSet/>
      <dgm:spPr/>
      <dgm:t>
        <a:bodyPr/>
        <a:lstStyle/>
        <a:p>
          <a:endParaRPr lang="en-US"/>
        </a:p>
      </dgm:t>
    </dgm:pt>
    <dgm:pt modelId="{1043983F-2DB4-47ED-BB71-314617921A6C}">
      <dgm:prSet/>
      <dgm:spPr/>
      <dgm:t>
        <a:bodyPr/>
        <a:lstStyle/>
        <a:p>
          <a:r>
            <a:rPr lang="en-GB" b="1" dirty="0"/>
            <a:t>Damian Barr (@Damian_Barr) </a:t>
          </a:r>
          <a:r>
            <a:rPr lang="en-GB" u="sng" dirty="0">
              <a:hlinkClick xmlns:r="http://schemas.openxmlformats.org/officeDocument/2006/relationships" r:id="rId1"/>
            </a:rPr>
            <a:t>April 21, 2020</a:t>
          </a:r>
          <a:endParaRPr lang="en-US" dirty="0"/>
        </a:p>
      </dgm:t>
    </dgm:pt>
    <dgm:pt modelId="{7B9A995F-6138-4D7A-91E1-7E340068EE58}" type="parTrans" cxnId="{3726051F-78C1-4469-992F-E7B09F5D910E}">
      <dgm:prSet/>
      <dgm:spPr/>
      <dgm:t>
        <a:bodyPr/>
        <a:lstStyle/>
        <a:p>
          <a:endParaRPr lang="en-US"/>
        </a:p>
      </dgm:t>
    </dgm:pt>
    <dgm:pt modelId="{1A974FA1-3D9B-406C-84FC-8D480CB8F19A}" type="sibTrans" cxnId="{3726051F-78C1-4469-992F-E7B09F5D910E}">
      <dgm:prSet/>
      <dgm:spPr/>
      <dgm:t>
        <a:bodyPr/>
        <a:lstStyle/>
        <a:p>
          <a:endParaRPr lang="en-US"/>
        </a:p>
      </dgm:t>
    </dgm:pt>
    <dgm:pt modelId="{EEF5381B-07EC-49B4-93CE-91554C62ACDF}" type="pres">
      <dgm:prSet presAssocID="{42F2192A-BCF6-4251-A1C0-1CD13ADCD8AF}" presName="diagram" presStyleCnt="0">
        <dgm:presLayoutVars>
          <dgm:dir/>
          <dgm:resizeHandles val="exact"/>
        </dgm:presLayoutVars>
      </dgm:prSet>
      <dgm:spPr/>
    </dgm:pt>
    <dgm:pt modelId="{296F9512-94B3-4F71-8F41-6C8BC2822F40}" type="pres">
      <dgm:prSet presAssocID="{0E54DB03-6A35-4E19-A313-F83E395A11AA}" presName="node" presStyleLbl="node1" presStyleIdx="0" presStyleCnt="2">
        <dgm:presLayoutVars>
          <dgm:bulletEnabled val="1"/>
        </dgm:presLayoutVars>
      </dgm:prSet>
      <dgm:spPr/>
    </dgm:pt>
    <dgm:pt modelId="{763B6650-4B19-49D8-9ACF-479D8A754020}" type="pres">
      <dgm:prSet presAssocID="{17B135DA-AEE0-4574-B29D-61A4F2838599}" presName="sibTrans" presStyleCnt="0"/>
      <dgm:spPr/>
    </dgm:pt>
    <dgm:pt modelId="{7CBCE926-D46D-4CDB-924E-C24A0F0A308A}" type="pres">
      <dgm:prSet presAssocID="{1043983F-2DB4-47ED-BB71-314617921A6C}" presName="node" presStyleLbl="node1" presStyleIdx="1" presStyleCnt="2">
        <dgm:presLayoutVars>
          <dgm:bulletEnabled val="1"/>
        </dgm:presLayoutVars>
      </dgm:prSet>
      <dgm:spPr/>
    </dgm:pt>
  </dgm:ptLst>
  <dgm:cxnLst>
    <dgm:cxn modelId="{B4CA3C00-DCE7-4EF4-BF4B-BBDCFC6E5445}" type="presOf" srcId="{1043983F-2DB4-47ED-BB71-314617921A6C}" destId="{7CBCE926-D46D-4CDB-924E-C24A0F0A308A}" srcOrd="0" destOrd="0" presId="urn:microsoft.com/office/officeart/2005/8/layout/default"/>
    <dgm:cxn modelId="{69930107-0C20-409A-9C8C-F44156B8544B}" type="presOf" srcId="{0E54DB03-6A35-4E19-A313-F83E395A11AA}" destId="{296F9512-94B3-4F71-8F41-6C8BC2822F40}" srcOrd="0" destOrd="0" presId="urn:microsoft.com/office/officeart/2005/8/layout/default"/>
    <dgm:cxn modelId="{3726051F-78C1-4469-992F-E7B09F5D910E}" srcId="{42F2192A-BCF6-4251-A1C0-1CD13ADCD8AF}" destId="{1043983F-2DB4-47ED-BB71-314617921A6C}" srcOrd="1" destOrd="0" parTransId="{7B9A995F-6138-4D7A-91E1-7E340068EE58}" sibTransId="{1A974FA1-3D9B-406C-84FC-8D480CB8F19A}"/>
    <dgm:cxn modelId="{546A0136-547A-45AC-A6C8-CE27BEB9EE5F}" srcId="{42F2192A-BCF6-4251-A1C0-1CD13ADCD8AF}" destId="{0E54DB03-6A35-4E19-A313-F83E395A11AA}" srcOrd="0" destOrd="0" parTransId="{AD6F38C6-AA72-490A-981A-E70E38ADAEAC}" sibTransId="{17B135DA-AEE0-4574-B29D-61A4F2838599}"/>
    <dgm:cxn modelId="{00C25F58-CB07-4D02-9A66-E9E2B2A3D1DA}" type="presOf" srcId="{42F2192A-BCF6-4251-A1C0-1CD13ADCD8AF}" destId="{EEF5381B-07EC-49B4-93CE-91554C62ACDF}" srcOrd="0" destOrd="0" presId="urn:microsoft.com/office/officeart/2005/8/layout/default"/>
    <dgm:cxn modelId="{1108D618-8ED9-498B-82AC-32755C44F342}" type="presParOf" srcId="{EEF5381B-07EC-49B4-93CE-91554C62ACDF}" destId="{296F9512-94B3-4F71-8F41-6C8BC2822F40}" srcOrd="0" destOrd="0" presId="urn:microsoft.com/office/officeart/2005/8/layout/default"/>
    <dgm:cxn modelId="{9CE9BA1D-5234-45B7-9957-9D1888C82CD3}" type="presParOf" srcId="{EEF5381B-07EC-49B4-93CE-91554C62ACDF}" destId="{763B6650-4B19-49D8-9ACF-479D8A754020}" srcOrd="1" destOrd="0" presId="urn:microsoft.com/office/officeart/2005/8/layout/default"/>
    <dgm:cxn modelId="{CAC0EB39-EF25-47D0-A3A0-0401F061CF5E}" type="presParOf" srcId="{EEF5381B-07EC-49B4-93CE-91554C62ACDF}" destId="{7CBCE926-D46D-4CDB-924E-C24A0F0A308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1BF34-BBE6-4E85-8053-D5941339CFF1}"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B3874DC7-186F-4BBE-A8F5-BB27293635BC}">
      <dgm:prSet/>
      <dgm:spPr/>
      <dgm:t>
        <a:bodyPr/>
        <a:lstStyle/>
        <a:p>
          <a:r>
            <a:rPr lang="en-GB" dirty="0"/>
            <a:t>While children and young people have not been as vulnerable to illness and death, they have been disproportionately, and unequally, harmed by the impacts of restrictions and lockdown. </a:t>
          </a:r>
          <a:endParaRPr lang="en-US" dirty="0"/>
        </a:p>
      </dgm:t>
      <dgm:extLst>
        <a:ext uri="{E40237B7-FDA0-4F09-8148-C483321AD2D9}">
          <dgm14:cNvPr xmlns:dgm14="http://schemas.microsoft.com/office/drawing/2010/diagram" id="0" name="" descr="While children and young people have not been as vulnerable to illness and death, they have been disproportionately, and unequally, harmed by the impacts of restrictions and lockdown. &#10;"/>
        </a:ext>
      </dgm:extLst>
    </dgm:pt>
    <dgm:pt modelId="{124FD08F-69DB-4CCF-BB3A-C75CB892C630}" type="parTrans" cxnId="{8572A06B-DC32-4FFD-A47C-C70626CF448C}">
      <dgm:prSet/>
      <dgm:spPr/>
      <dgm:t>
        <a:bodyPr/>
        <a:lstStyle/>
        <a:p>
          <a:endParaRPr lang="en-US"/>
        </a:p>
      </dgm:t>
    </dgm:pt>
    <dgm:pt modelId="{4CB24E42-21AD-49F4-ADB9-0CE06D790FD6}" type="sibTrans" cxnId="{8572A06B-DC32-4FFD-A47C-C70626CF448C}">
      <dgm:prSet/>
      <dgm:spPr/>
      <dgm:t>
        <a:bodyPr/>
        <a:lstStyle/>
        <a:p>
          <a:endParaRPr lang="en-US"/>
        </a:p>
      </dgm:t>
    </dgm:pt>
    <dgm:pt modelId="{07FC14A9-2AAB-455E-AF82-4D308AA7E428}">
      <dgm:prSet/>
      <dgm:spPr/>
      <dgm:t>
        <a:bodyPr/>
        <a:lstStyle/>
        <a:p>
          <a:r>
            <a:rPr lang="en-GB" dirty="0"/>
            <a:t>The closure of early years services, schools and youth facilities and disruption to universities, further education and apprenticeships have led to widening inequalities in children and young people’s development and education and in post-18 training and employment</a:t>
          </a:r>
          <a:endParaRPr lang="en-US" dirty="0"/>
        </a:p>
      </dgm:t>
      <dgm:extLst>
        <a:ext uri="{E40237B7-FDA0-4F09-8148-C483321AD2D9}">
          <dgm14:cNvPr xmlns:dgm14="http://schemas.microsoft.com/office/drawing/2010/diagram" id="0" name="" descr="The closure of early years services, schools and youth facilities and disruption to universities, further education and apprenticeships have led to widening inequalities in children and young people’s development and education and in post-18 training and employment&#10;"/>
        </a:ext>
      </dgm:extLst>
    </dgm:pt>
    <dgm:pt modelId="{8BFBA49E-C0F9-44EB-B7E6-E54E8F71ED2C}" type="parTrans" cxnId="{AB1C6FD3-8E87-4FC9-BD54-658E4CA9FA27}">
      <dgm:prSet/>
      <dgm:spPr/>
      <dgm:t>
        <a:bodyPr/>
        <a:lstStyle/>
        <a:p>
          <a:endParaRPr lang="en-US"/>
        </a:p>
      </dgm:t>
    </dgm:pt>
    <dgm:pt modelId="{FF5867E8-C7B4-4333-8FDE-E91F1684DC8D}" type="sibTrans" cxnId="{AB1C6FD3-8E87-4FC9-BD54-658E4CA9FA27}">
      <dgm:prSet/>
      <dgm:spPr/>
      <dgm:t>
        <a:bodyPr/>
        <a:lstStyle/>
        <a:p>
          <a:endParaRPr lang="en-US"/>
        </a:p>
      </dgm:t>
    </dgm:pt>
    <dgm:pt modelId="{FAF31557-3A17-48AF-83F6-5123771B5395}" type="pres">
      <dgm:prSet presAssocID="{6341BF34-BBE6-4E85-8053-D5941339CFF1}" presName="vert0" presStyleCnt="0">
        <dgm:presLayoutVars>
          <dgm:dir/>
          <dgm:animOne val="branch"/>
          <dgm:animLvl val="lvl"/>
        </dgm:presLayoutVars>
      </dgm:prSet>
      <dgm:spPr/>
    </dgm:pt>
    <dgm:pt modelId="{717F2FA2-EEED-4101-97F5-7A42A633C64C}" type="pres">
      <dgm:prSet presAssocID="{B3874DC7-186F-4BBE-A8F5-BB27293635BC}" presName="thickLine" presStyleLbl="alignNode1" presStyleIdx="0" presStyleCnt="2"/>
      <dgm:spPr/>
    </dgm:pt>
    <dgm:pt modelId="{300DB708-E1B2-4BDA-98B0-E66ECD540431}" type="pres">
      <dgm:prSet presAssocID="{B3874DC7-186F-4BBE-A8F5-BB27293635BC}" presName="horz1" presStyleCnt="0"/>
      <dgm:spPr/>
    </dgm:pt>
    <dgm:pt modelId="{35A4EBB5-0294-48D7-8F89-404F6248C0DC}" type="pres">
      <dgm:prSet presAssocID="{B3874DC7-186F-4BBE-A8F5-BB27293635BC}" presName="tx1" presStyleLbl="revTx" presStyleIdx="0" presStyleCnt="2"/>
      <dgm:spPr/>
    </dgm:pt>
    <dgm:pt modelId="{EC66ACAF-3EFF-4B70-B3A7-DB6340E188C7}" type="pres">
      <dgm:prSet presAssocID="{B3874DC7-186F-4BBE-A8F5-BB27293635BC}" presName="vert1" presStyleCnt="0"/>
      <dgm:spPr/>
    </dgm:pt>
    <dgm:pt modelId="{3162EDB6-21EC-4547-BC04-01BB03CFF0EE}" type="pres">
      <dgm:prSet presAssocID="{07FC14A9-2AAB-455E-AF82-4D308AA7E428}" presName="thickLine" presStyleLbl="alignNode1" presStyleIdx="1" presStyleCnt="2"/>
      <dgm:spPr/>
    </dgm:pt>
    <dgm:pt modelId="{57A05D35-3F40-4946-B0F5-BA5852808400}" type="pres">
      <dgm:prSet presAssocID="{07FC14A9-2AAB-455E-AF82-4D308AA7E428}" presName="horz1" presStyleCnt="0"/>
      <dgm:spPr/>
    </dgm:pt>
    <dgm:pt modelId="{4C9B1172-F195-45BC-AD5A-3415BE591F19}" type="pres">
      <dgm:prSet presAssocID="{07FC14A9-2AAB-455E-AF82-4D308AA7E428}" presName="tx1" presStyleLbl="revTx" presStyleIdx="1" presStyleCnt="2"/>
      <dgm:spPr/>
    </dgm:pt>
    <dgm:pt modelId="{A5CF14C2-4FE4-4C82-A6C9-233A5A5FAEB2}" type="pres">
      <dgm:prSet presAssocID="{07FC14A9-2AAB-455E-AF82-4D308AA7E428}" presName="vert1" presStyleCnt="0"/>
      <dgm:spPr/>
    </dgm:pt>
  </dgm:ptLst>
  <dgm:cxnLst>
    <dgm:cxn modelId="{6F0BE841-FA56-40A0-A3DA-2B91DCAE4322}" type="presOf" srcId="{6341BF34-BBE6-4E85-8053-D5941339CFF1}" destId="{FAF31557-3A17-48AF-83F6-5123771B5395}" srcOrd="0" destOrd="0" presId="urn:microsoft.com/office/officeart/2008/layout/LinedList"/>
    <dgm:cxn modelId="{8572A06B-DC32-4FFD-A47C-C70626CF448C}" srcId="{6341BF34-BBE6-4E85-8053-D5941339CFF1}" destId="{B3874DC7-186F-4BBE-A8F5-BB27293635BC}" srcOrd="0" destOrd="0" parTransId="{124FD08F-69DB-4CCF-BB3A-C75CB892C630}" sibTransId="{4CB24E42-21AD-49F4-ADB9-0CE06D790FD6}"/>
    <dgm:cxn modelId="{E5DC88D2-A7B6-4661-8F06-4FA0D59AFE24}" type="presOf" srcId="{B3874DC7-186F-4BBE-A8F5-BB27293635BC}" destId="{35A4EBB5-0294-48D7-8F89-404F6248C0DC}" srcOrd="0" destOrd="0" presId="urn:microsoft.com/office/officeart/2008/layout/LinedList"/>
    <dgm:cxn modelId="{AB1C6FD3-8E87-4FC9-BD54-658E4CA9FA27}" srcId="{6341BF34-BBE6-4E85-8053-D5941339CFF1}" destId="{07FC14A9-2AAB-455E-AF82-4D308AA7E428}" srcOrd="1" destOrd="0" parTransId="{8BFBA49E-C0F9-44EB-B7E6-E54E8F71ED2C}" sibTransId="{FF5867E8-C7B4-4333-8FDE-E91F1684DC8D}"/>
    <dgm:cxn modelId="{C84D8DFD-B8B4-4F12-B9D4-313C73F7963E}" type="presOf" srcId="{07FC14A9-2AAB-455E-AF82-4D308AA7E428}" destId="{4C9B1172-F195-45BC-AD5A-3415BE591F19}" srcOrd="0" destOrd="0" presId="urn:microsoft.com/office/officeart/2008/layout/LinedList"/>
    <dgm:cxn modelId="{4ED9B360-0D6B-49C2-8A29-9C58E971C9DC}" type="presParOf" srcId="{FAF31557-3A17-48AF-83F6-5123771B5395}" destId="{717F2FA2-EEED-4101-97F5-7A42A633C64C}" srcOrd="0" destOrd="0" presId="urn:microsoft.com/office/officeart/2008/layout/LinedList"/>
    <dgm:cxn modelId="{DD7A7F56-96A5-4099-B29F-3127B9A40B6D}" type="presParOf" srcId="{FAF31557-3A17-48AF-83F6-5123771B5395}" destId="{300DB708-E1B2-4BDA-98B0-E66ECD540431}" srcOrd="1" destOrd="0" presId="urn:microsoft.com/office/officeart/2008/layout/LinedList"/>
    <dgm:cxn modelId="{90355A1A-394A-47B4-98BB-76C2A09698E4}" type="presParOf" srcId="{300DB708-E1B2-4BDA-98B0-E66ECD540431}" destId="{35A4EBB5-0294-48D7-8F89-404F6248C0DC}" srcOrd="0" destOrd="0" presId="urn:microsoft.com/office/officeart/2008/layout/LinedList"/>
    <dgm:cxn modelId="{832C9FC1-78FF-4CF6-908C-A9A634CB96BD}" type="presParOf" srcId="{300DB708-E1B2-4BDA-98B0-E66ECD540431}" destId="{EC66ACAF-3EFF-4B70-B3A7-DB6340E188C7}" srcOrd="1" destOrd="0" presId="urn:microsoft.com/office/officeart/2008/layout/LinedList"/>
    <dgm:cxn modelId="{82906033-3BE5-4CF3-AD44-91C3D87E2CA4}" type="presParOf" srcId="{FAF31557-3A17-48AF-83F6-5123771B5395}" destId="{3162EDB6-21EC-4547-BC04-01BB03CFF0EE}" srcOrd="2" destOrd="0" presId="urn:microsoft.com/office/officeart/2008/layout/LinedList"/>
    <dgm:cxn modelId="{78C6D8B6-4BB4-47EF-ACE7-4A6DF34EEDC0}" type="presParOf" srcId="{FAF31557-3A17-48AF-83F6-5123771B5395}" destId="{57A05D35-3F40-4946-B0F5-BA5852808400}" srcOrd="3" destOrd="0" presId="urn:microsoft.com/office/officeart/2008/layout/LinedList"/>
    <dgm:cxn modelId="{96A60AFD-44E1-47B9-98DF-B9860F707A04}" type="presParOf" srcId="{57A05D35-3F40-4946-B0F5-BA5852808400}" destId="{4C9B1172-F195-45BC-AD5A-3415BE591F19}" srcOrd="0" destOrd="0" presId="urn:microsoft.com/office/officeart/2008/layout/LinedList"/>
    <dgm:cxn modelId="{908AC5F3-1F1C-4A90-8D38-1FE772E15BC3}" type="presParOf" srcId="{57A05D35-3F40-4946-B0F5-BA5852808400}" destId="{A5CF14C2-4FE4-4C82-A6C9-233A5A5FAE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EC6F1-E1EC-4AC0-AE46-357F3913AD23}"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01153FA9-0875-4E10-843E-3646DD5C413E}">
      <dgm:prSet/>
      <dgm:spPr/>
      <dgm:t>
        <a:bodyPr/>
        <a:lstStyle/>
        <a:p>
          <a:r>
            <a:rPr lang="en-US" dirty="0"/>
            <a:t>‘Build back fairer’</a:t>
          </a:r>
        </a:p>
      </dgm:t>
      <dgm:extLst>
        <a:ext uri="{E40237B7-FDA0-4F09-8148-C483321AD2D9}">
          <dgm14:cNvPr xmlns:dgm14="http://schemas.microsoft.com/office/drawing/2010/diagram" id="0" name="" descr="‘Build back fairer’&#10;Attend to the ‘causes of the causes’&#10;Develop a new social settlement – a new framework recognizing our interdependence, our need to care and be cared-for, participate in decisions affecting us, develop services together &#10;"/>
        </a:ext>
      </dgm:extLst>
    </dgm:pt>
    <dgm:pt modelId="{5162A0A9-4CF8-45A9-8605-76F7C6B6B088}" type="parTrans" cxnId="{36EFDFB6-18E8-41BB-A2D2-C13AAFD78F22}">
      <dgm:prSet/>
      <dgm:spPr/>
      <dgm:t>
        <a:bodyPr/>
        <a:lstStyle/>
        <a:p>
          <a:endParaRPr lang="en-US"/>
        </a:p>
      </dgm:t>
    </dgm:pt>
    <dgm:pt modelId="{27980277-FC0E-4867-9070-06C3949686D0}" type="sibTrans" cxnId="{36EFDFB6-18E8-41BB-A2D2-C13AAFD78F22}">
      <dgm:prSet/>
      <dgm:spPr/>
      <dgm:t>
        <a:bodyPr/>
        <a:lstStyle/>
        <a:p>
          <a:endParaRPr lang="en-US"/>
        </a:p>
      </dgm:t>
    </dgm:pt>
    <dgm:pt modelId="{48B2F9B3-6C75-43F5-9CC7-BA462AB545B3}">
      <dgm:prSet/>
      <dgm:spPr/>
      <dgm:t>
        <a:bodyPr/>
        <a:lstStyle/>
        <a:p>
          <a:r>
            <a:rPr lang="en-US" dirty="0"/>
            <a:t>Attend to the ‘causes of the causes’</a:t>
          </a:r>
        </a:p>
      </dgm:t>
      <dgm:extLst>
        <a:ext uri="{E40237B7-FDA0-4F09-8148-C483321AD2D9}">
          <dgm14:cNvPr xmlns:dgm14="http://schemas.microsoft.com/office/drawing/2010/diagram" id="0" name="" descr="‘Build back fairer’&#10;Attend to the ‘causes of the causes’&#10;Develop a new social settlement – a new framework recognizing our interdependence, our need to care and be cared-for, participate in decisions affecting us, develop services together &#10;"/>
        </a:ext>
      </dgm:extLst>
    </dgm:pt>
    <dgm:pt modelId="{F67658AD-8E83-47F9-BE4C-331DDF7A5A1F}" type="parTrans" cxnId="{69A95271-5827-43C6-B013-E4707F2966FA}">
      <dgm:prSet/>
      <dgm:spPr/>
      <dgm:t>
        <a:bodyPr/>
        <a:lstStyle/>
        <a:p>
          <a:endParaRPr lang="en-US"/>
        </a:p>
      </dgm:t>
    </dgm:pt>
    <dgm:pt modelId="{44641D37-C020-4957-A520-03AD52853AC6}" type="sibTrans" cxnId="{69A95271-5827-43C6-B013-E4707F2966FA}">
      <dgm:prSet/>
      <dgm:spPr/>
      <dgm:t>
        <a:bodyPr/>
        <a:lstStyle/>
        <a:p>
          <a:endParaRPr lang="en-US"/>
        </a:p>
      </dgm:t>
    </dgm:pt>
    <dgm:pt modelId="{7653691F-3DFE-49EC-8D35-BC77D8D3BA16}">
      <dgm:prSet/>
      <dgm:spPr/>
      <dgm:t>
        <a:bodyPr/>
        <a:lstStyle/>
        <a:p>
          <a:r>
            <a:rPr lang="en-US" dirty="0"/>
            <a:t>Develop a new social settlement – a new framework recognizing our interdependence, our need to care and be cared-for, participate in decisions affecting us, develop services together </a:t>
          </a:r>
        </a:p>
      </dgm:t>
      <dgm:extLst>
        <a:ext uri="{E40237B7-FDA0-4F09-8148-C483321AD2D9}">
          <dgm14:cNvPr xmlns:dgm14="http://schemas.microsoft.com/office/drawing/2010/diagram" id="0" name="" descr="‘Build back fairer’&#10;Attend to the ‘causes of the causes’&#10;Develop a new social settlement – a new framework recognizing our interdependence, our need to care and be cared-for, participate in decisions affecting us, develop services together &#10;"/>
        </a:ext>
      </dgm:extLst>
    </dgm:pt>
    <dgm:pt modelId="{90E986B1-EFA5-46DC-BF84-48E8DE2909FD}" type="parTrans" cxnId="{EFE333F3-9D53-4B4E-9E3D-14150E773836}">
      <dgm:prSet/>
      <dgm:spPr/>
      <dgm:t>
        <a:bodyPr/>
        <a:lstStyle/>
        <a:p>
          <a:endParaRPr lang="en-US"/>
        </a:p>
      </dgm:t>
    </dgm:pt>
    <dgm:pt modelId="{3429BEEB-2865-4065-9D1B-CFACDF33D914}" type="sibTrans" cxnId="{EFE333F3-9D53-4B4E-9E3D-14150E773836}">
      <dgm:prSet/>
      <dgm:spPr/>
      <dgm:t>
        <a:bodyPr/>
        <a:lstStyle/>
        <a:p>
          <a:endParaRPr lang="en-US"/>
        </a:p>
      </dgm:t>
    </dgm:pt>
    <dgm:pt modelId="{8F4B8A0B-C585-472C-9310-996B4993228A}" type="pres">
      <dgm:prSet presAssocID="{A5AEC6F1-E1EC-4AC0-AE46-357F3913AD23}" presName="linear" presStyleCnt="0">
        <dgm:presLayoutVars>
          <dgm:animLvl val="lvl"/>
          <dgm:resizeHandles val="exact"/>
        </dgm:presLayoutVars>
      </dgm:prSet>
      <dgm:spPr/>
    </dgm:pt>
    <dgm:pt modelId="{F30E799B-E44B-43A4-95A3-A4596AC08075}" type="pres">
      <dgm:prSet presAssocID="{01153FA9-0875-4E10-843E-3646DD5C413E}" presName="parentText" presStyleLbl="node1" presStyleIdx="0" presStyleCnt="3">
        <dgm:presLayoutVars>
          <dgm:chMax val="0"/>
          <dgm:bulletEnabled val="1"/>
        </dgm:presLayoutVars>
      </dgm:prSet>
      <dgm:spPr/>
    </dgm:pt>
    <dgm:pt modelId="{67DBFE18-64D8-4A8B-8014-824F91437D1D}" type="pres">
      <dgm:prSet presAssocID="{27980277-FC0E-4867-9070-06C3949686D0}" presName="spacer" presStyleCnt="0"/>
      <dgm:spPr/>
    </dgm:pt>
    <dgm:pt modelId="{AF22E337-A207-4D80-8A09-9961FBC0BDFA}" type="pres">
      <dgm:prSet presAssocID="{48B2F9B3-6C75-43F5-9CC7-BA462AB545B3}" presName="parentText" presStyleLbl="node1" presStyleIdx="1" presStyleCnt="3">
        <dgm:presLayoutVars>
          <dgm:chMax val="0"/>
          <dgm:bulletEnabled val="1"/>
        </dgm:presLayoutVars>
      </dgm:prSet>
      <dgm:spPr/>
    </dgm:pt>
    <dgm:pt modelId="{37E9D16E-3B16-4F2B-9613-73968526C13A}" type="pres">
      <dgm:prSet presAssocID="{44641D37-C020-4957-A520-03AD52853AC6}" presName="spacer" presStyleCnt="0"/>
      <dgm:spPr/>
    </dgm:pt>
    <dgm:pt modelId="{2F3D5570-CF23-4D22-9630-98649A5AD497}" type="pres">
      <dgm:prSet presAssocID="{7653691F-3DFE-49EC-8D35-BC77D8D3BA16}" presName="parentText" presStyleLbl="node1" presStyleIdx="2" presStyleCnt="3">
        <dgm:presLayoutVars>
          <dgm:chMax val="0"/>
          <dgm:bulletEnabled val="1"/>
        </dgm:presLayoutVars>
      </dgm:prSet>
      <dgm:spPr/>
    </dgm:pt>
  </dgm:ptLst>
  <dgm:cxnLst>
    <dgm:cxn modelId="{65BD9C2D-B817-4D44-8A20-A2FE19B95058}" type="presOf" srcId="{7653691F-3DFE-49EC-8D35-BC77D8D3BA16}" destId="{2F3D5570-CF23-4D22-9630-98649A5AD497}" srcOrd="0" destOrd="0" presId="urn:microsoft.com/office/officeart/2005/8/layout/vList2"/>
    <dgm:cxn modelId="{69A95271-5827-43C6-B013-E4707F2966FA}" srcId="{A5AEC6F1-E1EC-4AC0-AE46-357F3913AD23}" destId="{48B2F9B3-6C75-43F5-9CC7-BA462AB545B3}" srcOrd="1" destOrd="0" parTransId="{F67658AD-8E83-47F9-BE4C-331DDF7A5A1F}" sibTransId="{44641D37-C020-4957-A520-03AD52853AC6}"/>
    <dgm:cxn modelId="{DBC42B8B-9D10-4DA7-8328-B06B8BFF0950}" type="presOf" srcId="{01153FA9-0875-4E10-843E-3646DD5C413E}" destId="{F30E799B-E44B-43A4-95A3-A4596AC08075}" srcOrd="0" destOrd="0" presId="urn:microsoft.com/office/officeart/2005/8/layout/vList2"/>
    <dgm:cxn modelId="{953D63B6-2D7F-4DBE-8CAA-695C90311BA3}" type="presOf" srcId="{A5AEC6F1-E1EC-4AC0-AE46-357F3913AD23}" destId="{8F4B8A0B-C585-472C-9310-996B4993228A}" srcOrd="0" destOrd="0" presId="urn:microsoft.com/office/officeart/2005/8/layout/vList2"/>
    <dgm:cxn modelId="{36EFDFB6-18E8-41BB-A2D2-C13AAFD78F22}" srcId="{A5AEC6F1-E1EC-4AC0-AE46-357F3913AD23}" destId="{01153FA9-0875-4E10-843E-3646DD5C413E}" srcOrd="0" destOrd="0" parTransId="{5162A0A9-4CF8-45A9-8605-76F7C6B6B088}" sibTransId="{27980277-FC0E-4867-9070-06C3949686D0}"/>
    <dgm:cxn modelId="{EFE333F3-9D53-4B4E-9E3D-14150E773836}" srcId="{A5AEC6F1-E1EC-4AC0-AE46-357F3913AD23}" destId="{7653691F-3DFE-49EC-8D35-BC77D8D3BA16}" srcOrd="2" destOrd="0" parTransId="{90E986B1-EFA5-46DC-BF84-48E8DE2909FD}" sibTransId="{3429BEEB-2865-4065-9D1B-CFACDF33D914}"/>
    <dgm:cxn modelId="{88B608F8-3A7F-4C80-8049-9FDA1CAC23E4}" type="presOf" srcId="{48B2F9B3-6C75-43F5-9CC7-BA462AB545B3}" destId="{AF22E337-A207-4D80-8A09-9961FBC0BDFA}" srcOrd="0" destOrd="0" presId="urn:microsoft.com/office/officeart/2005/8/layout/vList2"/>
    <dgm:cxn modelId="{E5DE0A19-5D55-44B6-ACE3-8E42FD63CD01}" type="presParOf" srcId="{8F4B8A0B-C585-472C-9310-996B4993228A}" destId="{F30E799B-E44B-43A4-95A3-A4596AC08075}" srcOrd="0" destOrd="0" presId="urn:microsoft.com/office/officeart/2005/8/layout/vList2"/>
    <dgm:cxn modelId="{6E9E4533-AA58-41CA-8639-C1425455F699}" type="presParOf" srcId="{8F4B8A0B-C585-472C-9310-996B4993228A}" destId="{67DBFE18-64D8-4A8B-8014-824F91437D1D}" srcOrd="1" destOrd="0" presId="urn:microsoft.com/office/officeart/2005/8/layout/vList2"/>
    <dgm:cxn modelId="{4F21A46D-01CD-4060-B303-4861F5930E57}" type="presParOf" srcId="{8F4B8A0B-C585-472C-9310-996B4993228A}" destId="{AF22E337-A207-4D80-8A09-9961FBC0BDFA}" srcOrd="2" destOrd="0" presId="urn:microsoft.com/office/officeart/2005/8/layout/vList2"/>
    <dgm:cxn modelId="{D3378682-B766-4699-B406-0BD1B0B0B6C2}" type="presParOf" srcId="{8F4B8A0B-C585-472C-9310-996B4993228A}" destId="{37E9D16E-3B16-4F2B-9613-73968526C13A}" srcOrd="3" destOrd="0" presId="urn:microsoft.com/office/officeart/2005/8/layout/vList2"/>
    <dgm:cxn modelId="{D311E79C-072D-4A10-BB8E-8F74F612E375}" type="presParOf" srcId="{8F4B8A0B-C585-472C-9310-996B4993228A}" destId="{2F3D5570-CF23-4D22-9630-98649A5AD4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A249B-A013-4F42-91C1-A969F5059B01}"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8A24EA66-F605-47A9-B272-4FF50BE4B0D3}">
      <dgm:prSet/>
      <dgm:spPr/>
      <dgm:t>
        <a:bodyPr/>
        <a:lstStyle/>
        <a:p>
          <a:r>
            <a:rPr lang="en-GB" dirty="0"/>
            <a:t>The notion of flourishing may help support a grounded interpretation of rights as exercised relationally and contextually </a:t>
          </a:r>
          <a:endParaRPr lang="en-US" dirty="0"/>
        </a:p>
      </dgm:t>
      <dgm:extLst>
        <a:ext uri="{E40237B7-FDA0-4F09-8148-C483321AD2D9}">
          <dgm14:cNvPr xmlns:dgm14="http://schemas.microsoft.com/office/drawing/2010/diagram" id="0" name="" descr="The notion of flourishing may help support a grounded interpretation of rights as exercised relationally and contextually &#10;According to Aristotle, human flourishing, or eudaimonia, is a life in which one fulfils one’s potential as a human being. &#10;As Hilary Cottam notes, flourishing is a collective and political concept that embraces participation in the structures of society – the household, the market, the community and the state&#10;"/>
        </a:ext>
      </dgm:extLst>
    </dgm:pt>
    <dgm:pt modelId="{CC3C7217-CD81-4902-815B-719CFD383EF8}" type="parTrans" cxnId="{C35C2248-751B-4094-8FC9-0A8FCC1094D4}">
      <dgm:prSet/>
      <dgm:spPr/>
      <dgm:t>
        <a:bodyPr/>
        <a:lstStyle/>
        <a:p>
          <a:endParaRPr lang="en-US"/>
        </a:p>
      </dgm:t>
    </dgm:pt>
    <dgm:pt modelId="{45FF5D1E-0048-435C-BE86-1B59ECD6B651}" type="sibTrans" cxnId="{C35C2248-751B-4094-8FC9-0A8FCC1094D4}">
      <dgm:prSet/>
      <dgm:spPr/>
      <dgm:t>
        <a:bodyPr/>
        <a:lstStyle/>
        <a:p>
          <a:endParaRPr lang="en-US"/>
        </a:p>
      </dgm:t>
    </dgm:pt>
    <dgm:pt modelId="{EF6C9682-CB57-40D6-AC24-7DE0048571F3}">
      <dgm:prSet/>
      <dgm:spPr/>
      <dgm:t>
        <a:bodyPr/>
        <a:lstStyle/>
        <a:p>
          <a:r>
            <a:rPr lang="en-GB" dirty="0"/>
            <a:t>According to Aristotle, human flourishing, or </a:t>
          </a:r>
          <a:r>
            <a:rPr lang="en-GB" i="1" dirty="0"/>
            <a:t>eudaimonia</a:t>
          </a:r>
          <a:r>
            <a:rPr lang="en-GB" dirty="0"/>
            <a:t>, is a life in which one fulfils one’s potential as a human being. </a:t>
          </a:r>
          <a:endParaRPr lang="en-US" dirty="0"/>
        </a:p>
      </dgm:t>
      <dgm:extLst>
        <a:ext uri="{E40237B7-FDA0-4F09-8148-C483321AD2D9}">
          <dgm14:cNvPr xmlns:dgm14="http://schemas.microsoft.com/office/drawing/2010/diagram" id="0" name="" descr="The notion of flourishing may help support a grounded interpretation of rights as exercised relationally and contextually &#10;According to Aristotle, human flourishing, or eudaimonia, is a life in which one fulfils one’s potential as a human being. &#10;As Hilary Cottam notes, flourishing is a collective and political concept that embraces participation in the structures of society – the household, the market, the community and the state&#10;"/>
        </a:ext>
      </dgm:extLst>
    </dgm:pt>
    <dgm:pt modelId="{C4378107-6319-4298-BC8C-4C162DA8ED00}" type="parTrans" cxnId="{476BD908-5BE7-472A-BF93-45581ECFB8DD}">
      <dgm:prSet/>
      <dgm:spPr/>
      <dgm:t>
        <a:bodyPr/>
        <a:lstStyle/>
        <a:p>
          <a:endParaRPr lang="en-US"/>
        </a:p>
      </dgm:t>
    </dgm:pt>
    <dgm:pt modelId="{178FC785-3E6B-4CCE-8D22-0F5CE4E77700}" type="sibTrans" cxnId="{476BD908-5BE7-472A-BF93-45581ECFB8DD}">
      <dgm:prSet/>
      <dgm:spPr/>
      <dgm:t>
        <a:bodyPr/>
        <a:lstStyle/>
        <a:p>
          <a:endParaRPr lang="en-US"/>
        </a:p>
      </dgm:t>
    </dgm:pt>
    <dgm:pt modelId="{F5559B32-C9E9-46C2-AA54-0B6AE8CA2565}">
      <dgm:prSet/>
      <dgm:spPr/>
      <dgm:t>
        <a:bodyPr/>
        <a:lstStyle/>
        <a:p>
          <a:r>
            <a:rPr lang="en-GB" dirty="0"/>
            <a:t>As Hilary Cottam notes, flourishing is a collective and political concept that embraces participation in the structures of society – the household, the market, the community and the state</a:t>
          </a:r>
          <a:endParaRPr lang="en-US" dirty="0"/>
        </a:p>
      </dgm:t>
      <dgm:extLst>
        <a:ext uri="{E40237B7-FDA0-4F09-8148-C483321AD2D9}">
          <dgm14:cNvPr xmlns:dgm14="http://schemas.microsoft.com/office/drawing/2010/diagram" id="0" name="" descr="The notion of flourishing may help support a grounded interpretation of rights as exercised relationally and contextually &#10;According to Aristotle, human flourishing, or eudaimonia, is a life in which one fulfils one’s potential as a human being. &#10;As Hilary Cottam notes, flourishing is a collective and political concept that embraces participation in the structures of society – the household, the market, the community and the state&#10;"/>
        </a:ext>
      </dgm:extLst>
    </dgm:pt>
    <dgm:pt modelId="{7003AD04-864A-4DB9-B26A-00B97159B1CF}" type="parTrans" cxnId="{8D31B841-5685-4DEA-BBEE-FFFFD6489F91}">
      <dgm:prSet/>
      <dgm:spPr/>
      <dgm:t>
        <a:bodyPr/>
        <a:lstStyle/>
        <a:p>
          <a:endParaRPr lang="en-US"/>
        </a:p>
      </dgm:t>
    </dgm:pt>
    <dgm:pt modelId="{F8E94BF9-242E-4D55-95CF-A82588BCE739}" type="sibTrans" cxnId="{8D31B841-5685-4DEA-BBEE-FFFFD6489F91}">
      <dgm:prSet/>
      <dgm:spPr/>
      <dgm:t>
        <a:bodyPr/>
        <a:lstStyle/>
        <a:p>
          <a:endParaRPr lang="en-US"/>
        </a:p>
      </dgm:t>
    </dgm:pt>
    <dgm:pt modelId="{4788EBF5-EC57-4E21-9EC1-F7276C80E1D8}" type="pres">
      <dgm:prSet presAssocID="{EEDA249B-A013-4F42-91C1-A969F5059B01}" presName="vert0" presStyleCnt="0">
        <dgm:presLayoutVars>
          <dgm:dir/>
          <dgm:animOne val="branch"/>
          <dgm:animLvl val="lvl"/>
        </dgm:presLayoutVars>
      </dgm:prSet>
      <dgm:spPr/>
    </dgm:pt>
    <dgm:pt modelId="{9235A13A-6EDB-4458-8F57-208D5043B709}" type="pres">
      <dgm:prSet presAssocID="{8A24EA66-F605-47A9-B272-4FF50BE4B0D3}" presName="thickLine" presStyleLbl="alignNode1" presStyleIdx="0" presStyleCnt="3"/>
      <dgm:spPr/>
    </dgm:pt>
    <dgm:pt modelId="{F0469898-E601-45CA-BCFA-EE6D6594359D}" type="pres">
      <dgm:prSet presAssocID="{8A24EA66-F605-47A9-B272-4FF50BE4B0D3}" presName="horz1" presStyleCnt="0"/>
      <dgm:spPr/>
    </dgm:pt>
    <dgm:pt modelId="{8693499B-5174-4F35-8575-73D6F47392EB}" type="pres">
      <dgm:prSet presAssocID="{8A24EA66-F605-47A9-B272-4FF50BE4B0D3}" presName="tx1" presStyleLbl="revTx" presStyleIdx="0" presStyleCnt="3"/>
      <dgm:spPr/>
    </dgm:pt>
    <dgm:pt modelId="{ECF334A2-2077-4CF2-81EB-E4E4E5BBA6F2}" type="pres">
      <dgm:prSet presAssocID="{8A24EA66-F605-47A9-B272-4FF50BE4B0D3}" presName="vert1" presStyleCnt="0"/>
      <dgm:spPr/>
    </dgm:pt>
    <dgm:pt modelId="{3149E4E4-E90F-4590-9A24-22AC8F94EC32}" type="pres">
      <dgm:prSet presAssocID="{EF6C9682-CB57-40D6-AC24-7DE0048571F3}" presName="thickLine" presStyleLbl="alignNode1" presStyleIdx="1" presStyleCnt="3"/>
      <dgm:spPr/>
    </dgm:pt>
    <dgm:pt modelId="{D04DD96C-EC3E-45E0-AEA4-E55A8AD7B339}" type="pres">
      <dgm:prSet presAssocID="{EF6C9682-CB57-40D6-AC24-7DE0048571F3}" presName="horz1" presStyleCnt="0"/>
      <dgm:spPr/>
    </dgm:pt>
    <dgm:pt modelId="{424FBB96-25D0-4F13-99F6-83A55FEADA17}" type="pres">
      <dgm:prSet presAssocID="{EF6C9682-CB57-40D6-AC24-7DE0048571F3}" presName="tx1" presStyleLbl="revTx" presStyleIdx="1" presStyleCnt="3"/>
      <dgm:spPr/>
    </dgm:pt>
    <dgm:pt modelId="{BB5BD2B5-BF69-4385-95F2-8F5174C33D39}" type="pres">
      <dgm:prSet presAssocID="{EF6C9682-CB57-40D6-AC24-7DE0048571F3}" presName="vert1" presStyleCnt="0"/>
      <dgm:spPr/>
    </dgm:pt>
    <dgm:pt modelId="{1AE3CA9D-8549-4477-A8F3-EF9BC086C11A}" type="pres">
      <dgm:prSet presAssocID="{F5559B32-C9E9-46C2-AA54-0B6AE8CA2565}" presName="thickLine" presStyleLbl="alignNode1" presStyleIdx="2" presStyleCnt="3"/>
      <dgm:spPr/>
    </dgm:pt>
    <dgm:pt modelId="{8D6DA6AB-D1B6-497A-B6C9-7AB3743B2999}" type="pres">
      <dgm:prSet presAssocID="{F5559B32-C9E9-46C2-AA54-0B6AE8CA2565}" presName="horz1" presStyleCnt="0"/>
      <dgm:spPr/>
    </dgm:pt>
    <dgm:pt modelId="{B3C963D6-36F7-458F-9A27-7A8273194A01}" type="pres">
      <dgm:prSet presAssocID="{F5559B32-C9E9-46C2-AA54-0B6AE8CA2565}" presName="tx1" presStyleLbl="revTx" presStyleIdx="2" presStyleCnt="3"/>
      <dgm:spPr/>
    </dgm:pt>
    <dgm:pt modelId="{12354519-BB5F-4583-98D7-8E828EA7A343}" type="pres">
      <dgm:prSet presAssocID="{F5559B32-C9E9-46C2-AA54-0B6AE8CA2565}" presName="vert1" presStyleCnt="0"/>
      <dgm:spPr/>
    </dgm:pt>
  </dgm:ptLst>
  <dgm:cxnLst>
    <dgm:cxn modelId="{476BD908-5BE7-472A-BF93-45581ECFB8DD}" srcId="{EEDA249B-A013-4F42-91C1-A969F5059B01}" destId="{EF6C9682-CB57-40D6-AC24-7DE0048571F3}" srcOrd="1" destOrd="0" parTransId="{C4378107-6319-4298-BC8C-4C162DA8ED00}" sibTransId="{178FC785-3E6B-4CCE-8D22-0F5CE4E77700}"/>
    <dgm:cxn modelId="{8D31B841-5685-4DEA-BBEE-FFFFD6489F91}" srcId="{EEDA249B-A013-4F42-91C1-A969F5059B01}" destId="{F5559B32-C9E9-46C2-AA54-0B6AE8CA2565}" srcOrd="2" destOrd="0" parTransId="{7003AD04-864A-4DB9-B26A-00B97159B1CF}" sibTransId="{F8E94BF9-242E-4D55-95CF-A82588BCE739}"/>
    <dgm:cxn modelId="{C35C2248-751B-4094-8FC9-0A8FCC1094D4}" srcId="{EEDA249B-A013-4F42-91C1-A969F5059B01}" destId="{8A24EA66-F605-47A9-B272-4FF50BE4B0D3}" srcOrd="0" destOrd="0" parTransId="{CC3C7217-CD81-4902-815B-719CFD383EF8}" sibTransId="{45FF5D1E-0048-435C-BE86-1B59ECD6B651}"/>
    <dgm:cxn modelId="{DC13AD8D-245E-48A3-8A0D-B46EE61FC3E3}" type="presOf" srcId="{8A24EA66-F605-47A9-B272-4FF50BE4B0D3}" destId="{8693499B-5174-4F35-8575-73D6F47392EB}" srcOrd="0" destOrd="0" presId="urn:microsoft.com/office/officeart/2008/layout/LinedList"/>
    <dgm:cxn modelId="{52CB86D4-BDEB-4E7F-A03B-758F265BE594}" type="presOf" srcId="{F5559B32-C9E9-46C2-AA54-0B6AE8CA2565}" destId="{B3C963D6-36F7-458F-9A27-7A8273194A01}" srcOrd="0" destOrd="0" presId="urn:microsoft.com/office/officeart/2008/layout/LinedList"/>
    <dgm:cxn modelId="{0BF568D5-EB96-4FF9-A321-F0D00580B09A}" type="presOf" srcId="{EEDA249B-A013-4F42-91C1-A969F5059B01}" destId="{4788EBF5-EC57-4E21-9EC1-F7276C80E1D8}" srcOrd="0" destOrd="0" presId="urn:microsoft.com/office/officeart/2008/layout/LinedList"/>
    <dgm:cxn modelId="{11CF62ED-99B4-4682-8D55-7A7732BD8D4C}" type="presOf" srcId="{EF6C9682-CB57-40D6-AC24-7DE0048571F3}" destId="{424FBB96-25D0-4F13-99F6-83A55FEADA17}" srcOrd="0" destOrd="0" presId="urn:microsoft.com/office/officeart/2008/layout/LinedList"/>
    <dgm:cxn modelId="{358AF0E2-C243-40EF-AFD6-F637244C1D65}" type="presParOf" srcId="{4788EBF5-EC57-4E21-9EC1-F7276C80E1D8}" destId="{9235A13A-6EDB-4458-8F57-208D5043B709}" srcOrd="0" destOrd="0" presId="urn:microsoft.com/office/officeart/2008/layout/LinedList"/>
    <dgm:cxn modelId="{70D9D539-3BB6-48C7-AE7B-6178BCD4B546}" type="presParOf" srcId="{4788EBF5-EC57-4E21-9EC1-F7276C80E1D8}" destId="{F0469898-E601-45CA-BCFA-EE6D6594359D}" srcOrd="1" destOrd="0" presId="urn:microsoft.com/office/officeart/2008/layout/LinedList"/>
    <dgm:cxn modelId="{F3C33A87-AD9B-4297-B6B5-FB070B9505B0}" type="presParOf" srcId="{F0469898-E601-45CA-BCFA-EE6D6594359D}" destId="{8693499B-5174-4F35-8575-73D6F47392EB}" srcOrd="0" destOrd="0" presId="urn:microsoft.com/office/officeart/2008/layout/LinedList"/>
    <dgm:cxn modelId="{EAE9EB35-0D2C-4303-8C70-D0A9267D1D52}" type="presParOf" srcId="{F0469898-E601-45CA-BCFA-EE6D6594359D}" destId="{ECF334A2-2077-4CF2-81EB-E4E4E5BBA6F2}" srcOrd="1" destOrd="0" presId="urn:microsoft.com/office/officeart/2008/layout/LinedList"/>
    <dgm:cxn modelId="{D75E1B7F-E127-49E9-B309-55E3FF1403E0}" type="presParOf" srcId="{4788EBF5-EC57-4E21-9EC1-F7276C80E1D8}" destId="{3149E4E4-E90F-4590-9A24-22AC8F94EC32}" srcOrd="2" destOrd="0" presId="urn:microsoft.com/office/officeart/2008/layout/LinedList"/>
    <dgm:cxn modelId="{B889DB84-B2F7-4D76-B17D-0112A1CB8D83}" type="presParOf" srcId="{4788EBF5-EC57-4E21-9EC1-F7276C80E1D8}" destId="{D04DD96C-EC3E-45E0-AEA4-E55A8AD7B339}" srcOrd="3" destOrd="0" presId="urn:microsoft.com/office/officeart/2008/layout/LinedList"/>
    <dgm:cxn modelId="{8FBA0C4A-CAA5-4B1A-83C5-F3F57F63AE9B}" type="presParOf" srcId="{D04DD96C-EC3E-45E0-AEA4-E55A8AD7B339}" destId="{424FBB96-25D0-4F13-99F6-83A55FEADA17}" srcOrd="0" destOrd="0" presId="urn:microsoft.com/office/officeart/2008/layout/LinedList"/>
    <dgm:cxn modelId="{AEB6B626-7676-442A-943A-B0AF989BD140}" type="presParOf" srcId="{D04DD96C-EC3E-45E0-AEA4-E55A8AD7B339}" destId="{BB5BD2B5-BF69-4385-95F2-8F5174C33D39}" srcOrd="1" destOrd="0" presId="urn:microsoft.com/office/officeart/2008/layout/LinedList"/>
    <dgm:cxn modelId="{10F6335E-3679-42A8-BEB6-FCD784509DBE}" type="presParOf" srcId="{4788EBF5-EC57-4E21-9EC1-F7276C80E1D8}" destId="{1AE3CA9D-8549-4477-A8F3-EF9BC086C11A}" srcOrd="4" destOrd="0" presId="urn:microsoft.com/office/officeart/2008/layout/LinedList"/>
    <dgm:cxn modelId="{7CA6872E-8857-45CC-A999-60B720F0CF93}" type="presParOf" srcId="{4788EBF5-EC57-4E21-9EC1-F7276C80E1D8}" destId="{8D6DA6AB-D1B6-497A-B6C9-7AB3743B2999}" srcOrd="5" destOrd="0" presId="urn:microsoft.com/office/officeart/2008/layout/LinedList"/>
    <dgm:cxn modelId="{44544DB5-04F0-4937-8A65-4766A5E979AB}" type="presParOf" srcId="{8D6DA6AB-D1B6-497A-B6C9-7AB3743B2999}" destId="{B3C963D6-36F7-458F-9A27-7A8273194A01}" srcOrd="0" destOrd="0" presId="urn:microsoft.com/office/officeart/2008/layout/LinedList"/>
    <dgm:cxn modelId="{4A64D1BD-EF6B-4589-B2E2-855033A26292}" type="presParOf" srcId="{8D6DA6AB-D1B6-497A-B6C9-7AB3743B2999}" destId="{12354519-BB5F-4583-98D7-8E828EA7A3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00AF4B-7EC7-4748-8230-699AB80D9D6C}"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444D6E48-2A46-45F6-8C63-F3964BD69D95}">
      <dgm:prSet/>
      <dgm:spPr/>
      <dgm:t>
        <a:bodyPr/>
        <a:lstStyle/>
        <a:p>
          <a:r>
            <a:rPr lang="en-US" dirty="0"/>
            <a:t>We focus solely on voice and participation as an end in itself </a:t>
          </a:r>
        </a:p>
      </dgm:t>
      <dgm:extLst>
        <a:ext uri="{E40237B7-FDA0-4F09-8148-C483321AD2D9}">
          <dgm14:cNvPr xmlns:dgm14="http://schemas.microsoft.com/office/drawing/2010/diagram" id="0" name="" descr="We focus solely on voice and participation as an end in itself &#10;We ignore the need to ground rights in children’s lived  realities &#10;We see the child or children simply and reductively as individuals… a real danger in a climate of continuing funding challenges &#10;"/>
        </a:ext>
      </dgm:extLst>
    </dgm:pt>
    <dgm:pt modelId="{183DC9A4-E87C-4C3D-8C8A-5C884B7B4731}" type="parTrans" cxnId="{9275ED4C-E704-4408-B173-653BCC601127}">
      <dgm:prSet/>
      <dgm:spPr/>
      <dgm:t>
        <a:bodyPr/>
        <a:lstStyle/>
        <a:p>
          <a:endParaRPr lang="en-US"/>
        </a:p>
      </dgm:t>
    </dgm:pt>
    <dgm:pt modelId="{1B02C3B7-B126-496F-A501-52C7B9F30105}" type="sibTrans" cxnId="{9275ED4C-E704-4408-B173-653BCC601127}">
      <dgm:prSet/>
      <dgm:spPr/>
      <dgm:t>
        <a:bodyPr/>
        <a:lstStyle/>
        <a:p>
          <a:endParaRPr lang="en-US"/>
        </a:p>
      </dgm:t>
    </dgm:pt>
    <dgm:pt modelId="{CE4AD40C-C1A8-409B-9395-039C78C889ED}">
      <dgm:prSet/>
      <dgm:spPr/>
      <dgm:t>
        <a:bodyPr/>
        <a:lstStyle/>
        <a:p>
          <a:r>
            <a:rPr lang="en-US" dirty="0"/>
            <a:t>We ignore the need to ground rights in children’s lived  realities </a:t>
          </a:r>
        </a:p>
      </dgm:t>
      <dgm:extLst>
        <a:ext uri="{E40237B7-FDA0-4F09-8148-C483321AD2D9}">
          <dgm14:cNvPr xmlns:dgm14="http://schemas.microsoft.com/office/drawing/2010/diagram" id="0" name="" descr="We focus solely on voice and participation as an end in itself &#10;We ignore the need to ground rights in children’s lived  realities &#10;We see the child or children simply and reductively as individuals… a real danger in a climate of continuing funding challenges &#10;"/>
        </a:ext>
      </dgm:extLst>
    </dgm:pt>
    <dgm:pt modelId="{93CC9D78-BF3E-4533-A185-9DEBC52D73B2}" type="parTrans" cxnId="{46784B82-52E6-4518-A56E-FDF4FEF3C1C3}">
      <dgm:prSet/>
      <dgm:spPr/>
      <dgm:t>
        <a:bodyPr/>
        <a:lstStyle/>
        <a:p>
          <a:endParaRPr lang="en-US"/>
        </a:p>
      </dgm:t>
    </dgm:pt>
    <dgm:pt modelId="{053754CF-649C-4C9B-B976-DB098AA914C2}" type="sibTrans" cxnId="{46784B82-52E6-4518-A56E-FDF4FEF3C1C3}">
      <dgm:prSet/>
      <dgm:spPr/>
      <dgm:t>
        <a:bodyPr/>
        <a:lstStyle/>
        <a:p>
          <a:endParaRPr lang="en-US"/>
        </a:p>
      </dgm:t>
    </dgm:pt>
    <dgm:pt modelId="{84646D99-49CE-436F-AB91-7EA4BF3E2E80}">
      <dgm:prSet/>
      <dgm:spPr/>
      <dgm:t>
        <a:bodyPr/>
        <a:lstStyle/>
        <a:p>
          <a:r>
            <a:rPr lang="en-US" dirty="0"/>
            <a:t>We see the child or children simply and reductively as individuals… a real danger in a climate of continuing funding challenges </a:t>
          </a:r>
        </a:p>
      </dgm:t>
      <dgm:extLst>
        <a:ext uri="{E40237B7-FDA0-4F09-8148-C483321AD2D9}">
          <dgm14:cNvPr xmlns:dgm14="http://schemas.microsoft.com/office/drawing/2010/diagram" id="0" name="" descr="We focus solely on voice and participation as an end in itself &#10;We ignore the need to ground rights in children’s lived  realities &#10;We see the child or children simply and reductively as individuals… a real danger in a climate of continuing funding challenges &#10;"/>
        </a:ext>
      </dgm:extLst>
    </dgm:pt>
    <dgm:pt modelId="{EB8D62F3-4CBA-4ED1-983D-C45AD9F61593}" type="parTrans" cxnId="{0E3AAF22-4148-4A35-BD8C-1AEF84856ECF}">
      <dgm:prSet/>
      <dgm:spPr/>
      <dgm:t>
        <a:bodyPr/>
        <a:lstStyle/>
        <a:p>
          <a:endParaRPr lang="en-US"/>
        </a:p>
      </dgm:t>
    </dgm:pt>
    <dgm:pt modelId="{B80BE2B1-CAB7-4675-BD9E-9BFA0DAE6BCC}" type="sibTrans" cxnId="{0E3AAF22-4148-4A35-BD8C-1AEF84856ECF}">
      <dgm:prSet/>
      <dgm:spPr/>
      <dgm:t>
        <a:bodyPr/>
        <a:lstStyle/>
        <a:p>
          <a:endParaRPr lang="en-US"/>
        </a:p>
      </dgm:t>
    </dgm:pt>
    <dgm:pt modelId="{5087FCEB-E363-481D-BD85-138180EC2341}" type="pres">
      <dgm:prSet presAssocID="{C900AF4B-7EC7-4748-8230-699AB80D9D6C}" presName="outerComposite" presStyleCnt="0">
        <dgm:presLayoutVars>
          <dgm:chMax val="5"/>
          <dgm:dir/>
          <dgm:resizeHandles val="exact"/>
        </dgm:presLayoutVars>
      </dgm:prSet>
      <dgm:spPr/>
    </dgm:pt>
    <dgm:pt modelId="{91053DA6-BF54-42C3-92E2-5AF9EEDBAC08}" type="pres">
      <dgm:prSet presAssocID="{C900AF4B-7EC7-4748-8230-699AB80D9D6C}" presName="dummyMaxCanvas" presStyleCnt="0">
        <dgm:presLayoutVars/>
      </dgm:prSet>
      <dgm:spPr/>
    </dgm:pt>
    <dgm:pt modelId="{2CA40E2B-7CDE-4749-8AFC-83CB884A898A}" type="pres">
      <dgm:prSet presAssocID="{C900AF4B-7EC7-4748-8230-699AB80D9D6C}" presName="ThreeNodes_1" presStyleLbl="node1" presStyleIdx="0" presStyleCnt="3">
        <dgm:presLayoutVars>
          <dgm:bulletEnabled val="1"/>
        </dgm:presLayoutVars>
      </dgm:prSet>
      <dgm:spPr/>
    </dgm:pt>
    <dgm:pt modelId="{E9C1FF77-A111-4DC7-8A1B-32B531A84BAB}" type="pres">
      <dgm:prSet presAssocID="{C900AF4B-7EC7-4748-8230-699AB80D9D6C}" presName="ThreeNodes_2" presStyleLbl="node1" presStyleIdx="1" presStyleCnt="3">
        <dgm:presLayoutVars>
          <dgm:bulletEnabled val="1"/>
        </dgm:presLayoutVars>
      </dgm:prSet>
      <dgm:spPr/>
    </dgm:pt>
    <dgm:pt modelId="{731F4FAB-58CD-43CE-8A25-B4C7449C21F9}" type="pres">
      <dgm:prSet presAssocID="{C900AF4B-7EC7-4748-8230-699AB80D9D6C}" presName="ThreeNodes_3" presStyleLbl="node1" presStyleIdx="2" presStyleCnt="3" custLinFactNeighborX="-181" custLinFactNeighborY="672">
        <dgm:presLayoutVars>
          <dgm:bulletEnabled val="1"/>
        </dgm:presLayoutVars>
      </dgm:prSet>
      <dgm:spPr/>
    </dgm:pt>
    <dgm:pt modelId="{9BCFF6C3-7EB5-4654-ABC1-5A680565E917}" type="pres">
      <dgm:prSet presAssocID="{C900AF4B-7EC7-4748-8230-699AB80D9D6C}" presName="ThreeConn_1-2" presStyleLbl="fgAccFollowNode1" presStyleIdx="0" presStyleCnt="2">
        <dgm:presLayoutVars>
          <dgm:bulletEnabled val="1"/>
        </dgm:presLayoutVars>
      </dgm:prSet>
      <dgm:spPr/>
    </dgm:pt>
    <dgm:pt modelId="{0A311D7C-F462-47C2-94E4-900B99F1C083}" type="pres">
      <dgm:prSet presAssocID="{C900AF4B-7EC7-4748-8230-699AB80D9D6C}" presName="ThreeConn_2-3" presStyleLbl="fgAccFollowNode1" presStyleIdx="1" presStyleCnt="2">
        <dgm:presLayoutVars>
          <dgm:bulletEnabled val="1"/>
        </dgm:presLayoutVars>
      </dgm:prSet>
      <dgm:spPr/>
    </dgm:pt>
    <dgm:pt modelId="{741F3B5B-CC82-49C7-A0BE-6C46F89FC020}" type="pres">
      <dgm:prSet presAssocID="{C900AF4B-7EC7-4748-8230-699AB80D9D6C}" presName="ThreeNodes_1_text" presStyleLbl="node1" presStyleIdx="2" presStyleCnt="3">
        <dgm:presLayoutVars>
          <dgm:bulletEnabled val="1"/>
        </dgm:presLayoutVars>
      </dgm:prSet>
      <dgm:spPr/>
    </dgm:pt>
    <dgm:pt modelId="{4CCE9163-ECC1-4C0D-BFAC-41D264EA269C}" type="pres">
      <dgm:prSet presAssocID="{C900AF4B-7EC7-4748-8230-699AB80D9D6C}" presName="ThreeNodes_2_text" presStyleLbl="node1" presStyleIdx="2" presStyleCnt="3">
        <dgm:presLayoutVars>
          <dgm:bulletEnabled val="1"/>
        </dgm:presLayoutVars>
      </dgm:prSet>
      <dgm:spPr/>
    </dgm:pt>
    <dgm:pt modelId="{7573A161-CE68-46C2-A371-DE311C936AEE}" type="pres">
      <dgm:prSet presAssocID="{C900AF4B-7EC7-4748-8230-699AB80D9D6C}" presName="ThreeNodes_3_text" presStyleLbl="node1" presStyleIdx="2" presStyleCnt="3">
        <dgm:presLayoutVars>
          <dgm:bulletEnabled val="1"/>
        </dgm:presLayoutVars>
      </dgm:prSet>
      <dgm:spPr/>
    </dgm:pt>
  </dgm:ptLst>
  <dgm:cxnLst>
    <dgm:cxn modelId="{F6DA0110-7DB5-401D-8EEB-826F4C61CA03}" type="presOf" srcId="{84646D99-49CE-436F-AB91-7EA4BF3E2E80}" destId="{7573A161-CE68-46C2-A371-DE311C936AEE}" srcOrd="1" destOrd="0" presId="urn:microsoft.com/office/officeart/2005/8/layout/vProcess5"/>
    <dgm:cxn modelId="{3FD12018-3657-4998-B68E-DECA2CF239F8}" type="presOf" srcId="{053754CF-649C-4C9B-B976-DB098AA914C2}" destId="{0A311D7C-F462-47C2-94E4-900B99F1C083}" srcOrd="0" destOrd="0" presId="urn:microsoft.com/office/officeart/2005/8/layout/vProcess5"/>
    <dgm:cxn modelId="{0E3AAF22-4148-4A35-BD8C-1AEF84856ECF}" srcId="{C900AF4B-7EC7-4748-8230-699AB80D9D6C}" destId="{84646D99-49CE-436F-AB91-7EA4BF3E2E80}" srcOrd="2" destOrd="0" parTransId="{EB8D62F3-4CBA-4ED1-983D-C45AD9F61593}" sibTransId="{B80BE2B1-CAB7-4675-BD9E-9BFA0DAE6BCC}"/>
    <dgm:cxn modelId="{FEE0CF30-0408-429E-BFD9-890492B956C1}" type="presOf" srcId="{84646D99-49CE-436F-AB91-7EA4BF3E2E80}" destId="{731F4FAB-58CD-43CE-8A25-B4C7449C21F9}" srcOrd="0" destOrd="0" presId="urn:microsoft.com/office/officeart/2005/8/layout/vProcess5"/>
    <dgm:cxn modelId="{CF29DD5D-FDDA-405A-87FB-D5EAA3C11FC2}" type="presOf" srcId="{C900AF4B-7EC7-4748-8230-699AB80D9D6C}" destId="{5087FCEB-E363-481D-BD85-138180EC2341}" srcOrd="0" destOrd="0" presId="urn:microsoft.com/office/officeart/2005/8/layout/vProcess5"/>
    <dgm:cxn modelId="{76E6B561-4F4A-4458-B204-824290C44E8D}" type="presOf" srcId="{444D6E48-2A46-45F6-8C63-F3964BD69D95}" destId="{741F3B5B-CC82-49C7-A0BE-6C46F89FC020}" srcOrd="1" destOrd="0" presId="urn:microsoft.com/office/officeart/2005/8/layout/vProcess5"/>
    <dgm:cxn modelId="{9275ED4C-E704-4408-B173-653BCC601127}" srcId="{C900AF4B-7EC7-4748-8230-699AB80D9D6C}" destId="{444D6E48-2A46-45F6-8C63-F3964BD69D95}" srcOrd="0" destOrd="0" parTransId="{183DC9A4-E87C-4C3D-8C8A-5C884B7B4731}" sibTransId="{1B02C3B7-B126-496F-A501-52C7B9F30105}"/>
    <dgm:cxn modelId="{50BA4879-8C41-4894-9638-BAA34AC1F64B}" type="presOf" srcId="{CE4AD40C-C1A8-409B-9395-039C78C889ED}" destId="{E9C1FF77-A111-4DC7-8A1B-32B531A84BAB}" srcOrd="0" destOrd="0" presId="urn:microsoft.com/office/officeart/2005/8/layout/vProcess5"/>
    <dgm:cxn modelId="{46784B82-52E6-4518-A56E-FDF4FEF3C1C3}" srcId="{C900AF4B-7EC7-4748-8230-699AB80D9D6C}" destId="{CE4AD40C-C1A8-409B-9395-039C78C889ED}" srcOrd="1" destOrd="0" parTransId="{93CC9D78-BF3E-4533-A185-9DEBC52D73B2}" sibTransId="{053754CF-649C-4C9B-B976-DB098AA914C2}"/>
    <dgm:cxn modelId="{AC65E48C-632D-48A6-B515-0F52937C373E}" type="presOf" srcId="{444D6E48-2A46-45F6-8C63-F3964BD69D95}" destId="{2CA40E2B-7CDE-4749-8AFC-83CB884A898A}" srcOrd="0" destOrd="0" presId="urn:microsoft.com/office/officeart/2005/8/layout/vProcess5"/>
    <dgm:cxn modelId="{864837B3-0FB3-41B0-8E32-C4A6F7170B90}" type="presOf" srcId="{1B02C3B7-B126-496F-A501-52C7B9F30105}" destId="{9BCFF6C3-7EB5-4654-ABC1-5A680565E917}" srcOrd="0" destOrd="0" presId="urn:microsoft.com/office/officeart/2005/8/layout/vProcess5"/>
    <dgm:cxn modelId="{6A4109EC-861A-4306-A977-402A7D18E29C}" type="presOf" srcId="{CE4AD40C-C1A8-409B-9395-039C78C889ED}" destId="{4CCE9163-ECC1-4C0D-BFAC-41D264EA269C}" srcOrd="1" destOrd="0" presId="urn:microsoft.com/office/officeart/2005/8/layout/vProcess5"/>
    <dgm:cxn modelId="{4A91FAD4-D82B-4352-8FC6-C1FD4051EDAD}" type="presParOf" srcId="{5087FCEB-E363-481D-BD85-138180EC2341}" destId="{91053DA6-BF54-42C3-92E2-5AF9EEDBAC08}" srcOrd="0" destOrd="0" presId="urn:microsoft.com/office/officeart/2005/8/layout/vProcess5"/>
    <dgm:cxn modelId="{1DC084C8-07CF-4269-AD97-F9581BBAD8FF}" type="presParOf" srcId="{5087FCEB-E363-481D-BD85-138180EC2341}" destId="{2CA40E2B-7CDE-4749-8AFC-83CB884A898A}" srcOrd="1" destOrd="0" presId="urn:microsoft.com/office/officeart/2005/8/layout/vProcess5"/>
    <dgm:cxn modelId="{833466A1-22B8-47D9-A458-8BE8AC84D386}" type="presParOf" srcId="{5087FCEB-E363-481D-BD85-138180EC2341}" destId="{E9C1FF77-A111-4DC7-8A1B-32B531A84BAB}" srcOrd="2" destOrd="0" presId="urn:microsoft.com/office/officeart/2005/8/layout/vProcess5"/>
    <dgm:cxn modelId="{30ABED20-EB90-4555-A842-0052DB00062A}" type="presParOf" srcId="{5087FCEB-E363-481D-BD85-138180EC2341}" destId="{731F4FAB-58CD-43CE-8A25-B4C7449C21F9}" srcOrd="3" destOrd="0" presId="urn:microsoft.com/office/officeart/2005/8/layout/vProcess5"/>
    <dgm:cxn modelId="{F803A0CC-C103-4634-983E-CAD75700BBCB}" type="presParOf" srcId="{5087FCEB-E363-481D-BD85-138180EC2341}" destId="{9BCFF6C3-7EB5-4654-ABC1-5A680565E917}" srcOrd="4" destOrd="0" presId="urn:microsoft.com/office/officeart/2005/8/layout/vProcess5"/>
    <dgm:cxn modelId="{1D768105-B5D4-472D-904F-BD97E0170448}" type="presParOf" srcId="{5087FCEB-E363-481D-BD85-138180EC2341}" destId="{0A311D7C-F462-47C2-94E4-900B99F1C083}" srcOrd="5" destOrd="0" presId="urn:microsoft.com/office/officeart/2005/8/layout/vProcess5"/>
    <dgm:cxn modelId="{9FCF0613-1C2F-4888-AD63-126C52FF3EF5}" type="presParOf" srcId="{5087FCEB-E363-481D-BD85-138180EC2341}" destId="{741F3B5B-CC82-49C7-A0BE-6C46F89FC020}" srcOrd="6" destOrd="0" presId="urn:microsoft.com/office/officeart/2005/8/layout/vProcess5"/>
    <dgm:cxn modelId="{4B5DA082-C4D6-45E7-9374-FC0420468A9E}" type="presParOf" srcId="{5087FCEB-E363-481D-BD85-138180EC2341}" destId="{4CCE9163-ECC1-4C0D-BFAC-41D264EA269C}" srcOrd="7" destOrd="0" presId="urn:microsoft.com/office/officeart/2005/8/layout/vProcess5"/>
    <dgm:cxn modelId="{D57161AC-C3A7-48D3-B9A9-851F466EA511}" type="presParOf" srcId="{5087FCEB-E363-481D-BD85-138180EC2341}" destId="{7573A161-CE68-46C2-A371-DE311C936AE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0AD629-2336-49D3-B671-A76E6ECFFB5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3857C09-11D0-4D77-90D6-52A399327E7E}">
      <dgm:prSet/>
      <dgm:spPr/>
      <dgm:t>
        <a:bodyPr/>
        <a:lstStyle/>
        <a:p>
          <a:r>
            <a:rPr lang="en-GB" dirty="0"/>
            <a:t>Cottam H (2018) </a:t>
          </a:r>
          <a:r>
            <a:rPr lang="en-GB" i="1" dirty="0"/>
            <a:t>Radical Help,</a:t>
          </a:r>
          <a:r>
            <a:rPr lang="en-GB" dirty="0"/>
            <a:t> Virago </a:t>
          </a:r>
          <a:endParaRPr lang="en-US" dirty="0"/>
        </a:p>
      </dgm:t>
      <dgm:extLst>
        <a:ext uri="{E40237B7-FDA0-4F09-8148-C483321AD2D9}">
          <dgm14:cNvPr xmlns:dgm14="http://schemas.microsoft.com/office/drawing/2010/diagram" id="0" name="" descr="Cottam H (2018) Radical Help, Virago &#10;Featherstone, B et al (2021) Post-pandemic: moving on from ‘child protection’, Critical and Radical Social Work (contact b.m.featherstone@hud.ac.uk) &#10;Marmot, M and Allen, J (2021) https://blogs.bmj.com/bmj/2021/06/30/michael-marmot-and-jessica-allen-building-back-fairer-in-greater-manchester/&#10;"/>
        </a:ext>
      </dgm:extLst>
    </dgm:pt>
    <dgm:pt modelId="{9BCF3A5A-DFA3-4BEA-A2AF-789BE1600262}" type="parTrans" cxnId="{1AFE0996-2220-4FEC-A4C3-20385AC8C00C}">
      <dgm:prSet/>
      <dgm:spPr/>
      <dgm:t>
        <a:bodyPr/>
        <a:lstStyle/>
        <a:p>
          <a:endParaRPr lang="en-US"/>
        </a:p>
      </dgm:t>
    </dgm:pt>
    <dgm:pt modelId="{F494D078-120A-46DC-B925-9353CD32CB9E}" type="sibTrans" cxnId="{1AFE0996-2220-4FEC-A4C3-20385AC8C00C}">
      <dgm:prSet/>
      <dgm:spPr/>
      <dgm:t>
        <a:bodyPr/>
        <a:lstStyle/>
        <a:p>
          <a:endParaRPr lang="en-US"/>
        </a:p>
      </dgm:t>
    </dgm:pt>
    <dgm:pt modelId="{9CF792EE-C01A-4C48-BC1F-B84B995DAB78}">
      <dgm:prSet/>
      <dgm:spPr/>
      <dgm:t>
        <a:bodyPr/>
        <a:lstStyle/>
        <a:p>
          <a:r>
            <a:rPr lang="en-GB" dirty="0"/>
            <a:t>Featherstone, B et al (2021) Post-pandemic: moving on from ‘child protection’, </a:t>
          </a:r>
          <a:r>
            <a:rPr lang="en-GB" i="1" dirty="0"/>
            <a:t>Critical and Radical Social Work </a:t>
          </a:r>
          <a:r>
            <a:rPr lang="en-GB" dirty="0"/>
            <a:t>(contact </a:t>
          </a:r>
          <a:r>
            <a:rPr lang="en-GB" dirty="0">
              <a:hlinkClick xmlns:r="http://schemas.openxmlformats.org/officeDocument/2006/relationships" r:id="rId1"/>
            </a:rPr>
            <a:t>b.m.featherstone@hud.ac.uk</a:t>
          </a:r>
          <a:r>
            <a:rPr lang="en-GB" dirty="0"/>
            <a:t>) </a:t>
          </a:r>
          <a:endParaRPr lang="en-US" dirty="0"/>
        </a:p>
      </dgm:t>
      <dgm:extLst>
        <a:ext uri="{E40237B7-FDA0-4F09-8148-C483321AD2D9}">
          <dgm14:cNvPr xmlns:dgm14="http://schemas.microsoft.com/office/drawing/2010/diagram" id="0" name="" descr="Cottam H (2018) Radical Help, Virago &#10;Featherstone, B et al (2021) Post-pandemic: moving on from ‘child protection’, Critical and Radical Social Work (contact b.m.featherstone@hud.ac.uk) &#10;Marmot, M and Allen, J (2021) https://blogs.bmj.com/bmj/2021/06/30/michael-marmot-and-jessica-allen-building-back-fairer-in-greater-manchester/&#10;"/>
        </a:ext>
      </dgm:extLst>
    </dgm:pt>
    <dgm:pt modelId="{D131E50B-89AD-4639-9A36-BDD4A95E820F}" type="parTrans" cxnId="{BDD0CAF3-6411-40C9-BC9F-FEE75A7A67A3}">
      <dgm:prSet/>
      <dgm:spPr/>
      <dgm:t>
        <a:bodyPr/>
        <a:lstStyle/>
        <a:p>
          <a:endParaRPr lang="en-US"/>
        </a:p>
      </dgm:t>
    </dgm:pt>
    <dgm:pt modelId="{D8992FE7-5DA3-4B51-AC14-13C143B7685E}" type="sibTrans" cxnId="{BDD0CAF3-6411-40C9-BC9F-FEE75A7A67A3}">
      <dgm:prSet/>
      <dgm:spPr/>
      <dgm:t>
        <a:bodyPr/>
        <a:lstStyle/>
        <a:p>
          <a:endParaRPr lang="en-US"/>
        </a:p>
      </dgm:t>
    </dgm:pt>
    <dgm:pt modelId="{A420F638-56C1-449F-BB38-A14E8CD1D251}">
      <dgm:prSet/>
      <dgm:spPr/>
      <dgm:t>
        <a:bodyPr/>
        <a:lstStyle/>
        <a:p>
          <a:r>
            <a:rPr lang="en-GB" dirty="0"/>
            <a:t>Marmot, M and Allen, J (2021) </a:t>
          </a:r>
          <a:r>
            <a:rPr lang="en-GB" u="sng" dirty="0">
              <a:hlinkClick xmlns:r="http://schemas.openxmlformats.org/officeDocument/2006/relationships" r:id="rId2"/>
            </a:rPr>
            <a:t>https://blogs.bmj.com/bmj/2021/06/30/michael-marmot-and-jessica-allen-building-back-fairer-in-greater-manchester/</a:t>
          </a:r>
          <a:endParaRPr lang="en-US" dirty="0"/>
        </a:p>
      </dgm:t>
      <dgm:extLst>
        <a:ext uri="{E40237B7-FDA0-4F09-8148-C483321AD2D9}">
          <dgm14:cNvPr xmlns:dgm14="http://schemas.microsoft.com/office/drawing/2010/diagram" id="0" name="" descr="Cottam H (2018) Radical Help, Virago &#10;Featherstone, B et al (2021) Post-pandemic: moving on from ‘child protection’, Critical and Radical Social Work (contact b.m.featherstone@hud.ac.uk) &#10;Marmot, M and Allen, J (2021) https://blogs.bmj.com/bmj/2021/06/30/michael-marmot-and-jessica-allen-building-back-fairer-in-greater-manchester/&#10;"/>
        </a:ext>
      </dgm:extLst>
    </dgm:pt>
    <dgm:pt modelId="{BD1D3453-9A7B-4986-88E4-28B68F20D63A}" type="parTrans" cxnId="{1AF9AEEB-60CF-4845-A998-D07CC1CA6ABE}">
      <dgm:prSet/>
      <dgm:spPr/>
      <dgm:t>
        <a:bodyPr/>
        <a:lstStyle/>
        <a:p>
          <a:endParaRPr lang="en-US"/>
        </a:p>
      </dgm:t>
    </dgm:pt>
    <dgm:pt modelId="{4991688E-D43F-4579-AFDE-9FD797A1967A}" type="sibTrans" cxnId="{1AF9AEEB-60CF-4845-A998-D07CC1CA6ABE}">
      <dgm:prSet/>
      <dgm:spPr/>
      <dgm:t>
        <a:bodyPr/>
        <a:lstStyle/>
        <a:p>
          <a:endParaRPr lang="en-US"/>
        </a:p>
      </dgm:t>
    </dgm:pt>
    <dgm:pt modelId="{3F142E66-7A22-42D3-9532-318F25F4BAE9}" type="pres">
      <dgm:prSet presAssocID="{470AD629-2336-49D3-B671-A76E6ECFFB59}" presName="linear" presStyleCnt="0">
        <dgm:presLayoutVars>
          <dgm:animLvl val="lvl"/>
          <dgm:resizeHandles val="exact"/>
        </dgm:presLayoutVars>
      </dgm:prSet>
      <dgm:spPr/>
    </dgm:pt>
    <dgm:pt modelId="{4AE742FE-6689-43DA-8D19-45CDD2282F23}" type="pres">
      <dgm:prSet presAssocID="{73857C09-11D0-4D77-90D6-52A399327E7E}" presName="parentText" presStyleLbl="node1" presStyleIdx="0" presStyleCnt="3">
        <dgm:presLayoutVars>
          <dgm:chMax val="0"/>
          <dgm:bulletEnabled val="1"/>
        </dgm:presLayoutVars>
      </dgm:prSet>
      <dgm:spPr/>
    </dgm:pt>
    <dgm:pt modelId="{B7B17130-C2B1-4BDE-B558-ECA724A35DCF}" type="pres">
      <dgm:prSet presAssocID="{F494D078-120A-46DC-B925-9353CD32CB9E}" presName="spacer" presStyleCnt="0"/>
      <dgm:spPr/>
    </dgm:pt>
    <dgm:pt modelId="{2B0CF6F8-8946-45F7-A31A-3237C003A039}" type="pres">
      <dgm:prSet presAssocID="{9CF792EE-C01A-4C48-BC1F-B84B995DAB78}" presName="parentText" presStyleLbl="node1" presStyleIdx="1" presStyleCnt="3">
        <dgm:presLayoutVars>
          <dgm:chMax val="0"/>
          <dgm:bulletEnabled val="1"/>
        </dgm:presLayoutVars>
      </dgm:prSet>
      <dgm:spPr/>
    </dgm:pt>
    <dgm:pt modelId="{BF26E082-F071-4B63-A405-BD90E8EEC316}" type="pres">
      <dgm:prSet presAssocID="{D8992FE7-5DA3-4B51-AC14-13C143B7685E}" presName="spacer" presStyleCnt="0"/>
      <dgm:spPr/>
    </dgm:pt>
    <dgm:pt modelId="{5B163CF8-D700-49BF-8AB2-F81D8E63D464}" type="pres">
      <dgm:prSet presAssocID="{A420F638-56C1-449F-BB38-A14E8CD1D251}" presName="parentText" presStyleLbl="node1" presStyleIdx="2" presStyleCnt="3">
        <dgm:presLayoutVars>
          <dgm:chMax val="0"/>
          <dgm:bulletEnabled val="1"/>
        </dgm:presLayoutVars>
      </dgm:prSet>
      <dgm:spPr/>
    </dgm:pt>
  </dgm:ptLst>
  <dgm:cxnLst>
    <dgm:cxn modelId="{1F60860A-CAA9-402E-8B7C-35A1818BFBCF}" type="presOf" srcId="{9CF792EE-C01A-4C48-BC1F-B84B995DAB78}" destId="{2B0CF6F8-8946-45F7-A31A-3237C003A039}" srcOrd="0" destOrd="0" presId="urn:microsoft.com/office/officeart/2005/8/layout/vList2"/>
    <dgm:cxn modelId="{4E679141-6AAF-49E3-95FB-416D7BA506BA}" type="presOf" srcId="{A420F638-56C1-449F-BB38-A14E8CD1D251}" destId="{5B163CF8-D700-49BF-8AB2-F81D8E63D464}" srcOrd="0" destOrd="0" presId="urn:microsoft.com/office/officeart/2005/8/layout/vList2"/>
    <dgm:cxn modelId="{1AFE0996-2220-4FEC-A4C3-20385AC8C00C}" srcId="{470AD629-2336-49D3-B671-A76E6ECFFB59}" destId="{73857C09-11D0-4D77-90D6-52A399327E7E}" srcOrd="0" destOrd="0" parTransId="{9BCF3A5A-DFA3-4BEA-A2AF-789BE1600262}" sibTransId="{F494D078-120A-46DC-B925-9353CD32CB9E}"/>
    <dgm:cxn modelId="{857CD29A-C585-497C-BECA-C88CAD1E5C9C}" type="presOf" srcId="{470AD629-2336-49D3-B671-A76E6ECFFB59}" destId="{3F142E66-7A22-42D3-9532-318F25F4BAE9}" srcOrd="0" destOrd="0" presId="urn:microsoft.com/office/officeart/2005/8/layout/vList2"/>
    <dgm:cxn modelId="{42C441AF-C29A-4053-8652-272C870379D2}" type="presOf" srcId="{73857C09-11D0-4D77-90D6-52A399327E7E}" destId="{4AE742FE-6689-43DA-8D19-45CDD2282F23}" srcOrd="0" destOrd="0" presId="urn:microsoft.com/office/officeart/2005/8/layout/vList2"/>
    <dgm:cxn modelId="{1AF9AEEB-60CF-4845-A998-D07CC1CA6ABE}" srcId="{470AD629-2336-49D3-B671-A76E6ECFFB59}" destId="{A420F638-56C1-449F-BB38-A14E8CD1D251}" srcOrd="2" destOrd="0" parTransId="{BD1D3453-9A7B-4986-88E4-28B68F20D63A}" sibTransId="{4991688E-D43F-4579-AFDE-9FD797A1967A}"/>
    <dgm:cxn modelId="{BDD0CAF3-6411-40C9-BC9F-FEE75A7A67A3}" srcId="{470AD629-2336-49D3-B671-A76E6ECFFB59}" destId="{9CF792EE-C01A-4C48-BC1F-B84B995DAB78}" srcOrd="1" destOrd="0" parTransId="{D131E50B-89AD-4639-9A36-BDD4A95E820F}" sibTransId="{D8992FE7-5DA3-4B51-AC14-13C143B7685E}"/>
    <dgm:cxn modelId="{A67194F8-B1F7-461F-8750-947962965D4C}" type="presParOf" srcId="{3F142E66-7A22-42D3-9532-318F25F4BAE9}" destId="{4AE742FE-6689-43DA-8D19-45CDD2282F23}" srcOrd="0" destOrd="0" presId="urn:microsoft.com/office/officeart/2005/8/layout/vList2"/>
    <dgm:cxn modelId="{FB28E9AD-2DA0-41F4-A94E-2426F0A5A2E2}" type="presParOf" srcId="{3F142E66-7A22-42D3-9532-318F25F4BAE9}" destId="{B7B17130-C2B1-4BDE-B558-ECA724A35DCF}" srcOrd="1" destOrd="0" presId="urn:microsoft.com/office/officeart/2005/8/layout/vList2"/>
    <dgm:cxn modelId="{9E62C730-74EA-4751-BB00-9D94AB02BCA6}" type="presParOf" srcId="{3F142E66-7A22-42D3-9532-318F25F4BAE9}" destId="{2B0CF6F8-8946-45F7-A31A-3237C003A039}" srcOrd="2" destOrd="0" presId="urn:microsoft.com/office/officeart/2005/8/layout/vList2"/>
    <dgm:cxn modelId="{14BC4BC4-87B0-4F15-B143-1CBEE1B4DC36}" type="presParOf" srcId="{3F142E66-7A22-42D3-9532-318F25F4BAE9}" destId="{BF26E082-F071-4B63-A405-BD90E8EEC316}" srcOrd="3" destOrd="0" presId="urn:microsoft.com/office/officeart/2005/8/layout/vList2"/>
    <dgm:cxn modelId="{274442F8-829C-4E73-A4CE-3D62E436886F}" type="presParOf" srcId="{3F142E66-7A22-42D3-9532-318F25F4BAE9}" destId="{5B163CF8-D700-49BF-8AB2-F81D8E63D4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F9512-94B3-4F71-8F41-6C8BC2822F40}">
      <dsp:nvSpPr>
        <dsp:cNvPr id="0" name=""/>
        <dsp:cNvSpPr/>
      </dsp:nvSpPr>
      <dsp:spPr>
        <a:xfrm>
          <a:off x="913" y="157259"/>
          <a:ext cx="3563612" cy="21381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i="1" kern="1200" dirty="0"/>
            <a:t>We are not all in the same boat. We are all in the same storm. Some are on super-yachts. Some have just the one oar</a:t>
          </a:r>
          <a:endParaRPr lang="en-US" sz="2500" kern="1200" dirty="0"/>
        </a:p>
      </dsp:txBody>
      <dsp:txXfrm>
        <a:off x="913" y="157259"/>
        <a:ext cx="3563612" cy="2138167"/>
      </dsp:txXfrm>
    </dsp:sp>
    <dsp:sp modelId="{7CBCE926-D46D-4CDB-924E-C24A0F0A308A}">
      <dsp:nvSpPr>
        <dsp:cNvPr id="0" name=""/>
        <dsp:cNvSpPr/>
      </dsp:nvSpPr>
      <dsp:spPr>
        <a:xfrm>
          <a:off x="3920887" y="157259"/>
          <a:ext cx="3563612" cy="2138167"/>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t>Damian Barr (@Damian_Barr) </a:t>
          </a:r>
          <a:r>
            <a:rPr lang="en-GB" sz="2500" u="sng" kern="1200" dirty="0">
              <a:hlinkClick xmlns:r="http://schemas.openxmlformats.org/officeDocument/2006/relationships" r:id="rId1"/>
            </a:rPr>
            <a:t>April 21, 2020</a:t>
          </a:r>
          <a:endParaRPr lang="en-US" sz="2500" kern="1200" dirty="0"/>
        </a:p>
      </dsp:txBody>
      <dsp:txXfrm>
        <a:off x="3920887" y="157259"/>
        <a:ext cx="3563612" cy="2138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F2FA2-EEED-4101-97F5-7A42A633C64C}">
      <dsp:nvSpPr>
        <dsp:cNvPr id="0" name=""/>
        <dsp:cNvSpPr/>
      </dsp:nvSpPr>
      <dsp:spPr>
        <a:xfrm>
          <a:off x="0" y="0"/>
          <a:ext cx="5387501"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A4EBB5-0294-48D7-8F89-404F6248C0DC}">
      <dsp:nvSpPr>
        <dsp:cNvPr id="0" name=""/>
        <dsp:cNvSpPr/>
      </dsp:nvSpPr>
      <dsp:spPr>
        <a:xfrm>
          <a:off x="0" y="0"/>
          <a:ext cx="5387501"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While children and young people have not been as vulnerable to illness and death, they have been disproportionately, and unequally, harmed by the impacts of restrictions and lockdown. </a:t>
          </a:r>
          <a:endParaRPr lang="en-US" sz="2100" kern="1200" dirty="0"/>
        </a:p>
      </dsp:txBody>
      <dsp:txXfrm>
        <a:off x="0" y="0"/>
        <a:ext cx="5387501" cy="2175669"/>
      </dsp:txXfrm>
    </dsp:sp>
    <dsp:sp modelId="{3162EDB6-21EC-4547-BC04-01BB03CFF0EE}">
      <dsp:nvSpPr>
        <dsp:cNvPr id="0" name=""/>
        <dsp:cNvSpPr/>
      </dsp:nvSpPr>
      <dsp:spPr>
        <a:xfrm>
          <a:off x="0" y="2175669"/>
          <a:ext cx="5387501"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9B1172-F195-45BC-AD5A-3415BE591F19}">
      <dsp:nvSpPr>
        <dsp:cNvPr id="0" name=""/>
        <dsp:cNvSpPr/>
      </dsp:nvSpPr>
      <dsp:spPr>
        <a:xfrm>
          <a:off x="0" y="2175669"/>
          <a:ext cx="5387501"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The closure of early years services, schools and youth facilities and disruption to universities, further education and apprenticeships have led to widening inequalities in children and young people’s development and education and in post-18 training and employment</a:t>
          </a:r>
          <a:endParaRPr lang="en-US" sz="2100" kern="1200" dirty="0"/>
        </a:p>
      </dsp:txBody>
      <dsp:txXfrm>
        <a:off x="0" y="2175669"/>
        <a:ext cx="5387501" cy="217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E799B-E44B-43A4-95A3-A4596AC08075}">
      <dsp:nvSpPr>
        <dsp:cNvPr id="0" name=""/>
        <dsp:cNvSpPr/>
      </dsp:nvSpPr>
      <dsp:spPr>
        <a:xfrm>
          <a:off x="0" y="4390"/>
          <a:ext cx="5387501" cy="14091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‘Build back fairer’</a:t>
          </a:r>
        </a:p>
      </dsp:txBody>
      <dsp:txXfrm>
        <a:off x="68787" y="73177"/>
        <a:ext cx="5249927" cy="1271544"/>
      </dsp:txXfrm>
    </dsp:sp>
    <dsp:sp modelId="{AF22E337-A207-4D80-8A09-9961FBC0BDFA}">
      <dsp:nvSpPr>
        <dsp:cNvPr id="0" name=""/>
        <dsp:cNvSpPr/>
      </dsp:nvSpPr>
      <dsp:spPr>
        <a:xfrm>
          <a:off x="0" y="1471109"/>
          <a:ext cx="5387501" cy="140911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Attend to the ‘causes of the causes’</a:t>
          </a:r>
        </a:p>
      </dsp:txBody>
      <dsp:txXfrm>
        <a:off x="68787" y="1539896"/>
        <a:ext cx="5249927" cy="1271544"/>
      </dsp:txXfrm>
    </dsp:sp>
    <dsp:sp modelId="{2F3D5570-CF23-4D22-9630-98649A5AD497}">
      <dsp:nvSpPr>
        <dsp:cNvPr id="0" name=""/>
        <dsp:cNvSpPr/>
      </dsp:nvSpPr>
      <dsp:spPr>
        <a:xfrm>
          <a:off x="0" y="2937828"/>
          <a:ext cx="5387501" cy="140911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Develop a new social settlement – a new framework recognizing our interdependence, our need to care and be cared-for, participate in decisions affecting us, develop services together </a:t>
          </a:r>
        </a:p>
      </dsp:txBody>
      <dsp:txXfrm>
        <a:off x="68787" y="3006615"/>
        <a:ext cx="5249927" cy="1271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5A13A-6EDB-4458-8F57-208D5043B709}">
      <dsp:nvSpPr>
        <dsp:cNvPr id="0" name=""/>
        <dsp:cNvSpPr/>
      </dsp:nvSpPr>
      <dsp:spPr>
        <a:xfrm>
          <a:off x="0" y="2124"/>
          <a:ext cx="538750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93499B-5174-4F35-8575-73D6F47392EB}">
      <dsp:nvSpPr>
        <dsp:cNvPr id="0" name=""/>
        <dsp:cNvSpPr/>
      </dsp:nvSpPr>
      <dsp:spPr>
        <a:xfrm>
          <a:off x="0" y="2124"/>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The notion of flourishing may help support a grounded interpretation of rights as exercised relationally and contextually </a:t>
          </a:r>
          <a:endParaRPr lang="en-US" sz="2000" kern="1200" dirty="0"/>
        </a:p>
      </dsp:txBody>
      <dsp:txXfrm>
        <a:off x="0" y="2124"/>
        <a:ext cx="5387501" cy="1449029"/>
      </dsp:txXfrm>
    </dsp:sp>
    <dsp:sp modelId="{3149E4E4-E90F-4590-9A24-22AC8F94EC32}">
      <dsp:nvSpPr>
        <dsp:cNvPr id="0" name=""/>
        <dsp:cNvSpPr/>
      </dsp:nvSpPr>
      <dsp:spPr>
        <a:xfrm>
          <a:off x="0" y="1451154"/>
          <a:ext cx="538750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4FBB96-25D0-4F13-99F6-83A55FEADA17}">
      <dsp:nvSpPr>
        <dsp:cNvPr id="0" name=""/>
        <dsp:cNvSpPr/>
      </dsp:nvSpPr>
      <dsp:spPr>
        <a:xfrm>
          <a:off x="0" y="1451154"/>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According to Aristotle, human flourishing, or </a:t>
          </a:r>
          <a:r>
            <a:rPr lang="en-GB" sz="2000" i="1" kern="1200" dirty="0"/>
            <a:t>eudaimonia</a:t>
          </a:r>
          <a:r>
            <a:rPr lang="en-GB" sz="2000" kern="1200" dirty="0"/>
            <a:t>, is a life in which one fulfils one’s potential as a human being. </a:t>
          </a:r>
          <a:endParaRPr lang="en-US" sz="2000" kern="1200" dirty="0"/>
        </a:p>
      </dsp:txBody>
      <dsp:txXfrm>
        <a:off x="0" y="1451154"/>
        <a:ext cx="5387501" cy="1449029"/>
      </dsp:txXfrm>
    </dsp:sp>
    <dsp:sp modelId="{1AE3CA9D-8549-4477-A8F3-EF9BC086C11A}">
      <dsp:nvSpPr>
        <dsp:cNvPr id="0" name=""/>
        <dsp:cNvSpPr/>
      </dsp:nvSpPr>
      <dsp:spPr>
        <a:xfrm>
          <a:off x="0" y="2900183"/>
          <a:ext cx="538750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3C963D6-36F7-458F-9A27-7A8273194A01}">
      <dsp:nvSpPr>
        <dsp:cNvPr id="0" name=""/>
        <dsp:cNvSpPr/>
      </dsp:nvSpPr>
      <dsp:spPr>
        <a:xfrm>
          <a:off x="0" y="2900183"/>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As Hilary Cottam notes, flourishing is a collective and political concept that embraces participation in the structures of society – the household, the market, the community and the state</a:t>
          </a:r>
          <a:endParaRPr lang="en-US" sz="2000" kern="1200" dirty="0"/>
        </a:p>
      </dsp:txBody>
      <dsp:txXfrm>
        <a:off x="0" y="2900183"/>
        <a:ext cx="5387501"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0E2B-7CDE-4749-8AFC-83CB884A898A}">
      <dsp:nvSpPr>
        <dsp:cNvPr id="0" name=""/>
        <dsp:cNvSpPr/>
      </dsp:nvSpPr>
      <dsp:spPr>
        <a:xfrm>
          <a:off x="0" y="0"/>
          <a:ext cx="5263471" cy="14178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 focus solely on voice and participation as an end in itself </a:t>
          </a:r>
        </a:p>
      </dsp:txBody>
      <dsp:txXfrm>
        <a:off x="41528" y="41528"/>
        <a:ext cx="3733465" cy="1334826"/>
      </dsp:txXfrm>
    </dsp:sp>
    <dsp:sp modelId="{E9C1FF77-A111-4DC7-8A1B-32B531A84BAB}">
      <dsp:nvSpPr>
        <dsp:cNvPr id="0" name=""/>
        <dsp:cNvSpPr/>
      </dsp:nvSpPr>
      <dsp:spPr>
        <a:xfrm>
          <a:off x="464423" y="1654196"/>
          <a:ext cx="5263471" cy="1417882"/>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 ignore the need to ground rights in children’s lived  realities </a:t>
          </a:r>
        </a:p>
      </dsp:txBody>
      <dsp:txXfrm>
        <a:off x="505951" y="1695724"/>
        <a:ext cx="3794367" cy="1334826"/>
      </dsp:txXfrm>
    </dsp:sp>
    <dsp:sp modelId="{731F4FAB-58CD-43CE-8A25-B4C7449C21F9}">
      <dsp:nvSpPr>
        <dsp:cNvPr id="0" name=""/>
        <dsp:cNvSpPr/>
      </dsp:nvSpPr>
      <dsp:spPr>
        <a:xfrm>
          <a:off x="919320" y="3308393"/>
          <a:ext cx="5263471" cy="14178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 see the child or children simply and reductively as individuals… a real danger in a climate of continuing funding challenges </a:t>
          </a:r>
        </a:p>
      </dsp:txBody>
      <dsp:txXfrm>
        <a:off x="960848" y="3349921"/>
        <a:ext cx="3794367" cy="1334826"/>
      </dsp:txXfrm>
    </dsp:sp>
    <dsp:sp modelId="{9BCFF6C3-7EB5-4654-ABC1-5A680565E917}">
      <dsp:nvSpPr>
        <dsp:cNvPr id="0" name=""/>
        <dsp:cNvSpPr/>
      </dsp:nvSpPr>
      <dsp:spPr>
        <a:xfrm>
          <a:off x="4341847" y="1075227"/>
          <a:ext cx="921623" cy="921623"/>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49212" y="1075227"/>
        <a:ext cx="506893" cy="693521"/>
      </dsp:txXfrm>
    </dsp:sp>
    <dsp:sp modelId="{0A311D7C-F462-47C2-94E4-900B99F1C083}">
      <dsp:nvSpPr>
        <dsp:cNvPr id="0" name=""/>
        <dsp:cNvSpPr/>
      </dsp:nvSpPr>
      <dsp:spPr>
        <a:xfrm>
          <a:off x="4806271" y="2719971"/>
          <a:ext cx="921623" cy="921623"/>
        </a:xfrm>
        <a:prstGeom prst="downArrow">
          <a:avLst>
            <a:gd name="adj1" fmla="val 55000"/>
            <a:gd name="adj2" fmla="val 45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13636" y="2719971"/>
        <a:ext cx="506893" cy="6935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742FE-6689-43DA-8D19-45CDD2282F23}">
      <dsp:nvSpPr>
        <dsp:cNvPr id="0" name=""/>
        <dsp:cNvSpPr/>
      </dsp:nvSpPr>
      <dsp:spPr>
        <a:xfrm>
          <a:off x="0" y="285209"/>
          <a:ext cx="4463623" cy="11272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Cottam H (2018) </a:t>
          </a:r>
          <a:r>
            <a:rPr lang="en-GB" sz="1600" i="1" kern="1200" dirty="0"/>
            <a:t>Radical Help,</a:t>
          </a:r>
          <a:r>
            <a:rPr lang="en-GB" sz="1600" kern="1200" dirty="0"/>
            <a:t> Virago </a:t>
          </a:r>
          <a:endParaRPr lang="en-US" sz="1600" kern="1200" dirty="0"/>
        </a:p>
      </dsp:txBody>
      <dsp:txXfrm>
        <a:off x="55030" y="340239"/>
        <a:ext cx="4353563" cy="1017235"/>
      </dsp:txXfrm>
    </dsp:sp>
    <dsp:sp modelId="{2B0CF6F8-8946-45F7-A31A-3237C003A039}">
      <dsp:nvSpPr>
        <dsp:cNvPr id="0" name=""/>
        <dsp:cNvSpPr/>
      </dsp:nvSpPr>
      <dsp:spPr>
        <a:xfrm>
          <a:off x="0" y="1458584"/>
          <a:ext cx="4463623" cy="1127295"/>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Featherstone, B et al (2021) Post-pandemic: moving on from ‘child protection’, </a:t>
          </a:r>
          <a:r>
            <a:rPr lang="en-GB" sz="1600" i="1" kern="1200" dirty="0"/>
            <a:t>Critical and Radical Social Work </a:t>
          </a:r>
          <a:r>
            <a:rPr lang="en-GB" sz="1600" kern="1200" dirty="0"/>
            <a:t>(contact </a:t>
          </a:r>
          <a:r>
            <a:rPr lang="en-GB" sz="1600" kern="1200" dirty="0">
              <a:hlinkClick xmlns:r="http://schemas.openxmlformats.org/officeDocument/2006/relationships" r:id="rId1"/>
            </a:rPr>
            <a:t>b.m.featherstone@hud.ac.uk</a:t>
          </a:r>
          <a:r>
            <a:rPr lang="en-GB" sz="1600" kern="1200" dirty="0"/>
            <a:t>) </a:t>
          </a:r>
          <a:endParaRPr lang="en-US" sz="1600" kern="1200" dirty="0"/>
        </a:p>
      </dsp:txBody>
      <dsp:txXfrm>
        <a:off x="55030" y="1513614"/>
        <a:ext cx="4353563" cy="1017235"/>
      </dsp:txXfrm>
    </dsp:sp>
    <dsp:sp modelId="{5B163CF8-D700-49BF-8AB2-F81D8E63D464}">
      <dsp:nvSpPr>
        <dsp:cNvPr id="0" name=""/>
        <dsp:cNvSpPr/>
      </dsp:nvSpPr>
      <dsp:spPr>
        <a:xfrm>
          <a:off x="0" y="2631959"/>
          <a:ext cx="4463623" cy="112729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Marmot, M and Allen, J (2021) </a:t>
          </a:r>
          <a:r>
            <a:rPr lang="en-GB" sz="1600" u="sng" kern="1200" dirty="0">
              <a:hlinkClick xmlns:r="http://schemas.openxmlformats.org/officeDocument/2006/relationships" r:id="rId2"/>
            </a:rPr>
            <a:t>https://blogs.bmj.com/bmj/2021/06/30/michael-marmot-and-jessica-allen-building-back-fairer-in-greater-manchester/</a:t>
          </a:r>
          <a:endParaRPr lang="en-US" sz="1600" kern="1200" dirty="0"/>
        </a:p>
      </dsp:txBody>
      <dsp:txXfrm>
        <a:off x="55030" y="2686989"/>
        <a:ext cx="4353563"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352672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273515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343538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309186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11049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39029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365061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109777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62808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319800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D92C3-A3A3-4ECA-B7EE-3A20A43B6DC8}" type="datetimeFigureOut">
              <a:rPr lang="en-GB" smtClean="0"/>
              <a:t>01/11/2021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5C2406-F43E-4E94-A44D-79EA16983E77}" type="slidenum">
              <a:rPr lang="en-GB" smtClean="0"/>
              <a:t>‹#›</a:t>
            </a:fld>
            <a:endParaRPr lang="en-GB" dirty="0"/>
          </a:p>
        </p:txBody>
      </p:sp>
    </p:spTree>
    <p:extLst>
      <p:ext uri="{BB962C8B-B14F-4D97-AF65-F5344CB8AC3E}">
        <p14:creationId xmlns:p14="http://schemas.microsoft.com/office/powerpoint/2010/main" val="109527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D92C3-A3A3-4ECA-B7EE-3A20A43B6DC8}" type="datetimeFigureOut">
              <a:rPr lang="en-GB" smtClean="0"/>
              <a:t>01/11/2021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C2406-F43E-4E94-A44D-79EA16983E77}" type="slidenum">
              <a:rPr lang="en-GB" smtClean="0"/>
              <a:t>‹#›</a:t>
            </a:fld>
            <a:endParaRPr lang="en-GB" dirty="0"/>
          </a:p>
        </p:txBody>
      </p:sp>
    </p:spTree>
    <p:extLst>
      <p:ext uri="{BB962C8B-B14F-4D97-AF65-F5344CB8AC3E}">
        <p14:creationId xmlns:p14="http://schemas.microsoft.com/office/powerpoint/2010/main" val="10675066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childrenengland.org.uk/childfairsta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health.org.uk/publications/build-back-fairer-the-covid-19-marmot-re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ppr.org/blog/ethnic-inequalities-in-covid-19-are-playing-out-again-how-can-we-stop-the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c 35">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descr="From rights to reality&#10;Brid Featherstone">
            <a:extLst>
              <a:ext uri="{FF2B5EF4-FFF2-40B4-BE49-F238E27FC236}">
                <a16:creationId xmlns:a16="http://schemas.microsoft.com/office/drawing/2014/main" id="{079ED9C7-341D-4A5E-B213-418117582BE7}"/>
              </a:ext>
            </a:extLst>
          </p:cNvPr>
          <p:cNvSpPr>
            <a:spLocks noGrp="1"/>
          </p:cNvSpPr>
          <p:nvPr>
            <p:ph type="ctrTitle"/>
          </p:nvPr>
        </p:nvSpPr>
        <p:spPr>
          <a:xfrm>
            <a:off x="892818" y="1370171"/>
            <a:ext cx="5085580" cy="2387600"/>
          </a:xfrm>
        </p:spPr>
        <p:txBody>
          <a:bodyPr>
            <a:normAutofit/>
          </a:bodyPr>
          <a:lstStyle/>
          <a:p>
            <a:pPr algn="l"/>
            <a:r>
              <a:rPr lang="en-GB" dirty="0">
                <a:solidFill>
                  <a:schemeClr val="bg1"/>
                </a:solidFill>
              </a:rPr>
              <a:t>From rights to reality </a:t>
            </a:r>
          </a:p>
        </p:txBody>
      </p:sp>
      <p:sp>
        <p:nvSpPr>
          <p:cNvPr id="3" name="Subtitle 2">
            <a:extLst>
              <a:ext uri="{FF2B5EF4-FFF2-40B4-BE49-F238E27FC236}">
                <a16:creationId xmlns:a16="http://schemas.microsoft.com/office/drawing/2014/main" id="{4BA5FA33-51D9-474D-864D-DD3580408F63}"/>
              </a:ext>
            </a:extLst>
          </p:cNvPr>
          <p:cNvSpPr>
            <a:spLocks noGrp="1"/>
          </p:cNvSpPr>
          <p:nvPr>
            <p:ph type="subTitle" idx="1"/>
          </p:nvPr>
        </p:nvSpPr>
        <p:spPr>
          <a:xfrm>
            <a:off x="892818" y="3849845"/>
            <a:ext cx="5085580" cy="1881751"/>
          </a:xfrm>
        </p:spPr>
        <p:txBody>
          <a:bodyPr>
            <a:normAutofit/>
          </a:bodyPr>
          <a:lstStyle/>
          <a:p>
            <a:pPr algn="l"/>
            <a:r>
              <a:rPr lang="en-GB">
                <a:solidFill>
                  <a:schemeClr val="bg1"/>
                </a:solidFill>
              </a:rPr>
              <a:t>b.m.featherstone@hud.ac.uk</a:t>
            </a:r>
          </a:p>
        </p:txBody>
      </p:sp>
      <p:sp>
        <p:nvSpPr>
          <p:cNvPr id="31" name="Oval 37">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0F2250FA-59EC-40F0-89AB-3E9105980BE0}"/>
              </a:ext>
              <a:ext uri="{C183D7F6-B498-43B3-948B-1728B52AA6E4}">
                <adec:decorative xmlns:adec="http://schemas.microsoft.com/office/drawing/2017/decorative" val="1"/>
              </a:ext>
            </a:extLst>
          </p:cNvPr>
          <p:cNvPicPr>
            <a:picLocks noChangeAspect="1"/>
          </p:cNvPicPr>
          <p:nvPr/>
        </p:nvPicPr>
        <p:blipFill rotWithShape="1">
          <a:blip r:embed="rId2"/>
          <a:srcRect l="16858" r="814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2" name="Rectangle 39">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0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D68BC2C-7EE2-4E79-8B0E-88C071907B55}"/>
              </a:ext>
            </a:extLst>
          </p:cNvPr>
          <p:cNvSpPr>
            <a:spLocks noGrp="1"/>
          </p:cNvSpPr>
          <p:nvPr>
            <p:ph type="title"/>
          </p:nvPr>
        </p:nvSpPr>
        <p:spPr>
          <a:xfrm>
            <a:off x="838200" y="365125"/>
            <a:ext cx="5387502" cy="1325563"/>
          </a:xfrm>
        </p:spPr>
        <p:txBody>
          <a:bodyPr>
            <a:normAutofit/>
          </a:bodyPr>
          <a:lstStyle/>
          <a:p>
            <a:r>
              <a:rPr lang="en-GB"/>
              <a:t>Children, Young People and Covid </a:t>
            </a:r>
          </a:p>
        </p:txBody>
      </p:sp>
      <p:pic>
        <p:nvPicPr>
          <p:cNvPr id="40" name="Picture 37">
            <a:extLst>
              <a:ext uri="{FF2B5EF4-FFF2-40B4-BE49-F238E27FC236}">
                <a16:creationId xmlns:a16="http://schemas.microsoft.com/office/drawing/2014/main" id="{5D0FF993-E2B4-4B1E-8A8C-6F0B59419D2D}"/>
              </a:ext>
              <a:ext uri="{C183D7F6-B498-43B3-948B-1728B52AA6E4}">
                <adec:decorative xmlns:adec="http://schemas.microsoft.com/office/drawing/2017/decorative" val="1"/>
              </a:ext>
            </a:extLst>
          </p:cNvPr>
          <p:cNvPicPr>
            <a:picLocks noChangeAspect="1"/>
          </p:cNvPicPr>
          <p:nvPr/>
        </p:nvPicPr>
        <p:blipFill rotWithShape="1">
          <a:blip r:embed="rId2"/>
          <a:srcRect l="16720" r="16433"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54"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0" name="Content Placeholder 2">
            <a:extLst>
              <a:ext uri="{FF2B5EF4-FFF2-40B4-BE49-F238E27FC236}">
                <a16:creationId xmlns:a16="http://schemas.microsoft.com/office/drawing/2014/main" id="{C092C013-86D7-4031-9F90-6BDD283F7C5E}"/>
              </a:ext>
            </a:extLst>
          </p:cNvPr>
          <p:cNvGraphicFramePr>
            <a:graphicFrameLocks noGrp="1"/>
          </p:cNvGraphicFramePr>
          <p:nvPr>
            <p:ph idx="1"/>
            <p:extLst>
              <p:ext uri="{D42A27DB-BD31-4B8C-83A1-F6EECF244321}">
                <p14:modId xmlns:p14="http://schemas.microsoft.com/office/powerpoint/2010/main" val="1725681281"/>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44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9F599-D425-4D2C-8A1F-A50846D0A73A}"/>
              </a:ext>
            </a:extLst>
          </p:cNvPr>
          <p:cNvSpPr>
            <a:spLocks noGrp="1"/>
          </p:cNvSpPr>
          <p:nvPr>
            <p:ph type="title"/>
          </p:nvPr>
        </p:nvSpPr>
        <p:spPr>
          <a:xfrm>
            <a:off x="686834" y="1153572"/>
            <a:ext cx="3200400" cy="4461163"/>
          </a:xfrm>
        </p:spPr>
        <p:txBody>
          <a:bodyPr>
            <a:normAutofit/>
          </a:bodyPr>
          <a:lstStyle/>
          <a:p>
            <a:endParaRPr lang="en-GB">
              <a:solidFill>
                <a:srgbClr val="FFFFFF"/>
              </a:solidFill>
            </a:endParaRPr>
          </a:p>
        </p:txBody>
      </p:sp>
      <p:sp>
        <p:nvSpPr>
          <p:cNvPr id="1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This group is also experiencing rapid increases in unemployment and there has been a rise in mental health difficulties from a level that was already concerning.&#10;">
            <a:extLst>
              <a:ext uri="{FF2B5EF4-FFF2-40B4-BE49-F238E27FC236}">
                <a16:creationId xmlns:a16="http://schemas.microsoft.com/office/drawing/2014/main" id="{40FE7A62-D6D1-41CB-8733-91A9F921E1DA}"/>
              </a:ext>
            </a:extLst>
          </p:cNvPr>
          <p:cNvSpPr>
            <a:spLocks noGrp="1"/>
          </p:cNvSpPr>
          <p:nvPr>
            <p:ph idx="1"/>
          </p:nvPr>
        </p:nvSpPr>
        <p:spPr>
          <a:xfrm>
            <a:off x="4447308" y="591344"/>
            <a:ext cx="6906491" cy="5585619"/>
          </a:xfrm>
        </p:spPr>
        <p:txBody>
          <a:bodyPr anchor="ctr">
            <a:normAutofit/>
          </a:bodyPr>
          <a:lstStyle/>
          <a:p>
            <a:r>
              <a:rPr lang="en-GB" dirty="0">
                <a:effectLst/>
                <a:latin typeface="Arial" panose="020B0604020202020204" pitchFamily="34" charset="0"/>
                <a:ea typeface="Times New Roman" panose="02020603050405020304" pitchFamily="18" charset="0"/>
              </a:rPr>
              <a:t>This group is also experiencing rapid increases in unemployment and there has been a rise in mental health difficulties from a level that was already concerning.</a:t>
            </a:r>
          </a:p>
          <a:p>
            <a:endParaRPr lang="en-GB" dirty="0">
              <a:effectLst/>
              <a:latin typeface="Arial" panose="020B0604020202020204" pitchFamily="34" charset="0"/>
              <a:ea typeface="Times New Roman" panose="02020603050405020304" pitchFamily="18" charset="0"/>
            </a:endParaRPr>
          </a:p>
          <a:p>
            <a:endParaRPr lang="en-GB" dirty="0"/>
          </a:p>
        </p:txBody>
      </p:sp>
    </p:spTree>
    <p:extLst>
      <p:ext uri="{BB962C8B-B14F-4D97-AF65-F5344CB8AC3E}">
        <p14:creationId xmlns:p14="http://schemas.microsoft.com/office/powerpoint/2010/main" val="60803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B06748B-E61E-43DA-B820-D93E083483D5}"/>
              </a:ext>
            </a:extLst>
          </p:cNvPr>
          <p:cNvSpPr>
            <a:spLocks noGrp="1"/>
          </p:cNvSpPr>
          <p:nvPr>
            <p:ph type="title"/>
          </p:nvPr>
        </p:nvSpPr>
        <p:spPr>
          <a:xfrm>
            <a:off x="838200" y="365125"/>
            <a:ext cx="5387502" cy="1325563"/>
          </a:xfrm>
        </p:spPr>
        <p:txBody>
          <a:bodyPr>
            <a:normAutofit/>
          </a:bodyPr>
          <a:lstStyle/>
          <a:p>
            <a:r>
              <a:rPr lang="en-US" dirty="0"/>
              <a:t>Going forward</a:t>
            </a:r>
            <a:endParaRPr lang="en-GB" dirty="0"/>
          </a:p>
        </p:txBody>
      </p:sp>
      <p:pic>
        <p:nvPicPr>
          <p:cNvPr id="22" name="Picture 21">
            <a:extLst>
              <a:ext uri="{FF2B5EF4-FFF2-40B4-BE49-F238E27FC236}">
                <a16:creationId xmlns:a16="http://schemas.microsoft.com/office/drawing/2014/main" id="{CB7643CD-2E0C-436D-83F8-24D340B0CA67}"/>
              </a:ext>
              <a:ext uri="{C183D7F6-B498-43B3-948B-1728B52AA6E4}">
                <adec:decorative xmlns:adec="http://schemas.microsoft.com/office/drawing/2017/decorative" val="1"/>
              </a:ext>
            </a:extLst>
          </p:cNvPr>
          <p:cNvPicPr>
            <a:picLocks noChangeAspect="1"/>
          </p:cNvPicPr>
          <p:nvPr/>
        </p:nvPicPr>
        <p:blipFill rotWithShape="1">
          <a:blip r:embed="rId2"/>
          <a:srcRect r="2489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4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CAE0D278-B68C-44DB-B383-90F17954E629}"/>
              </a:ext>
            </a:extLst>
          </p:cNvPr>
          <p:cNvGraphicFramePr>
            <a:graphicFrameLocks noGrp="1"/>
          </p:cNvGraphicFramePr>
          <p:nvPr>
            <p:ph idx="1"/>
            <p:extLst>
              <p:ext uri="{D42A27DB-BD31-4B8C-83A1-F6EECF244321}">
                <p14:modId xmlns:p14="http://schemas.microsoft.com/office/powerpoint/2010/main" val="4128772040"/>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3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15759CA-5586-40B3-80A1-B9EEFD599DF2}"/>
              </a:ext>
            </a:extLst>
          </p:cNvPr>
          <p:cNvSpPr>
            <a:spLocks noGrp="1"/>
          </p:cNvSpPr>
          <p:nvPr>
            <p:ph type="title"/>
          </p:nvPr>
        </p:nvSpPr>
        <p:spPr>
          <a:xfrm>
            <a:off x="838200" y="365125"/>
            <a:ext cx="5387502" cy="1325563"/>
          </a:xfrm>
        </p:spPr>
        <p:txBody>
          <a:bodyPr>
            <a:normAutofit/>
          </a:bodyPr>
          <a:lstStyle/>
          <a:p>
            <a:r>
              <a:rPr lang="en-GB" sz="2800"/>
              <a:t>What does this mean for children, young people and their families?  </a:t>
            </a:r>
          </a:p>
        </p:txBody>
      </p:sp>
      <p:pic>
        <p:nvPicPr>
          <p:cNvPr id="13" name="Picture 12">
            <a:extLst>
              <a:ext uri="{FF2B5EF4-FFF2-40B4-BE49-F238E27FC236}">
                <a16:creationId xmlns:a16="http://schemas.microsoft.com/office/drawing/2014/main" id="{B8C4A52A-1217-4123-B8E8-1526D9C61487}"/>
              </a:ext>
              <a:ext uri="{C183D7F6-B498-43B3-948B-1728B52AA6E4}">
                <adec:decorative xmlns:adec="http://schemas.microsoft.com/office/drawing/2017/decorative" val="1"/>
              </a:ext>
            </a:extLst>
          </p:cNvPr>
          <p:cNvPicPr>
            <a:picLocks noChangeAspect="1"/>
          </p:cNvPicPr>
          <p:nvPr/>
        </p:nvPicPr>
        <p:blipFill rotWithShape="1">
          <a:blip r:embed="rId2"/>
          <a:srcRect l="21594" r="11560"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D1A2B3CA-2DAC-4572-BBCD-574785C1A12E}"/>
              </a:ext>
            </a:extLst>
          </p:cNvPr>
          <p:cNvGraphicFramePr>
            <a:graphicFrameLocks noGrp="1"/>
          </p:cNvGraphicFramePr>
          <p:nvPr>
            <p:ph idx="1"/>
            <p:extLst>
              <p:ext uri="{D42A27DB-BD31-4B8C-83A1-F6EECF244321}">
                <p14:modId xmlns:p14="http://schemas.microsoft.com/office/powerpoint/2010/main" val="3776764877"/>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73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BE32-2202-4D21-81CE-918D811B9AAC}"/>
              </a:ext>
            </a:extLst>
          </p:cNvPr>
          <p:cNvSpPr>
            <a:spLocks noGrp="1"/>
          </p:cNvSpPr>
          <p:nvPr>
            <p:ph type="title"/>
          </p:nvPr>
        </p:nvSpPr>
        <p:spPr/>
        <p:txBody>
          <a:bodyPr/>
          <a:lstStyle/>
          <a:p>
            <a:r>
              <a:rPr lang="en-GB" dirty="0"/>
              <a:t>Young people re-imagining the welfare state </a:t>
            </a:r>
          </a:p>
        </p:txBody>
      </p:sp>
      <p:sp>
        <p:nvSpPr>
          <p:cNvPr id="3" name="Content Placeholder 2" descr="The Child Fair State Inquiry&#10;&#10;https://www.childrenengland.org.uk/childfairstate&#10;&#10;Led by young people this has a bold vision&#10;">
            <a:extLst>
              <a:ext uri="{FF2B5EF4-FFF2-40B4-BE49-F238E27FC236}">
                <a16:creationId xmlns:a16="http://schemas.microsoft.com/office/drawing/2014/main" id="{0A478019-1B3F-47A1-A5D3-6B7C8C22FE85}"/>
              </a:ext>
            </a:extLst>
          </p:cNvPr>
          <p:cNvSpPr>
            <a:spLocks noGrp="1"/>
          </p:cNvSpPr>
          <p:nvPr>
            <p:ph idx="1"/>
          </p:nvPr>
        </p:nvSpPr>
        <p:spPr/>
        <p:txBody>
          <a:bodyPr/>
          <a:lstStyle/>
          <a:p>
            <a:endParaRPr lang="en-GB" dirty="0">
              <a:hlinkClick r:id="rId2"/>
            </a:endParaRPr>
          </a:p>
          <a:p>
            <a:r>
              <a:rPr lang="en-GB" dirty="0">
                <a:hlinkClick r:id="rId2"/>
              </a:rPr>
              <a:t>The Child Fair State Inquiry</a:t>
            </a:r>
          </a:p>
          <a:p>
            <a:endParaRPr lang="en-GB" dirty="0">
              <a:hlinkClick r:id="rId2"/>
            </a:endParaRPr>
          </a:p>
          <a:p>
            <a:r>
              <a:rPr lang="en-GB" dirty="0">
                <a:hlinkClick r:id="rId2"/>
              </a:rPr>
              <a:t>https://www.childrenengland.org.uk/childfairstate</a:t>
            </a:r>
            <a:endParaRPr lang="en-GB" dirty="0"/>
          </a:p>
          <a:p>
            <a:endParaRPr lang="en-GB" dirty="0"/>
          </a:p>
          <a:p>
            <a:r>
              <a:rPr lang="en-GB" dirty="0"/>
              <a:t>Led by young people this has a bold vision</a:t>
            </a:r>
          </a:p>
          <a:p>
            <a:endParaRPr lang="en-GB" dirty="0"/>
          </a:p>
        </p:txBody>
      </p:sp>
    </p:spTree>
    <p:extLst>
      <p:ext uri="{BB962C8B-B14F-4D97-AF65-F5344CB8AC3E}">
        <p14:creationId xmlns:p14="http://schemas.microsoft.com/office/powerpoint/2010/main" val="393591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E79289-513F-47BC-BA98-9FF57EA6031C}"/>
              </a:ext>
            </a:extLst>
          </p:cNvPr>
          <p:cNvPicPr>
            <a:picLocks noChangeAspect="1"/>
          </p:cNvPicPr>
          <p:nvPr/>
        </p:nvPicPr>
        <p:blipFill rotWithShape="1">
          <a:blip r:embed="rId2">
            <a:duotone>
              <a:prstClr val="black"/>
              <a:prstClr val="white"/>
            </a:duotone>
            <a:alphaModFix amt="35000"/>
          </a:blip>
          <a:srcRect b="2500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E1FA67-F345-45C8-B89C-FABDBE76EA55}"/>
              </a:ext>
            </a:extLst>
          </p:cNvPr>
          <p:cNvSpPr>
            <a:spLocks noGrp="1"/>
          </p:cNvSpPr>
          <p:nvPr>
            <p:ph type="title"/>
          </p:nvPr>
        </p:nvSpPr>
        <p:spPr>
          <a:xfrm>
            <a:off x="838201" y="1065862"/>
            <a:ext cx="3313164" cy="4726276"/>
          </a:xfrm>
        </p:spPr>
        <p:txBody>
          <a:bodyPr>
            <a:normAutofit/>
          </a:bodyPr>
          <a:lstStyle/>
          <a:p>
            <a:pPr algn="r"/>
            <a:r>
              <a:rPr lang="en-US" sz="4000"/>
              <a:t>The perils ahead</a:t>
            </a:r>
            <a:endParaRPr lang="en-GB" sz="4000"/>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B935019-1D20-4C90-868F-6BAEF5A7CE82}"/>
              </a:ext>
            </a:extLst>
          </p:cNvPr>
          <p:cNvGraphicFramePr>
            <a:graphicFrameLocks noGrp="1"/>
          </p:cNvGraphicFramePr>
          <p:nvPr>
            <p:ph idx="1"/>
            <p:extLst>
              <p:ext uri="{D42A27DB-BD31-4B8C-83A1-F6EECF244321}">
                <p14:modId xmlns:p14="http://schemas.microsoft.com/office/powerpoint/2010/main" val="527493023"/>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38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5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AA624-4057-4F59-81D2-4AB3349BCAFC}"/>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An opportunity… </a:t>
            </a:r>
          </a:p>
        </p:txBody>
      </p:sp>
      <p:sp>
        <p:nvSpPr>
          <p:cNvPr id="53" name="Arc 5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Content Placeholder 2" descr="Historically, pandemics have forced humans to break with the past and imagine their world anew… a portal, a gateway between one world and the next. We can choose to walk through it, dragging the carcasses of our prejudice and hatred, our avarice, our data banks and dead ideas, our dead rivers and smoky skies behind us. Or we can walk through it lightly, with little luggage, ready to imagine another world. And ready to fight for it’ (Roy, 2020, p, 214) &#10;Roy, A. (2020) Azadi, Penguin">
            <a:extLst>
              <a:ext uri="{FF2B5EF4-FFF2-40B4-BE49-F238E27FC236}">
                <a16:creationId xmlns:a16="http://schemas.microsoft.com/office/drawing/2014/main" id="{C26D3AF0-B990-4B4D-A236-E0EDC08E4ADE}"/>
              </a:ext>
            </a:extLst>
          </p:cNvPr>
          <p:cNvSpPr>
            <a:spLocks noGrp="1"/>
          </p:cNvSpPr>
          <p:nvPr>
            <p:ph idx="1"/>
          </p:nvPr>
        </p:nvSpPr>
        <p:spPr>
          <a:xfrm>
            <a:off x="4447308" y="591344"/>
            <a:ext cx="6906491" cy="5585619"/>
          </a:xfrm>
        </p:spPr>
        <p:txBody>
          <a:bodyPr anchor="ctr">
            <a:normAutofit/>
          </a:bodyPr>
          <a:lstStyle/>
          <a:p>
            <a:endParaRPr lang="en-US" sz="2600" b="0" i="0" dirty="0">
              <a:effectLst/>
              <a:latin typeface="Book Antiqua" panose="02040602050305030304" pitchFamily="18" charset="0"/>
            </a:endParaRPr>
          </a:p>
          <a:p>
            <a:pPr marL="0" indent="0">
              <a:buNone/>
            </a:pPr>
            <a:endParaRPr lang="en-US" sz="2600" dirty="0">
              <a:latin typeface="Book Antiqua" panose="02040602050305030304" pitchFamily="18" charset="0"/>
            </a:endParaRPr>
          </a:p>
          <a:p>
            <a:pPr marL="0" indent="0">
              <a:buNone/>
            </a:pPr>
            <a:r>
              <a:rPr lang="en-US" sz="2600" b="0" i="0" dirty="0">
                <a:effectLst/>
                <a:latin typeface="Book Antiqua" panose="02040602050305030304" pitchFamily="18" charset="0"/>
              </a:rPr>
              <a:t>‘Historically, pandemics have forced humans to break with the past and imagine their world anew… a portal, a gateway between one world and the next. We can choose to walk through it, dragging the carcasses of our prejudice and hatred, our avarice, our data banks and dead ideas, our dead rivers and smoky skies behind us. Or we can walk through it lightly, with little luggage, ready to imagine another world. And ready to fight for it’ (Roy, 2020, p, 214) </a:t>
            </a:r>
          </a:p>
          <a:p>
            <a:pPr marL="0" indent="0">
              <a:buNone/>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Roy, A. (2020) </a:t>
            </a:r>
            <a:r>
              <a:rPr lang="en-GB" sz="2600" i="1" dirty="0">
                <a:effectLst/>
                <a:latin typeface="Calibri" panose="020F0502020204030204" pitchFamily="34" charset="0"/>
                <a:ea typeface="Times New Roman" panose="02020603050405020304" pitchFamily="18" charset="0"/>
                <a:cs typeface="Times New Roman" panose="02020603050405020304" pitchFamily="18" charset="0"/>
              </a:rPr>
              <a:t>Azadi</a:t>
            </a: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 Penguin</a:t>
            </a:r>
            <a:endParaRPr lang="en-GB" sz="2600" dirty="0"/>
          </a:p>
        </p:txBody>
      </p:sp>
    </p:spTree>
    <p:extLst>
      <p:ext uri="{BB962C8B-B14F-4D97-AF65-F5344CB8AC3E}">
        <p14:creationId xmlns:p14="http://schemas.microsoft.com/office/powerpoint/2010/main" val="310000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3791-83E5-44B7-B85D-7E4F425106EA}"/>
              </a:ext>
            </a:extLst>
          </p:cNvPr>
          <p:cNvSpPr>
            <a:spLocks noGrp="1"/>
          </p:cNvSpPr>
          <p:nvPr>
            <p:ph type="title"/>
          </p:nvPr>
        </p:nvSpPr>
        <p:spPr>
          <a:xfrm>
            <a:off x="2232252" y="633046"/>
            <a:ext cx="4463623" cy="1314996"/>
          </a:xfrm>
        </p:spPr>
        <p:txBody>
          <a:bodyPr anchor="b">
            <a:normAutofit/>
          </a:bodyPr>
          <a:lstStyle/>
          <a:p>
            <a:r>
              <a:rPr lang="en-US">
                <a:solidFill>
                  <a:schemeClr val="bg1"/>
                </a:solidFill>
              </a:rPr>
              <a:t>Some references </a:t>
            </a:r>
            <a:endParaRPr lang="en-GB">
              <a:solidFill>
                <a:schemeClr val="bg1"/>
              </a:solidFill>
            </a:endParaRPr>
          </a:p>
        </p:txBody>
      </p:sp>
      <p:graphicFrame>
        <p:nvGraphicFramePr>
          <p:cNvPr id="5" name="Content Placeholder 2">
            <a:extLst>
              <a:ext uri="{FF2B5EF4-FFF2-40B4-BE49-F238E27FC236}">
                <a16:creationId xmlns:a16="http://schemas.microsoft.com/office/drawing/2014/main" id="{B6000242-072C-45B3-808A-E0BA69A9153F}"/>
              </a:ext>
            </a:extLst>
          </p:cNvPr>
          <p:cNvGraphicFramePr>
            <a:graphicFrameLocks noGrp="1"/>
          </p:cNvGraphicFramePr>
          <p:nvPr>
            <p:ph idx="1"/>
            <p:extLst>
              <p:ext uri="{D42A27DB-BD31-4B8C-83A1-F6EECF244321}">
                <p14:modId xmlns:p14="http://schemas.microsoft.com/office/powerpoint/2010/main" val="3717676341"/>
              </p:ext>
            </p:extLst>
          </p:nvPr>
        </p:nvGraphicFramePr>
        <p:xfrm>
          <a:off x="2232252" y="2125737"/>
          <a:ext cx="4463623" cy="4044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C7F75CD-306F-41A7-AF74-62EB7CE3338E}"/>
              </a:ext>
              <a:ext uri="{C183D7F6-B498-43B3-948B-1728B52AA6E4}">
                <adec:decorative xmlns:adec="http://schemas.microsoft.com/office/drawing/2017/decorative" val="1"/>
              </a:ext>
            </a:extLst>
          </p:cNvPr>
          <p:cNvPicPr>
            <a:picLocks noChangeAspect="1"/>
          </p:cNvPicPr>
          <p:nvPr/>
        </p:nvPicPr>
        <p:blipFill rotWithShape="1">
          <a:blip r:embed="rId7"/>
          <a:srcRect l="32178" r="22073"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Tree>
    <p:extLst>
      <p:ext uri="{BB962C8B-B14F-4D97-AF65-F5344CB8AC3E}">
        <p14:creationId xmlns:p14="http://schemas.microsoft.com/office/powerpoint/2010/main" val="17851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F56D5-D728-4DC9-8A24-3CAF287AC92D}"/>
              </a:ext>
            </a:extLst>
          </p:cNvPr>
          <p:cNvSpPr>
            <a:spLocks noGrp="1"/>
          </p:cNvSpPr>
          <p:nvPr>
            <p:ph type="title"/>
          </p:nvPr>
        </p:nvSpPr>
        <p:spPr>
          <a:xfrm>
            <a:off x="686834" y="1153572"/>
            <a:ext cx="3200400" cy="4461163"/>
          </a:xfrm>
        </p:spPr>
        <p:txBody>
          <a:bodyPr>
            <a:normAutofit/>
          </a:bodyPr>
          <a:lstStyle/>
          <a:p>
            <a:r>
              <a:rPr lang="en-GB">
                <a:solidFill>
                  <a:srgbClr val="FFFFFF"/>
                </a:solidFill>
              </a:rPr>
              <a:t>Critical thinking and hope </a:t>
            </a:r>
          </a:p>
        </p:txBody>
      </p:sp>
      <p:sp>
        <p:nvSpPr>
          <p:cNvPr id="53" name="Arc 5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Content Placeholder 2" descr="Explanation of critical thinking and hope">
            <a:extLst>
              <a:ext uri="{FF2B5EF4-FFF2-40B4-BE49-F238E27FC236}">
                <a16:creationId xmlns:a16="http://schemas.microsoft.com/office/drawing/2014/main" id="{43DF9B26-7338-4EDC-A15E-0C68A42D9BFA}"/>
              </a:ext>
            </a:extLst>
          </p:cNvPr>
          <p:cNvSpPr>
            <a:spLocks noGrp="1"/>
          </p:cNvSpPr>
          <p:nvPr>
            <p:ph idx="1"/>
          </p:nvPr>
        </p:nvSpPr>
        <p:spPr>
          <a:xfrm>
            <a:off x="4447308" y="591344"/>
            <a:ext cx="6906491" cy="5585619"/>
          </a:xfrm>
        </p:spPr>
        <p:txBody>
          <a:bodyPr anchor="ctr">
            <a:normAutofit/>
          </a:bodyPr>
          <a:lstStyle/>
          <a:p>
            <a:pPr marL="0" indent="0">
              <a:buNone/>
            </a:pPr>
            <a:endParaRPr lang="en-GB" sz="2400" dirty="0">
              <a:effectLst/>
              <a:latin typeface="Times New Roman" panose="02020603050405020304" pitchFamily="18" charset="0"/>
              <a:ea typeface="Calibri" panose="020F0502020204030204" pitchFamily="34" charset="0"/>
            </a:endParaRPr>
          </a:p>
          <a:p>
            <a:pPr marL="0" indent="0">
              <a:buNone/>
            </a:pPr>
            <a:r>
              <a:rPr lang="en-GB" sz="2400" dirty="0">
                <a:latin typeface="Times New Roman" panose="02020603050405020304" pitchFamily="18" charset="0"/>
                <a:ea typeface="Calibri" panose="020F0502020204030204" pitchFamily="34" charset="0"/>
              </a:rPr>
              <a:t>‘</a:t>
            </a:r>
            <a:r>
              <a:rPr lang="en-GB" sz="2400" dirty="0">
                <a:effectLst/>
                <a:latin typeface="Times New Roman" panose="02020603050405020304" pitchFamily="18" charset="0"/>
                <a:ea typeface="Calibri" panose="020F0502020204030204" pitchFamily="34" charset="0"/>
              </a:rPr>
              <a:t>It is important to say what hope is not; it is not the belief that everything was, is, or will be fine. The evidence is all around us of tremendous suffering and destruction. The hope I am interested in is about broad perspectives with specific possibilities, ones that invite or demand that we act. It is also not a sunny everything-is-getting-better narrative, though it may be a counter to the everything-is getting-worse one. You could call it an account of complexities and uncertainties with openings.</a:t>
            </a:r>
          </a:p>
          <a:p>
            <a:pPr marL="0" indent="0">
              <a:buNone/>
            </a:pPr>
            <a:r>
              <a:rPr lang="en-GB" sz="2400" dirty="0">
                <a:effectLst/>
                <a:latin typeface="Times New Roman" panose="02020603050405020304" pitchFamily="18" charset="0"/>
                <a:ea typeface="Calibri" panose="020F0502020204030204" pitchFamily="34" charset="0"/>
              </a:rPr>
              <a:t> ‘Critical thinking without hope is cynicism, but hope without critical thinking is naivety’ the Bulgarian writer, Maria Popova  recently  remarked’</a:t>
            </a:r>
          </a:p>
          <a:p>
            <a:pPr marL="0" indent="0">
              <a:buNone/>
            </a:pPr>
            <a:r>
              <a:rPr lang="en-GB" sz="2400" dirty="0">
                <a:effectLst/>
                <a:latin typeface="Times New Roman" panose="02020603050405020304" pitchFamily="18" charset="0"/>
                <a:ea typeface="Calibri" panose="020F0502020204030204" pitchFamily="34" charset="0"/>
              </a:rPr>
              <a:t> (Rebecca Solnit, 2016: xi/ii). </a:t>
            </a:r>
            <a:endParaRPr lang="en-GB" sz="2400" dirty="0">
              <a:effectLst/>
              <a:latin typeface="Calibri" panose="020F0502020204030204" pitchFamily="34" charset="0"/>
              <a:ea typeface="Calibri" panose="020F0502020204030204" pitchFamily="34" charset="0"/>
            </a:endParaRPr>
          </a:p>
          <a:p>
            <a:pPr marL="0" indent="0">
              <a:buNone/>
            </a:pPr>
            <a:endParaRPr lang="en-GB" sz="2400" dirty="0">
              <a:effectLst/>
              <a:latin typeface="Calibri" panose="020F0502020204030204" pitchFamily="34" charset="0"/>
              <a:ea typeface="Calibri" panose="020F0502020204030204" pitchFamily="34" charset="0"/>
            </a:endParaRPr>
          </a:p>
          <a:p>
            <a:endParaRPr lang="en-GB" sz="2400" dirty="0"/>
          </a:p>
        </p:txBody>
      </p:sp>
    </p:spTree>
    <p:extLst>
      <p:ext uri="{BB962C8B-B14F-4D97-AF65-F5344CB8AC3E}">
        <p14:creationId xmlns:p14="http://schemas.microsoft.com/office/powerpoint/2010/main" val="308637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99B4D-994B-4293-9463-EFA3CB672683}"/>
              </a:ext>
            </a:extLst>
          </p:cNvPr>
          <p:cNvSpPr>
            <a:spLocks noGrp="1"/>
          </p:cNvSpPr>
          <p:nvPr>
            <p:ph type="title"/>
          </p:nvPr>
        </p:nvSpPr>
        <p:spPr>
          <a:xfrm>
            <a:off x="686834" y="1153572"/>
            <a:ext cx="3200400" cy="4461163"/>
          </a:xfrm>
        </p:spPr>
        <p:txBody>
          <a:bodyPr>
            <a:normAutofit/>
          </a:bodyPr>
          <a:lstStyle/>
          <a:p>
            <a:r>
              <a:rPr lang="en-GB">
                <a:solidFill>
                  <a:srgbClr val="FFFFFF"/>
                </a:solidFill>
              </a:rPr>
              <a:t>Critical thinking </a:t>
            </a:r>
          </a:p>
        </p:txBody>
      </p:sp>
      <p:sp>
        <p:nvSpPr>
          <p:cNvPr id="1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There are many concerns about the UNCRC  as a manifestation of a Eurocentric model of childhood, and therefore part of attempts to impose this universally with no appreciation of context – eg, child labour &#10;It is also important to note that countries around the world have had many  complex, and not always edifying, reasons for ratifying the UNCRC&#10;&#10;">
            <a:extLst>
              <a:ext uri="{FF2B5EF4-FFF2-40B4-BE49-F238E27FC236}">
                <a16:creationId xmlns:a16="http://schemas.microsoft.com/office/drawing/2014/main" id="{9A142C98-6785-4DCC-B8DB-CE7612D400F8}"/>
              </a:ext>
            </a:extLst>
          </p:cNvPr>
          <p:cNvSpPr>
            <a:spLocks noGrp="1"/>
          </p:cNvSpPr>
          <p:nvPr>
            <p:ph idx="1"/>
          </p:nvPr>
        </p:nvSpPr>
        <p:spPr>
          <a:xfrm>
            <a:off x="4447308" y="591344"/>
            <a:ext cx="6906491" cy="5585619"/>
          </a:xfrm>
        </p:spPr>
        <p:txBody>
          <a:bodyPr anchor="ctr">
            <a:normAutofit/>
          </a:bodyPr>
          <a:lstStyle/>
          <a:p>
            <a:pPr marL="0" indent="0">
              <a:buNone/>
            </a:pPr>
            <a:r>
              <a:rPr lang="en-GB" dirty="0"/>
              <a:t>There are many concerns about the UNCRC  as a manifestation of a Eurocentric model of childhood, and therefore part of attempts to impose this universally with no appreciation of context – </a:t>
            </a:r>
            <a:r>
              <a:rPr lang="en-GB" dirty="0" err="1"/>
              <a:t>eg</a:t>
            </a:r>
            <a:r>
              <a:rPr lang="en-GB" dirty="0"/>
              <a:t>, child labour </a:t>
            </a:r>
          </a:p>
          <a:p>
            <a:pPr marL="0" indent="0">
              <a:buNone/>
            </a:pPr>
            <a:r>
              <a:rPr lang="en-GB" dirty="0"/>
              <a:t>It is also important to note that countries around the world have had many  complex, and not always edifying, reasons for ratifying the UNCRC</a:t>
            </a:r>
          </a:p>
        </p:txBody>
      </p:sp>
    </p:spTree>
    <p:extLst>
      <p:ext uri="{BB962C8B-B14F-4D97-AF65-F5344CB8AC3E}">
        <p14:creationId xmlns:p14="http://schemas.microsoft.com/office/powerpoint/2010/main" val="335898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4308C-232D-4965-8E9E-4DF026DD7AB3}"/>
              </a:ext>
            </a:extLst>
          </p:cNvPr>
          <p:cNvSpPr>
            <a:spLocks noGrp="1"/>
          </p:cNvSpPr>
          <p:nvPr>
            <p:ph type="title"/>
          </p:nvPr>
        </p:nvSpPr>
        <p:spPr>
          <a:xfrm>
            <a:off x="686834" y="1153572"/>
            <a:ext cx="3200400" cy="4461163"/>
          </a:xfrm>
        </p:spPr>
        <p:txBody>
          <a:bodyPr>
            <a:normAutofit/>
          </a:bodyPr>
          <a:lstStyle/>
          <a:p>
            <a:endParaRPr lang="en-GB">
              <a:solidFill>
                <a:srgbClr val="FFFFFF"/>
              </a:solidFill>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Discussions of children’s rights and perspectives sometimes imagine children exist separately from their social environments.&#10; Yet many issues leading to contact with child protection services, for example, are related to wider struggles for justice (Keddel, 2021) &#10;">
            <a:extLst>
              <a:ext uri="{FF2B5EF4-FFF2-40B4-BE49-F238E27FC236}">
                <a16:creationId xmlns:a16="http://schemas.microsoft.com/office/drawing/2014/main" id="{DB94C368-4434-4F4D-AD8A-3476A42CD69D}"/>
              </a:ext>
            </a:extLst>
          </p:cNvPr>
          <p:cNvSpPr>
            <a:spLocks noGrp="1"/>
          </p:cNvSpPr>
          <p:nvPr>
            <p:ph idx="1"/>
          </p:nvPr>
        </p:nvSpPr>
        <p:spPr>
          <a:xfrm>
            <a:off x="4447308" y="591344"/>
            <a:ext cx="6906491" cy="5585619"/>
          </a:xfrm>
        </p:spPr>
        <p:txBody>
          <a:bodyPr anchor="ctr">
            <a:normAutofit/>
          </a:bodyPr>
          <a:lstStyle/>
          <a:p>
            <a:r>
              <a:rPr lang="en-US" dirty="0"/>
              <a:t>Discussions of children’s rights and perspectives sometimes imagine children exist separately from their social environments.</a:t>
            </a:r>
          </a:p>
          <a:p>
            <a:r>
              <a:rPr lang="en-US" dirty="0"/>
              <a:t> Yet many issues leading to contact with child protection services, for example, are related to wider struggles for justice (</a:t>
            </a:r>
            <a:r>
              <a:rPr lang="en-US" dirty="0" err="1"/>
              <a:t>Keddel</a:t>
            </a:r>
            <a:r>
              <a:rPr lang="en-US" dirty="0"/>
              <a:t>, 2021) </a:t>
            </a:r>
            <a:endParaRPr lang="en-GB" dirty="0"/>
          </a:p>
        </p:txBody>
      </p:sp>
    </p:spTree>
    <p:extLst>
      <p:ext uri="{BB962C8B-B14F-4D97-AF65-F5344CB8AC3E}">
        <p14:creationId xmlns:p14="http://schemas.microsoft.com/office/powerpoint/2010/main" val="144908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430E5-2984-4621-8F94-473EFBC8BC01}"/>
              </a:ext>
            </a:extLst>
          </p:cNvPr>
          <p:cNvSpPr>
            <a:spLocks noGrp="1"/>
          </p:cNvSpPr>
          <p:nvPr>
            <p:ph type="title"/>
          </p:nvPr>
        </p:nvSpPr>
        <p:spPr>
          <a:xfrm>
            <a:off x="686834" y="1153572"/>
            <a:ext cx="3200400" cy="4461163"/>
          </a:xfrm>
        </p:spPr>
        <p:txBody>
          <a:bodyPr>
            <a:normAutofit/>
          </a:bodyPr>
          <a:lstStyle/>
          <a:p>
            <a:r>
              <a:rPr lang="en-GB">
                <a:solidFill>
                  <a:srgbClr val="FFFFFF"/>
                </a:solidFill>
              </a:rPr>
              <a:t>Part of the long march to justice?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To achieve a balanced assessment, I increasingly draw parallels with the struggle for women’s rights &#10;From a liberal individualist approach to a understanding of relational autonomy&#10;This notion combines a concern for the individual’s autonomy rights with an understanding of all family members as situated and engaged in relationships that are dynamic and multi-dimensional&#10;">
            <a:extLst>
              <a:ext uri="{FF2B5EF4-FFF2-40B4-BE49-F238E27FC236}">
                <a16:creationId xmlns:a16="http://schemas.microsoft.com/office/drawing/2014/main" id="{BABE436E-D9C0-46AE-9CC6-656D0A5EC26D}"/>
              </a:ext>
            </a:extLst>
          </p:cNvPr>
          <p:cNvSpPr>
            <a:spLocks noGrp="1"/>
          </p:cNvSpPr>
          <p:nvPr>
            <p:ph idx="1"/>
          </p:nvPr>
        </p:nvSpPr>
        <p:spPr>
          <a:xfrm>
            <a:off x="4447308" y="591344"/>
            <a:ext cx="6906491" cy="5585619"/>
          </a:xfrm>
        </p:spPr>
        <p:txBody>
          <a:bodyPr anchor="ctr">
            <a:normAutofit/>
          </a:bodyPr>
          <a:lstStyle/>
          <a:p>
            <a:r>
              <a:rPr lang="en-GB" dirty="0"/>
              <a:t>To achieve a balanced assessment, I increasingly draw parallels with the struggle for women’s rights </a:t>
            </a:r>
          </a:p>
          <a:p>
            <a:r>
              <a:rPr lang="en-GB" dirty="0"/>
              <a:t>From a liberal individualist approach to a understanding of relational autonomy</a:t>
            </a:r>
          </a:p>
          <a:p>
            <a:r>
              <a:rPr lang="en-GB" dirty="0"/>
              <a:t>This notion combines a concern for the individual’s autonomy rights with an understanding of all family members as situated and engaged in relationships that are dynamic and multi-dimensional </a:t>
            </a:r>
          </a:p>
        </p:txBody>
      </p:sp>
    </p:spTree>
    <p:extLst>
      <p:ext uri="{BB962C8B-B14F-4D97-AF65-F5344CB8AC3E}">
        <p14:creationId xmlns:p14="http://schemas.microsoft.com/office/powerpoint/2010/main" val="240959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79662-7EC1-4451-9F60-5880AF6BC1C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Thinking about the current  context </a:t>
            </a:r>
          </a:p>
        </p:txBody>
      </p:sp>
      <p:sp>
        <p:nvSpPr>
          <p:cNvPr id="1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Covid-19 has exposed as well as intensified the inequalities in our current landscape &#10;">
            <a:extLst>
              <a:ext uri="{FF2B5EF4-FFF2-40B4-BE49-F238E27FC236}">
                <a16:creationId xmlns:a16="http://schemas.microsoft.com/office/drawing/2014/main" id="{B1DC628D-F551-45BE-B66D-7BADFD08BCF6}"/>
              </a:ext>
            </a:extLst>
          </p:cNvPr>
          <p:cNvSpPr>
            <a:spLocks noGrp="1"/>
          </p:cNvSpPr>
          <p:nvPr>
            <p:ph idx="1"/>
          </p:nvPr>
        </p:nvSpPr>
        <p:spPr>
          <a:xfrm>
            <a:off x="4447308" y="591344"/>
            <a:ext cx="6906491" cy="5585619"/>
          </a:xfrm>
        </p:spPr>
        <p:txBody>
          <a:bodyPr anchor="ctr">
            <a:normAutofit/>
          </a:bodyPr>
          <a:lstStyle/>
          <a:p>
            <a:r>
              <a:rPr lang="en-GB" dirty="0"/>
              <a:t>Covid-19 has exposed as well as intensified the inequalities in our current landscape </a:t>
            </a:r>
          </a:p>
          <a:p>
            <a:endParaRPr lang="en-GB" dirty="0"/>
          </a:p>
          <a:p>
            <a:pPr marL="0" indent="0">
              <a:buNone/>
            </a:pPr>
            <a:r>
              <a:rPr lang="en-GB" dirty="0"/>
              <a:t> </a:t>
            </a:r>
          </a:p>
        </p:txBody>
      </p:sp>
    </p:spTree>
    <p:extLst>
      <p:ext uri="{BB962C8B-B14F-4D97-AF65-F5344CB8AC3E}">
        <p14:creationId xmlns:p14="http://schemas.microsoft.com/office/powerpoint/2010/main" val="19350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12BB2-21A1-4CEA-B721-997CB3BFDEF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Who has died in this pandemic?</a:t>
            </a:r>
            <a:endParaRPr lang="en-GB" dirty="0">
              <a:solidFill>
                <a:srgbClr val="FFFFFF"/>
              </a:solidFill>
            </a:endParaRPr>
          </a:p>
        </p:txBody>
      </p:sp>
      <p:sp>
        <p:nvSpPr>
          <p:cNvPr id="25"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Far from the great leveller, mortality from COVID-19 follows the social gradient. COVID-19, of course, is caused by a virus. But the ‘causes of the causes’ are the same social conditions that give rise to the social gradient in health, more generally (Michael Marmot)… &#10;Build Back Fairer: The COVID-19 Marmot Review | The Health Foundation&#10;">
            <a:extLst>
              <a:ext uri="{FF2B5EF4-FFF2-40B4-BE49-F238E27FC236}">
                <a16:creationId xmlns:a16="http://schemas.microsoft.com/office/drawing/2014/main" id="{2259C3E3-A9EA-4401-9D58-92540348D584}"/>
              </a:ext>
            </a:extLst>
          </p:cNvPr>
          <p:cNvSpPr>
            <a:spLocks noGrp="1"/>
          </p:cNvSpPr>
          <p:nvPr>
            <p:ph idx="1"/>
          </p:nvPr>
        </p:nvSpPr>
        <p:spPr>
          <a:xfrm>
            <a:off x="4447308" y="591344"/>
            <a:ext cx="6906491" cy="5585619"/>
          </a:xfrm>
        </p:spPr>
        <p:txBody>
          <a:bodyPr anchor="ctr">
            <a:normAutofit/>
          </a:bodyPr>
          <a:lstStyle/>
          <a:p>
            <a:pPr marL="0" indent="0">
              <a:buNone/>
            </a:pPr>
            <a:r>
              <a:rPr lang="en-GB" b="1" dirty="0">
                <a:effectLst/>
                <a:latin typeface="Arial" panose="020B0604020202020204" pitchFamily="34" charset="0"/>
                <a:ea typeface="Times New Roman" panose="02020603050405020304" pitchFamily="18" charset="0"/>
                <a:cs typeface="Arial" panose="020B0604020202020204" pitchFamily="34" charset="0"/>
              </a:rPr>
              <a:t>Far from the great leveller, mortality from COVID-19 follows the social gradient. COVID-19, of course, is caused by a virus. But the ‘causes of the causes’ are the same social conditions that give rise to the social gradient in health, more generally (Michael Marmot)… </a:t>
            </a:r>
          </a:p>
          <a:p>
            <a:pPr marL="0" indent="0">
              <a:buNone/>
            </a:pPr>
            <a:r>
              <a:rPr lang="en-GB" u="sng" dirty="0">
                <a:effectLst/>
                <a:latin typeface="Calibri" panose="020F0502020204030204" pitchFamily="34" charset="0"/>
                <a:ea typeface="Times New Roman" panose="02020603050405020304" pitchFamily="18" charset="0"/>
                <a:cs typeface="Times New Roman" panose="02020603050405020304" pitchFamily="18" charset="0"/>
                <a:hlinkClick r:id="rId2"/>
              </a:rPr>
              <a:t>Build Back Fairer: The COVID-19 Marmot Review | The Health Foundation</a:t>
            </a:r>
            <a:endParaRPr lang="en-GB"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b="1"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9802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BDEEA-8A3B-4326-9F7B-EA898194E1CF}"/>
              </a:ext>
            </a:extLst>
          </p:cNvPr>
          <p:cNvSpPr>
            <a:spLocks noGrp="1"/>
          </p:cNvSpPr>
          <p:nvPr>
            <p:ph type="title"/>
          </p:nvPr>
        </p:nvSpPr>
        <p:spPr>
          <a:xfrm>
            <a:off x="686834" y="1153572"/>
            <a:ext cx="3200400" cy="4461163"/>
          </a:xfrm>
        </p:spPr>
        <p:txBody>
          <a:bodyPr>
            <a:normAutofit/>
          </a:bodyPr>
          <a:lstStyle/>
          <a:p>
            <a:r>
              <a:rPr lang="en-GB">
                <a:solidFill>
                  <a:srgbClr val="FFFFFF"/>
                </a:solidFill>
              </a:rPr>
              <a:t>Everything is connected</a:t>
            </a:r>
          </a:p>
        </p:txBody>
      </p:sp>
      <p:sp>
        <p:nvSpPr>
          <p:cNvPr id="2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descr="‘Put differently, we estimate over 58,000 and 35,000 additional deaths from Covid-19 would have occurred if the white population had experienced the same risk of death from Covid-19 as the black and south Asian populations respectively’ (IPPR, 2020)&#10;https://www.ippr.org/blog/ethnic-inequalities-in-covid-19-are-playing-out-again-how-can-we-stop-them&#10;">
            <a:extLst>
              <a:ext uri="{FF2B5EF4-FFF2-40B4-BE49-F238E27FC236}">
                <a16:creationId xmlns:a16="http://schemas.microsoft.com/office/drawing/2014/main" id="{7ECB908E-E476-4067-B6A6-6DD9A88754A0}"/>
              </a:ext>
            </a:extLst>
          </p:cNvPr>
          <p:cNvSpPr>
            <a:spLocks noGrp="1"/>
          </p:cNvSpPr>
          <p:nvPr>
            <p:ph idx="1"/>
          </p:nvPr>
        </p:nvSpPr>
        <p:spPr>
          <a:xfrm>
            <a:off x="4447308" y="591344"/>
            <a:ext cx="6906491" cy="5585619"/>
          </a:xfrm>
        </p:spPr>
        <p:txBody>
          <a:bodyPr anchor="ctr">
            <a:normAutofit/>
          </a:bodyPr>
          <a:lstStyle/>
          <a:p>
            <a:pPr marL="0" indent="0">
              <a:buNone/>
            </a:pPr>
            <a:endParaRPr lang="en-GB" dirty="0"/>
          </a:p>
          <a:p>
            <a:r>
              <a:rPr lang="en-GB" dirty="0"/>
              <a:t> </a:t>
            </a:r>
            <a:r>
              <a:rPr lang="en-GB" b="1" dirty="0">
                <a:effectLst/>
                <a:latin typeface="Book Antiqua" panose="02040602050305030304" pitchFamily="18" charset="0"/>
                <a:ea typeface="Calibri" panose="020F0502020204030204" pitchFamily="34" charset="0"/>
                <a:cs typeface="Arial" panose="020B0604020202020204" pitchFamily="34" charset="0"/>
              </a:rPr>
              <a:t>‘Put differently, we estimate over 58,000 and 35,000 additional deaths from Covid-19 would have occurred if the white population had experienced the same risk of death from Covid-19 as the black and south Asian populations respectively</a:t>
            </a:r>
            <a:r>
              <a:rPr lang="en-GB" b="1" dirty="0">
                <a:latin typeface="Book Antiqua" panose="02040602050305030304" pitchFamily="18" charset="0"/>
                <a:ea typeface="Calibri" panose="020F0502020204030204" pitchFamily="34" charset="0"/>
                <a:cs typeface="Arial" panose="020B0604020202020204" pitchFamily="34" charset="0"/>
              </a:rPr>
              <a:t>’ (IPPR, 2020)</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r>
              <a:rPr lang="en-GB" u="sng" dirty="0">
                <a:effectLst/>
                <a:latin typeface="Calibri" panose="020F0502020204030204" pitchFamily="34" charset="0"/>
                <a:ea typeface="Calibri" panose="020F0502020204030204" pitchFamily="34" charset="0"/>
                <a:cs typeface="Times New Roman" panose="02020603050405020304" pitchFamily="18" charset="0"/>
                <a:hlinkClick r:id="rId2"/>
              </a:rPr>
              <a:t>https://www.ippr.org/blog/ethnic-inequalities-in-covid-19-are-playing-out-again-how-can-we-stop-them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112815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31E0-1240-42B1-B2BF-822FCD60CDC5}"/>
              </a:ext>
            </a:extLst>
          </p:cNvPr>
          <p:cNvSpPr>
            <a:spLocks noGrp="1"/>
          </p:cNvSpPr>
          <p:nvPr>
            <p:ph type="title"/>
          </p:nvPr>
        </p:nvSpPr>
        <p:spPr>
          <a:xfrm>
            <a:off x="481013" y="3752849"/>
            <a:ext cx="3290887" cy="2452687"/>
          </a:xfrm>
        </p:spPr>
        <p:txBody>
          <a:bodyPr anchor="ctr">
            <a:normAutofit/>
          </a:bodyPr>
          <a:lstStyle/>
          <a:p>
            <a:r>
              <a:rPr lang="en-GB" sz="3600"/>
              <a:t>How have we been living?</a:t>
            </a:r>
          </a:p>
        </p:txBody>
      </p:sp>
      <p:pic>
        <p:nvPicPr>
          <p:cNvPr id="22" name="Picture 21">
            <a:extLst>
              <a:ext uri="{FF2B5EF4-FFF2-40B4-BE49-F238E27FC236}">
                <a16:creationId xmlns:a16="http://schemas.microsoft.com/office/drawing/2014/main" id="{8F0E81F0-0BCC-4684-86CA-B6B452886E79}"/>
              </a:ext>
              <a:ext uri="{C183D7F6-B498-43B3-948B-1728B52AA6E4}">
                <adec:decorative xmlns:adec="http://schemas.microsoft.com/office/drawing/2017/decorative" val="1"/>
              </a:ext>
            </a:extLst>
          </p:cNvPr>
          <p:cNvPicPr>
            <a:picLocks noChangeAspect="1"/>
          </p:cNvPicPr>
          <p:nvPr/>
        </p:nvPicPr>
        <p:blipFill rotWithShape="1">
          <a:blip r:embed="rId2"/>
          <a:srcRect t="50695" b="353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14" name="Content Placeholder 2">
            <a:extLst>
              <a:ext uri="{FF2B5EF4-FFF2-40B4-BE49-F238E27FC236}">
                <a16:creationId xmlns:a16="http://schemas.microsoft.com/office/drawing/2014/main" id="{7E265D03-7734-4884-A572-A0DF9430081E}"/>
              </a:ext>
            </a:extLst>
          </p:cNvPr>
          <p:cNvGraphicFramePr>
            <a:graphicFrameLocks noGrp="1"/>
          </p:cNvGraphicFramePr>
          <p:nvPr>
            <p:ph idx="1"/>
            <p:extLst>
              <p:ext uri="{D42A27DB-BD31-4B8C-83A1-F6EECF244321}">
                <p14:modId xmlns:p14="http://schemas.microsoft.com/office/powerpoint/2010/main" val="1788711650"/>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064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90EDF1B9DC5346821CFFEBE158E2A6" ma:contentTypeVersion="13" ma:contentTypeDescription="Create a new document." ma:contentTypeScope="" ma:versionID="d750c216fae2d5ee569e213e42942ef9">
  <xsd:schema xmlns:xsd="http://www.w3.org/2001/XMLSchema" xmlns:xs="http://www.w3.org/2001/XMLSchema" xmlns:p="http://schemas.microsoft.com/office/2006/metadata/properties" xmlns:ns2="2714d14b-19a1-47d9-846a-6740c4c2d8a9" xmlns:ns3="86e206b3-2450-479a-a47e-d301deef1363" targetNamespace="http://schemas.microsoft.com/office/2006/metadata/properties" ma:root="true" ma:fieldsID="dcb9a13327703afc149d21d888e9c33b" ns2:_="" ns3:_="">
    <xsd:import namespace="2714d14b-19a1-47d9-846a-6740c4c2d8a9"/>
    <xsd:import namespace="86e206b3-2450-479a-a47e-d301deef13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4d14b-19a1-47d9-846a-6740c4c2d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e206b3-2450-479a-a47e-d301deef13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A30F32-BE73-4DEC-9B2B-13C13B345F46}">
  <ds:schemaRefs>
    <ds:schemaRef ds:uri="http://schemas.microsoft.com/sharepoint/v3/contenttype/forms"/>
  </ds:schemaRefs>
</ds:datastoreItem>
</file>

<file path=customXml/itemProps2.xml><?xml version="1.0" encoding="utf-8"?>
<ds:datastoreItem xmlns:ds="http://schemas.openxmlformats.org/officeDocument/2006/customXml" ds:itemID="{54610095-7FAF-4D43-80C5-F7EA74259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4d14b-19a1-47d9-846a-6740c4c2d8a9"/>
    <ds:schemaRef ds:uri="86e206b3-2450-479a-a47e-d301deef1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BD9F86-370C-4432-8818-132BECE3B9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199</TotalTime>
  <Words>1018</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Calibri Light</vt:lpstr>
      <vt:lpstr>Times New Roman</vt:lpstr>
      <vt:lpstr>Office Theme</vt:lpstr>
      <vt:lpstr>From rights to reality </vt:lpstr>
      <vt:lpstr>Critical thinking and hope </vt:lpstr>
      <vt:lpstr>Critical thinking </vt:lpstr>
      <vt:lpstr>PowerPoint Presentation</vt:lpstr>
      <vt:lpstr>Part of the long march to justice?</vt:lpstr>
      <vt:lpstr>Thinking about the current  context </vt:lpstr>
      <vt:lpstr>Who has died in this pandemic?</vt:lpstr>
      <vt:lpstr>Everything is connected</vt:lpstr>
      <vt:lpstr>How have we been living?</vt:lpstr>
      <vt:lpstr>Children, Young People and Covid </vt:lpstr>
      <vt:lpstr>PowerPoint Presentation</vt:lpstr>
      <vt:lpstr>Going forward</vt:lpstr>
      <vt:lpstr>What does this mean for children, young people and their families?  </vt:lpstr>
      <vt:lpstr>Young people re-imagining the welfare state </vt:lpstr>
      <vt:lpstr>The perils ahead</vt:lpstr>
      <vt:lpstr>An opportunity… </vt:lpstr>
      <vt:lpstr>Some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Brigid Featherstone</dc:creator>
  <cp:lastModifiedBy>Alison Clancy</cp:lastModifiedBy>
  <cp:revision>4</cp:revision>
  <dcterms:created xsi:type="dcterms:W3CDTF">2021-08-24T12:48:52Z</dcterms:created>
  <dcterms:modified xsi:type="dcterms:W3CDTF">2021-11-01T12:34:09Z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0x0101000E90EDF1B9DC5346821CFFEBE158E2A6</vt:lpwstr>
  </property>
</Properties>
</file>