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1" r:id="rId1"/>
  </p:sldMasterIdLst>
  <p:notesMasterIdLst>
    <p:notesMasterId r:id="rId11"/>
  </p:notesMasterIdLst>
  <p:sldIdLst>
    <p:sldId id="256" r:id="rId2"/>
    <p:sldId id="257" r:id="rId3"/>
    <p:sldId id="259" r:id="rId4"/>
    <p:sldId id="263" r:id="rId5"/>
    <p:sldId id="260" r:id="rId6"/>
    <p:sldId id="261" r:id="rId7"/>
    <p:sldId id="262" r:id="rId8"/>
    <p:sldId id="258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B839B-2895-4EDF-A7E8-52972FA8CA40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D8C71E4D-628A-4CB5-BB51-B8967FE0423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dirty="0"/>
            <a:t>High female employment rates</a:t>
          </a:r>
        </a:p>
      </dgm:t>
    </dgm:pt>
    <dgm:pt modelId="{D9D79130-8CF7-4118-8744-708661D5CB13}" type="parTrans" cxnId="{B8AC1686-B5B1-42AF-A911-273296634DCA}">
      <dgm:prSet/>
      <dgm:spPr/>
      <dgm:t>
        <a:bodyPr/>
        <a:lstStyle/>
        <a:p>
          <a:endParaRPr lang="en-GB"/>
        </a:p>
      </dgm:t>
    </dgm:pt>
    <dgm:pt modelId="{E3CBB79E-EF36-40D6-8BF1-DAD8B83B389A}" type="sibTrans" cxnId="{B8AC1686-B5B1-42AF-A911-273296634DCA}">
      <dgm:prSet/>
      <dgm:spPr/>
      <dgm:t>
        <a:bodyPr/>
        <a:lstStyle/>
        <a:p>
          <a:endParaRPr lang="en-GB"/>
        </a:p>
      </dgm:t>
    </dgm:pt>
    <dgm:pt modelId="{303A0B57-A0BD-4051-ABA3-D5151C1E78F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/>
            <a:t>Large public sector</a:t>
          </a:r>
        </a:p>
      </dgm:t>
    </dgm:pt>
    <dgm:pt modelId="{FEC70043-39DF-400E-8358-4658D624EC01}" type="parTrans" cxnId="{DC8DF5B7-0B98-42D2-A596-7C84F222DDFF}">
      <dgm:prSet/>
      <dgm:spPr/>
      <dgm:t>
        <a:bodyPr/>
        <a:lstStyle/>
        <a:p>
          <a:endParaRPr lang="en-GB"/>
        </a:p>
      </dgm:t>
    </dgm:pt>
    <dgm:pt modelId="{7BC3E24D-2309-4E2F-B452-43341357B4BC}" type="sibTrans" cxnId="{DC8DF5B7-0B98-42D2-A596-7C84F222DDFF}">
      <dgm:prSet/>
      <dgm:spPr/>
      <dgm:t>
        <a:bodyPr/>
        <a:lstStyle/>
        <a:p>
          <a:endParaRPr lang="en-GB"/>
        </a:p>
      </dgm:t>
    </dgm:pt>
    <dgm:pt modelId="{6E72DD62-B3A6-4342-896E-041AC15D817D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GB" dirty="0"/>
            <a:t>Affordable ECEC services</a:t>
          </a:r>
        </a:p>
      </dgm:t>
    </dgm:pt>
    <dgm:pt modelId="{1DCE0DA9-6D97-4A1C-BC4E-F2FCB4229473}" type="parTrans" cxnId="{D9C24A9E-1A75-46A2-93F2-3DC135573C93}">
      <dgm:prSet/>
      <dgm:spPr/>
      <dgm:t>
        <a:bodyPr/>
        <a:lstStyle/>
        <a:p>
          <a:endParaRPr lang="en-GB"/>
        </a:p>
      </dgm:t>
    </dgm:pt>
    <dgm:pt modelId="{32D2B004-4E76-4BB8-B14C-E9DFA2CA90EE}" type="sibTrans" cxnId="{D9C24A9E-1A75-46A2-93F2-3DC135573C93}">
      <dgm:prSet/>
      <dgm:spPr/>
      <dgm:t>
        <a:bodyPr/>
        <a:lstStyle/>
        <a:p>
          <a:endParaRPr lang="en-GB"/>
        </a:p>
      </dgm:t>
    </dgm:pt>
    <dgm:pt modelId="{3B677E33-FB0B-40AE-8065-C428F6E72D90}" type="pres">
      <dgm:prSet presAssocID="{966B839B-2895-4EDF-A7E8-52972FA8CA4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AB1893A-1349-48DD-93D8-92E38165C2EC}" type="pres">
      <dgm:prSet presAssocID="{D8C71E4D-628A-4CB5-BB51-B8967FE0423A}" presName="gear1" presStyleLbl="node1" presStyleIdx="0" presStyleCnt="3">
        <dgm:presLayoutVars>
          <dgm:chMax val="1"/>
          <dgm:bulletEnabled val="1"/>
        </dgm:presLayoutVars>
      </dgm:prSet>
      <dgm:spPr/>
    </dgm:pt>
    <dgm:pt modelId="{9603F83D-7BB3-4A87-904C-A6574C95B8D7}" type="pres">
      <dgm:prSet presAssocID="{D8C71E4D-628A-4CB5-BB51-B8967FE0423A}" presName="gear1srcNode" presStyleLbl="node1" presStyleIdx="0" presStyleCnt="3"/>
      <dgm:spPr/>
    </dgm:pt>
    <dgm:pt modelId="{9AB9D8D6-FB89-4028-96EB-87558D948E95}" type="pres">
      <dgm:prSet presAssocID="{D8C71E4D-628A-4CB5-BB51-B8967FE0423A}" presName="gear1dstNode" presStyleLbl="node1" presStyleIdx="0" presStyleCnt="3"/>
      <dgm:spPr/>
    </dgm:pt>
    <dgm:pt modelId="{0DF50821-FDAC-449F-8F75-AFB82A3E09FD}" type="pres">
      <dgm:prSet presAssocID="{303A0B57-A0BD-4051-ABA3-D5151C1E78FE}" presName="gear2" presStyleLbl="node1" presStyleIdx="1" presStyleCnt="3">
        <dgm:presLayoutVars>
          <dgm:chMax val="1"/>
          <dgm:bulletEnabled val="1"/>
        </dgm:presLayoutVars>
      </dgm:prSet>
      <dgm:spPr/>
    </dgm:pt>
    <dgm:pt modelId="{2C9707E5-C4F2-4451-9781-2186CD2FA0D1}" type="pres">
      <dgm:prSet presAssocID="{303A0B57-A0BD-4051-ABA3-D5151C1E78FE}" presName="gear2srcNode" presStyleLbl="node1" presStyleIdx="1" presStyleCnt="3"/>
      <dgm:spPr/>
    </dgm:pt>
    <dgm:pt modelId="{4A6C1582-12B1-4DCE-B553-CE9003806791}" type="pres">
      <dgm:prSet presAssocID="{303A0B57-A0BD-4051-ABA3-D5151C1E78FE}" presName="gear2dstNode" presStyleLbl="node1" presStyleIdx="1" presStyleCnt="3"/>
      <dgm:spPr/>
    </dgm:pt>
    <dgm:pt modelId="{6D45246F-FC3B-43E7-9D25-7F7892EBAC68}" type="pres">
      <dgm:prSet presAssocID="{6E72DD62-B3A6-4342-896E-041AC15D817D}" presName="gear3" presStyleLbl="node1" presStyleIdx="2" presStyleCnt="3"/>
      <dgm:spPr/>
    </dgm:pt>
    <dgm:pt modelId="{02D55024-E765-4F86-ABA8-34668979464C}" type="pres">
      <dgm:prSet presAssocID="{6E72DD62-B3A6-4342-896E-041AC15D817D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0AAB69A8-45B3-46CE-84EA-36AE6F6BAAC6}" type="pres">
      <dgm:prSet presAssocID="{6E72DD62-B3A6-4342-896E-041AC15D817D}" presName="gear3srcNode" presStyleLbl="node1" presStyleIdx="2" presStyleCnt="3"/>
      <dgm:spPr/>
    </dgm:pt>
    <dgm:pt modelId="{0DE348EC-717E-473D-8E47-A4C5B2136014}" type="pres">
      <dgm:prSet presAssocID="{6E72DD62-B3A6-4342-896E-041AC15D817D}" presName="gear3dstNode" presStyleLbl="node1" presStyleIdx="2" presStyleCnt="3"/>
      <dgm:spPr/>
    </dgm:pt>
    <dgm:pt modelId="{32CD88EE-DDAE-4F9A-B5D1-52B12B6B139C}" type="pres">
      <dgm:prSet presAssocID="{E3CBB79E-EF36-40D6-8BF1-DAD8B83B389A}" presName="connector1" presStyleLbl="sibTrans2D1" presStyleIdx="0" presStyleCnt="3"/>
      <dgm:spPr/>
    </dgm:pt>
    <dgm:pt modelId="{F7CF791F-3354-4C39-AC3F-552E340E8306}" type="pres">
      <dgm:prSet presAssocID="{7BC3E24D-2309-4E2F-B452-43341357B4BC}" presName="connector2" presStyleLbl="sibTrans2D1" presStyleIdx="1" presStyleCnt="3"/>
      <dgm:spPr/>
    </dgm:pt>
    <dgm:pt modelId="{57C9460F-6002-4432-8722-FACAB2F5754B}" type="pres">
      <dgm:prSet presAssocID="{32D2B004-4E76-4BB8-B14C-E9DFA2CA90EE}" presName="connector3" presStyleLbl="sibTrans2D1" presStyleIdx="2" presStyleCnt="3"/>
      <dgm:spPr/>
    </dgm:pt>
  </dgm:ptLst>
  <dgm:cxnLst>
    <dgm:cxn modelId="{3A548208-54B6-E34C-9CC2-F4BC6AEEFDD6}" type="presOf" srcId="{7BC3E24D-2309-4E2F-B452-43341357B4BC}" destId="{F7CF791F-3354-4C39-AC3F-552E340E8306}" srcOrd="0" destOrd="0" presId="urn:microsoft.com/office/officeart/2005/8/layout/gear1"/>
    <dgm:cxn modelId="{7BA7C70F-4E9C-D24E-94B8-B67BDF66BDA5}" type="presOf" srcId="{6E72DD62-B3A6-4342-896E-041AC15D817D}" destId="{6D45246F-FC3B-43E7-9D25-7F7892EBAC68}" srcOrd="0" destOrd="0" presId="urn:microsoft.com/office/officeart/2005/8/layout/gear1"/>
    <dgm:cxn modelId="{439D5718-2CEE-584F-A2B8-B8F8B1AB1678}" type="presOf" srcId="{D8C71E4D-628A-4CB5-BB51-B8967FE0423A}" destId="{9603F83D-7BB3-4A87-904C-A6574C95B8D7}" srcOrd="1" destOrd="0" presId="urn:microsoft.com/office/officeart/2005/8/layout/gear1"/>
    <dgm:cxn modelId="{C4883B1E-32A8-A748-8D3E-D5670C962B20}" type="presOf" srcId="{6E72DD62-B3A6-4342-896E-041AC15D817D}" destId="{0DE348EC-717E-473D-8E47-A4C5B2136014}" srcOrd="3" destOrd="0" presId="urn:microsoft.com/office/officeart/2005/8/layout/gear1"/>
    <dgm:cxn modelId="{9BDAF621-0241-7544-BE41-03F70A9089AC}" type="presOf" srcId="{E3CBB79E-EF36-40D6-8BF1-DAD8B83B389A}" destId="{32CD88EE-DDAE-4F9A-B5D1-52B12B6B139C}" srcOrd="0" destOrd="0" presId="urn:microsoft.com/office/officeart/2005/8/layout/gear1"/>
    <dgm:cxn modelId="{6528E539-3E2B-554D-8721-1E145B180E7A}" type="presOf" srcId="{D8C71E4D-628A-4CB5-BB51-B8967FE0423A}" destId="{9AB9D8D6-FB89-4028-96EB-87558D948E95}" srcOrd="2" destOrd="0" presId="urn:microsoft.com/office/officeart/2005/8/layout/gear1"/>
    <dgm:cxn modelId="{E2978950-B920-7045-9607-43745F3D3442}" type="presOf" srcId="{303A0B57-A0BD-4051-ABA3-D5151C1E78FE}" destId="{4A6C1582-12B1-4DCE-B553-CE9003806791}" srcOrd="2" destOrd="0" presId="urn:microsoft.com/office/officeart/2005/8/layout/gear1"/>
    <dgm:cxn modelId="{1D129B55-2D33-1A4E-9E5A-0BBAAE9A42D6}" type="presOf" srcId="{966B839B-2895-4EDF-A7E8-52972FA8CA40}" destId="{3B677E33-FB0B-40AE-8065-C428F6E72D90}" srcOrd="0" destOrd="0" presId="urn:microsoft.com/office/officeart/2005/8/layout/gear1"/>
    <dgm:cxn modelId="{B8AC1686-B5B1-42AF-A911-273296634DCA}" srcId="{966B839B-2895-4EDF-A7E8-52972FA8CA40}" destId="{D8C71E4D-628A-4CB5-BB51-B8967FE0423A}" srcOrd="0" destOrd="0" parTransId="{D9D79130-8CF7-4118-8744-708661D5CB13}" sibTransId="{E3CBB79E-EF36-40D6-8BF1-DAD8B83B389A}"/>
    <dgm:cxn modelId="{D9C24A9E-1A75-46A2-93F2-3DC135573C93}" srcId="{966B839B-2895-4EDF-A7E8-52972FA8CA40}" destId="{6E72DD62-B3A6-4342-896E-041AC15D817D}" srcOrd="2" destOrd="0" parTransId="{1DCE0DA9-6D97-4A1C-BC4E-F2FCB4229473}" sibTransId="{32D2B004-4E76-4BB8-B14C-E9DFA2CA90EE}"/>
    <dgm:cxn modelId="{486FDFA8-0238-3C4A-A51D-05DC52DF0A9F}" type="presOf" srcId="{D8C71E4D-628A-4CB5-BB51-B8967FE0423A}" destId="{CAB1893A-1349-48DD-93D8-92E38165C2EC}" srcOrd="0" destOrd="0" presId="urn:microsoft.com/office/officeart/2005/8/layout/gear1"/>
    <dgm:cxn modelId="{DC8DF5B7-0B98-42D2-A596-7C84F222DDFF}" srcId="{966B839B-2895-4EDF-A7E8-52972FA8CA40}" destId="{303A0B57-A0BD-4051-ABA3-D5151C1E78FE}" srcOrd="1" destOrd="0" parTransId="{FEC70043-39DF-400E-8358-4658D624EC01}" sibTransId="{7BC3E24D-2309-4E2F-B452-43341357B4BC}"/>
    <dgm:cxn modelId="{C1F2B9C7-9861-6445-AE2A-9F46D23883EF}" type="presOf" srcId="{32D2B004-4E76-4BB8-B14C-E9DFA2CA90EE}" destId="{57C9460F-6002-4432-8722-FACAB2F5754B}" srcOrd="0" destOrd="0" presId="urn:microsoft.com/office/officeart/2005/8/layout/gear1"/>
    <dgm:cxn modelId="{15A585CF-0E67-584B-8BC4-F7EB80C385AA}" type="presOf" srcId="{303A0B57-A0BD-4051-ABA3-D5151C1E78FE}" destId="{2C9707E5-C4F2-4451-9781-2186CD2FA0D1}" srcOrd="1" destOrd="0" presId="urn:microsoft.com/office/officeart/2005/8/layout/gear1"/>
    <dgm:cxn modelId="{1D7DBDD9-8D6A-5540-B9C3-F5EB0C190CCE}" type="presOf" srcId="{303A0B57-A0BD-4051-ABA3-D5151C1E78FE}" destId="{0DF50821-FDAC-449F-8F75-AFB82A3E09FD}" srcOrd="0" destOrd="0" presId="urn:microsoft.com/office/officeart/2005/8/layout/gear1"/>
    <dgm:cxn modelId="{14D0ABF4-34A3-5F49-AAA1-339FCC0B66D1}" type="presOf" srcId="{6E72DD62-B3A6-4342-896E-041AC15D817D}" destId="{0AAB69A8-45B3-46CE-84EA-36AE6F6BAAC6}" srcOrd="2" destOrd="0" presId="urn:microsoft.com/office/officeart/2005/8/layout/gear1"/>
    <dgm:cxn modelId="{369713FB-87A5-F446-BDBB-7C04CAE94A5E}" type="presOf" srcId="{6E72DD62-B3A6-4342-896E-041AC15D817D}" destId="{02D55024-E765-4F86-ABA8-34668979464C}" srcOrd="1" destOrd="0" presId="urn:microsoft.com/office/officeart/2005/8/layout/gear1"/>
    <dgm:cxn modelId="{77D09FF4-CF00-BF4A-B7C7-0C1BC3F773BE}" type="presParOf" srcId="{3B677E33-FB0B-40AE-8065-C428F6E72D90}" destId="{CAB1893A-1349-48DD-93D8-92E38165C2EC}" srcOrd="0" destOrd="0" presId="urn:microsoft.com/office/officeart/2005/8/layout/gear1"/>
    <dgm:cxn modelId="{01937752-BB78-C342-89BA-A2D3862CDE14}" type="presParOf" srcId="{3B677E33-FB0B-40AE-8065-C428F6E72D90}" destId="{9603F83D-7BB3-4A87-904C-A6574C95B8D7}" srcOrd="1" destOrd="0" presId="urn:microsoft.com/office/officeart/2005/8/layout/gear1"/>
    <dgm:cxn modelId="{8670E0DF-2E09-284E-8DF4-F94BC1A028EA}" type="presParOf" srcId="{3B677E33-FB0B-40AE-8065-C428F6E72D90}" destId="{9AB9D8D6-FB89-4028-96EB-87558D948E95}" srcOrd="2" destOrd="0" presId="urn:microsoft.com/office/officeart/2005/8/layout/gear1"/>
    <dgm:cxn modelId="{C17C6D6C-89A0-2A44-88DF-EC6757144F77}" type="presParOf" srcId="{3B677E33-FB0B-40AE-8065-C428F6E72D90}" destId="{0DF50821-FDAC-449F-8F75-AFB82A3E09FD}" srcOrd="3" destOrd="0" presId="urn:microsoft.com/office/officeart/2005/8/layout/gear1"/>
    <dgm:cxn modelId="{7A1EC0BB-3855-4344-ADFF-1BADA46A29FD}" type="presParOf" srcId="{3B677E33-FB0B-40AE-8065-C428F6E72D90}" destId="{2C9707E5-C4F2-4451-9781-2186CD2FA0D1}" srcOrd="4" destOrd="0" presId="urn:microsoft.com/office/officeart/2005/8/layout/gear1"/>
    <dgm:cxn modelId="{2CBB217C-E399-A549-9551-32823E5E8840}" type="presParOf" srcId="{3B677E33-FB0B-40AE-8065-C428F6E72D90}" destId="{4A6C1582-12B1-4DCE-B553-CE9003806791}" srcOrd="5" destOrd="0" presId="urn:microsoft.com/office/officeart/2005/8/layout/gear1"/>
    <dgm:cxn modelId="{962C5778-B331-414C-A1AA-E9FE3804F02B}" type="presParOf" srcId="{3B677E33-FB0B-40AE-8065-C428F6E72D90}" destId="{6D45246F-FC3B-43E7-9D25-7F7892EBAC68}" srcOrd="6" destOrd="0" presId="urn:microsoft.com/office/officeart/2005/8/layout/gear1"/>
    <dgm:cxn modelId="{0D27A539-AFD9-5848-8C61-543F5780DD02}" type="presParOf" srcId="{3B677E33-FB0B-40AE-8065-C428F6E72D90}" destId="{02D55024-E765-4F86-ABA8-34668979464C}" srcOrd="7" destOrd="0" presId="urn:microsoft.com/office/officeart/2005/8/layout/gear1"/>
    <dgm:cxn modelId="{CD1B5087-BB27-4A4D-B530-38A78ED5689E}" type="presParOf" srcId="{3B677E33-FB0B-40AE-8065-C428F6E72D90}" destId="{0AAB69A8-45B3-46CE-84EA-36AE6F6BAAC6}" srcOrd="8" destOrd="0" presId="urn:microsoft.com/office/officeart/2005/8/layout/gear1"/>
    <dgm:cxn modelId="{26F38C27-3A7F-4B44-A331-D04D6D24397F}" type="presParOf" srcId="{3B677E33-FB0B-40AE-8065-C428F6E72D90}" destId="{0DE348EC-717E-473D-8E47-A4C5B2136014}" srcOrd="9" destOrd="0" presId="urn:microsoft.com/office/officeart/2005/8/layout/gear1"/>
    <dgm:cxn modelId="{1D874CBA-97E7-7941-B942-3335AC7B4E54}" type="presParOf" srcId="{3B677E33-FB0B-40AE-8065-C428F6E72D90}" destId="{32CD88EE-DDAE-4F9A-B5D1-52B12B6B139C}" srcOrd="10" destOrd="0" presId="urn:microsoft.com/office/officeart/2005/8/layout/gear1"/>
    <dgm:cxn modelId="{642DE4FF-8374-D345-8762-1C5378264DD8}" type="presParOf" srcId="{3B677E33-FB0B-40AE-8065-C428F6E72D90}" destId="{F7CF791F-3354-4C39-AC3F-552E340E8306}" srcOrd="11" destOrd="0" presId="urn:microsoft.com/office/officeart/2005/8/layout/gear1"/>
    <dgm:cxn modelId="{1D525F27-EBF8-DC4C-A016-9C5B05ED1F75}" type="presParOf" srcId="{3B677E33-FB0B-40AE-8065-C428F6E72D90}" destId="{57C9460F-6002-4432-8722-FACAB2F5754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1893A-1349-48DD-93D8-92E38165C2EC}">
      <dsp:nvSpPr>
        <dsp:cNvPr id="0" name=""/>
        <dsp:cNvSpPr/>
      </dsp:nvSpPr>
      <dsp:spPr>
        <a:xfrm>
          <a:off x="3451066" y="1851660"/>
          <a:ext cx="2263140" cy="2263140"/>
        </a:xfrm>
        <a:prstGeom prst="gear9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High female employment rates</a:t>
          </a:r>
        </a:p>
      </dsp:txBody>
      <dsp:txXfrm>
        <a:off x="3906058" y="2381790"/>
        <a:ext cx="1353156" cy="1163300"/>
      </dsp:txXfrm>
    </dsp:sp>
    <dsp:sp modelId="{0DF50821-FDAC-449F-8F75-AFB82A3E09FD}">
      <dsp:nvSpPr>
        <dsp:cNvPr id="0" name=""/>
        <dsp:cNvSpPr/>
      </dsp:nvSpPr>
      <dsp:spPr>
        <a:xfrm>
          <a:off x="2134329" y="1316736"/>
          <a:ext cx="1645920" cy="1645920"/>
        </a:xfrm>
        <a:prstGeom prst="gear6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Large public sector</a:t>
          </a:r>
        </a:p>
      </dsp:txBody>
      <dsp:txXfrm>
        <a:off x="2548694" y="1733606"/>
        <a:ext cx="817190" cy="812180"/>
      </dsp:txXfrm>
    </dsp:sp>
    <dsp:sp modelId="{6D45246F-FC3B-43E7-9D25-7F7892EBAC68}">
      <dsp:nvSpPr>
        <dsp:cNvPr id="0" name=""/>
        <dsp:cNvSpPr/>
      </dsp:nvSpPr>
      <dsp:spPr>
        <a:xfrm rot="20700000">
          <a:off x="3056213" y="181219"/>
          <a:ext cx="1612665" cy="1612665"/>
        </a:xfrm>
        <a:prstGeom prst="gear6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Affordable ECEC services</a:t>
          </a:r>
        </a:p>
      </dsp:txBody>
      <dsp:txXfrm rot="-20700000">
        <a:off x="3409918" y="534923"/>
        <a:ext cx="905256" cy="905256"/>
      </dsp:txXfrm>
    </dsp:sp>
    <dsp:sp modelId="{32CD88EE-DDAE-4F9A-B5D1-52B12B6B139C}">
      <dsp:nvSpPr>
        <dsp:cNvPr id="0" name=""/>
        <dsp:cNvSpPr/>
      </dsp:nvSpPr>
      <dsp:spPr>
        <a:xfrm>
          <a:off x="3276177" y="1510650"/>
          <a:ext cx="2896819" cy="2896819"/>
        </a:xfrm>
        <a:prstGeom prst="circularArrow">
          <a:avLst>
            <a:gd name="adj1" fmla="val 4688"/>
            <a:gd name="adj2" fmla="val 299029"/>
            <a:gd name="adj3" fmla="val 2514337"/>
            <a:gd name="adj4" fmla="val 1586522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CF791F-3354-4C39-AC3F-552E340E8306}">
      <dsp:nvSpPr>
        <dsp:cNvPr id="0" name=""/>
        <dsp:cNvSpPr/>
      </dsp:nvSpPr>
      <dsp:spPr>
        <a:xfrm>
          <a:off x="1842840" y="952897"/>
          <a:ext cx="2104720" cy="210472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9460F-6002-4432-8722-FACAB2F5754B}">
      <dsp:nvSpPr>
        <dsp:cNvPr id="0" name=""/>
        <dsp:cNvSpPr/>
      </dsp:nvSpPr>
      <dsp:spPr>
        <a:xfrm>
          <a:off x="2683186" y="-171674"/>
          <a:ext cx="2269312" cy="226931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17931-C102-9F4D-A629-AA466B3C1254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0D51E-6979-6940-8E06-D7B4B8DA4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89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High female labour market participation, public sector employment and public care services mutually reinforcing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C7333267-EEEC-41DE-AB09-7EB45D69B739}" type="slidenum">
              <a:rPr lang="en-GB" altLang="en-US">
                <a:latin typeface="Arial" panose="020B0604020202020204" pitchFamily="34" charset="0"/>
              </a:rPr>
              <a:pPr/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39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0D51E-6979-6940-8E06-D7B4B8DA491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55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3BB498-1266-2D4A-B96E-376130439370}" type="datetimeFigureOut">
              <a:rPr lang="en-US" smtClean="0"/>
              <a:t>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6E61F8B-9B2A-E14D-98CC-F70C73C67EE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31362" y="1412903"/>
            <a:ext cx="5648623" cy="1204306"/>
          </a:xfrm>
        </p:spPr>
        <p:txBody>
          <a:bodyPr/>
          <a:lstStyle/>
          <a:p>
            <a:r>
              <a:rPr lang="en-GB" sz="4800" dirty="0"/>
              <a:t>ELC </a:t>
            </a:r>
            <a:r>
              <a:rPr lang="mr-IN" sz="4800" dirty="0"/>
              <a:t>–</a:t>
            </a:r>
            <a:r>
              <a:rPr lang="en-GB" sz="4800" dirty="0"/>
              <a:t> quo </a:t>
            </a:r>
            <a:r>
              <a:rPr lang="en-GB" sz="4800" dirty="0" err="1"/>
              <a:t>vadis</a:t>
            </a:r>
            <a:r>
              <a:rPr lang="en-GB" sz="4800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770187" y="1821620"/>
            <a:ext cx="6511131" cy="2911473"/>
          </a:xfrm>
        </p:spPr>
        <p:txBody>
          <a:bodyPr>
            <a:normAutofit/>
          </a:bodyPr>
          <a:lstStyle/>
          <a:p>
            <a:r>
              <a:rPr lang="en-GB" sz="2000" b="1" dirty="0"/>
              <a:t>Setting the Scene: the bigger picture</a:t>
            </a:r>
          </a:p>
          <a:p>
            <a:endParaRPr lang="en-GB" sz="2000" b="1" dirty="0"/>
          </a:p>
          <a:p>
            <a:r>
              <a:rPr lang="en-GB" sz="2000" b="1" dirty="0"/>
              <a:t>by Dr Ingela </a:t>
            </a:r>
            <a:r>
              <a:rPr lang="en-GB" sz="2000" b="1"/>
              <a:t>Naumann, Edinburgh </a:t>
            </a:r>
            <a:r>
              <a:rPr lang="en-GB" sz="2000" b="1" dirty="0"/>
              <a:t>University</a:t>
            </a:r>
          </a:p>
          <a:p>
            <a:r>
              <a:rPr lang="en-GB" sz="2000" b="1" dirty="0"/>
              <a:t>Supporting Families in the early years roundtable</a:t>
            </a:r>
          </a:p>
          <a:p>
            <a:r>
              <a:rPr lang="en-GB" sz="2000" b="1" dirty="0"/>
              <a:t>2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85791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2553970"/>
          </a:xfrm>
        </p:spPr>
        <p:txBody>
          <a:bodyPr>
            <a:normAutofit/>
          </a:bodyPr>
          <a:lstStyle/>
          <a:p>
            <a:r>
              <a:rPr lang="en-GB" dirty="0"/>
              <a:t>‘child-centred’  </a:t>
            </a:r>
          </a:p>
          <a:p>
            <a:r>
              <a:rPr lang="en-GB" dirty="0"/>
              <a:t>‘holistic’  </a:t>
            </a:r>
          </a:p>
          <a:p>
            <a:r>
              <a:rPr lang="en-GB" dirty="0"/>
              <a:t>‘integrated’</a:t>
            </a:r>
          </a:p>
          <a:p>
            <a:r>
              <a:rPr lang="en-GB" dirty="0"/>
              <a:t>‘high-quality’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2363470"/>
          </a:xfrm>
        </p:spPr>
        <p:txBody>
          <a:bodyPr>
            <a:noAutofit/>
          </a:bodyPr>
          <a:lstStyle/>
          <a:p>
            <a:r>
              <a:rPr lang="en-GB" dirty="0"/>
              <a:t>‘vision’</a:t>
            </a:r>
          </a:p>
          <a:p>
            <a:r>
              <a:rPr lang="en-GB" dirty="0"/>
              <a:t>‘objectives’</a:t>
            </a:r>
          </a:p>
          <a:p>
            <a:r>
              <a:rPr lang="en-GB" dirty="0"/>
              <a:t>‘implementation’</a:t>
            </a:r>
          </a:p>
          <a:p>
            <a:r>
              <a:rPr lang="en-GB" dirty="0"/>
              <a:t>‘outcomes’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ELC </a:t>
            </a:r>
            <a:r>
              <a:rPr lang="mr-IN" dirty="0"/>
              <a:t>–</a:t>
            </a:r>
            <a:r>
              <a:rPr lang="en-GB" dirty="0"/>
              <a:t> Policy semantics and concepts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750" y="3905905"/>
            <a:ext cx="31213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0"/>
              <a:buChar char="à"/>
            </a:pPr>
            <a:r>
              <a:rPr lang="en-GB" sz="2800" b="1" dirty="0">
                <a:sym typeface="Wingdings"/>
              </a:rPr>
              <a:t>Social ecological </a:t>
            </a:r>
          </a:p>
          <a:p>
            <a:r>
              <a:rPr lang="en-GB" sz="2800" b="1" dirty="0">
                <a:sym typeface="Wingdings"/>
              </a:rPr>
              <a:t>     model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45000" y="3921780"/>
            <a:ext cx="40575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0"/>
              <a:buChar char="à"/>
            </a:pPr>
            <a:r>
              <a:rPr lang="en-GB" sz="2800" b="1" dirty="0" err="1">
                <a:sym typeface="Wingdings"/>
              </a:rPr>
              <a:t>Enligthened</a:t>
            </a:r>
            <a:r>
              <a:rPr lang="en-GB" sz="2800" b="1" dirty="0">
                <a:sym typeface="Wingdings"/>
              </a:rPr>
              <a:t> pragmatist </a:t>
            </a:r>
          </a:p>
          <a:p>
            <a:r>
              <a:rPr lang="en-GB" sz="2800" b="1" dirty="0">
                <a:sym typeface="Wingdings"/>
              </a:rPr>
              <a:t>     policy model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70007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22885"/>
            <a:ext cx="7520940" cy="548640"/>
          </a:xfrm>
        </p:spPr>
        <p:txBody>
          <a:bodyPr/>
          <a:lstStyle/>
          <a:p>
            <a:r>
              <a:rPr lang="en-GB" dirty="0"/>
              <a:t>Child-centred: the child at the centre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889000"/>
            <a:ext cx="7520940" cy="5667375"/>
          </a:xfrm>
        </p:spPr>
        <p:txBody>
          <a:bodyPr>
            <a:normAutofit fontScale="92500"/>
          </a:bodyPr>
          <a:lstStyle/>
          <a:p>
            <a:r>
              <a:rPr lang="mr-IN" sz="2800" b="0" dirty="0"/>
              <a:t>…</a:t>
            </a:r>
            <a:r>
              <a:rPr lang="en-GB" sz="2800" b="0" dirty="0"/>
              <a:t> of an ecological system (</a:t>
            </a:r>
            <a:r>
              <a:rPr lang="en-GB" sz="2800" b="0" dirty="0" err="1"/>
              <a:t>Bronfenbrenner</a:t>
            </a:r>
            <a:r>
              <a:rPr lang="en-GB" sz="2800" b="0" dirty="0"/>
              <a:t>)</a:t>
            </a:r>
          </a:p>
          <a:p>
            <a:r>
              <a:rPr lang="mr-IN" sz="2800" b="0" dirty="0"/>
              <a:t>…</a:t>
            </a:r>
            <a:r>
              <a:rPr lang="en-GB" sz="2800" b="0" dirty="0"/>
              <a:t> constituted by interdependent social relations and interactions (relational approach)</a:t>
            </a:r>
          </a:p>
          <a:p>
            <a:r>
              <a:rPr lang="mr-IN" sz="2800" b="0" dirty="0"/>
              <a:t>…</a:t>
            </a:r>
            <a:r>
              <a:rPr lang="en-GB" sz="2800" b="0" dirty="0"/>
              <a:t> in physical time and space - time/space fixity; logistical access challenges (social geography)</a:t>
            </a:r>
          </a:p>
          <a:p>
            <a:r>
              <a:rPr lang="mr-IN" sz="2800" b="0" dirty="0"/>
              <a:t>…</a:t>
            </a:r>
            <a:r>
              <a:rPr lang="en-GB" sz="2800" b="0" dirty="0"/>
              <a:t> in material world (financial security of household)</a:t>
            </a:r>
          </a:p>
          <a:p>
            <a:endParaRPr lang="en-GB" sz="2400" dirty="0"/>
          </a:p>
          <a:p>
            <a:r>
              <a:rPr lang="en-GB" sz="2600" dirty="0"/>
              <a:t>Contrasts with individualist rational-choice orientation:</a:t>
            </a:r>
          </a:p>
          <a:p>
            <a:pPr>
              <a:buFontTx/>
              <a:buChar char="-"/>
            </a:pPr>
            <a:r>
              <a:rPr lang="en-GB" sz="2600" dirty="0"/>
              <a:t>Choice / constraints</a:t>
            </a:r>
          </a:p>
          <a:p>
            <a:pPr>
              <a:buFontTx/>
              <a:buChar char="-"/>
            </a:pPr>
            <a:r>
              <a:rPr lang="en-GB" sz="2600" dirty="0"/>
              <a:t>Opportunity / compromise / sacrifice</a:t>
            </a:r>
          </a:p>
          <a:p>
            <a:pPr>
              <a:buFontTx/>
              <a:buChar char="-"/>
            </a:pPr>
            <a:r>
              <a:rPr lang="en-GB" sz="2600" dirty="0"/>
              <a:t>Solidarity / self-</a:t>
            </a:r>
            <a:r>
              <a:rPr lang="en-GB" sz="2600" dirty="0" err="1"/>
              <a:t>responsibilization</a:t>
            </a:r>
            <a:r>
              <a:rPr lang="en-GB" sz="2600" dirty="0"/>
              <a:t> (child = asset or citizen?)</a:t>
            </a:r>
          </a:p>
        </p:txBody>
      </p:sp>
    </p:spTree>
    <p:extLst>
      <p:ext uri="{BB962C8B-B14F-4D97-AF65-F5344CB8AC3E}">
        <p14:creationId xmlns:p14="http://schemas.microsoft.com/office/powerpoint/2010/main" val="214088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030" y="5775999"/>
            <a:ext cx="7520940" cy="548640"/>
          </a:xfrm>
        </p:spPr>
        <p:txBody>
          <a:bodyPr/>
          <a:lstStyle/>
          <a:p>
            <a:r>
              <a:rPr lang="en-GB" dirty="0"/>
              <a:t>Ecological system</a:t>
            </a:r>
          </a:p>
        </p:txBody>
      </p:sp>
      <p:sp>
        <p:nvSpPr>
          <p:cNvPr id="4" name="Oval 3"/>
          <p:cNvSpPr/>
          <p:nvPr/>
        </p:nvSpPr>
        <p:spPr>
          <a:xfrm rot="1147966">
            <a:off x="4089914" y="3760108"/>
            <a:ext cx="914400" cy="95996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rot="1147966">
            <a:off x="4390768" y="3373030"/>
            <a:ext cx="914400" cy="9599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 rot="1147966">
            <a:off x="3781924" y="3367677"/>
            <a:ext cx="947065" cy="9599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2047876" y="984250"/>
            <a:ext cx="5053012" cy="4032193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dk1">
                  <a:alpha val="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18867" y="2869654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Microsystems</a:t>
            </a:r>
          </a:p>
        </p:txBody>
      </p:sp>
      <p:sp>
        <p:nvSpPr>
          <p:cNvPr id="15" name="Oval 14"/>
          <p:cNvSpPr/>
          <p:nvPr/>
        </p:nvSpPr>
        <p:spPr>
          <a:xfrm>
            <a:off x="2603500" y="1850668"/>
            <a:ext cx="3905250" cy="322256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dk1">
                  <a:alpha val="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378994" y="2569766"/>
            <a:ext cx="2341562" cy="228996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dk1">
                  <a:alpha val="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7851" y="2025254"/>
            <a:ext cx="1539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/>
              <a:t>Mesosystem</a:t>
            </a:r>
            <a:endParaRPr lang="en-GB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17055" y="438213"/>
            <a:ext cx="1621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/>
              <a:t>Macrosystem</a:t>
            </a:r>
            <a:endParaRPr lang="en-GB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85233" y="4350106"/>
            <a:ext cx="1162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800000"/>
                </a:solidFill>
              </a:rPr>
              <a:t>Child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80125" y="5039717"/>
            <a:ext cx="1967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Family: </a:t>
            </a:r>
            <a:r>
              <a:rPr lang="en-GB" sz="2000" b="1" dirty="0"/>
              <a:t>home</a:t>
            </a:r>
          </a:p>
          <a:p>
            <a:r>
              <a:rPr lang="en-GB" sz="2000" b="1" dirty="0"/>
              <a:t>parents, siblings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00125" y="4397375"/>
            <a:ext cx="1377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Nursery</a:t>
            </a:r>
          </a:p>
        </p:txBody>
      </p:sp>
      <p:sp>
        <p:nvSpPr>
          <p:cNvPr id="33" name="Oval 32"/>
          <p:cNvSpPr/>
          <p:nvPr/>
        </p:nvSpPr>
        <p:spPr>
          <a:xfrm>
            <a:off x="1368017" y="145450"/>
            <a:ext cx="6376215" cy="4850987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dk1">
                  <a:alpha val="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32339" y="1297543"/>
            <a:ext cx="1324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/>
              <a:t>Exosystem</a:t>
            </a:r>
            <a:endParaRPr lang="en-GB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49333" y="3636770"/>
            <a:ext cx="1647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Connections</a:t>
            </a:r>
          </a:p>
          <a:p>
            <a:r>
              <a:rPr lang="en-GB" sz="2000" b="1" dirty="0"/>
              <a:t>Relationships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836" y="268580"/>
            <a:ext cx="23455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ELC policy</a:t>
            </a:r>
          </a:p>
          <a:p>
            <a:r>
              <a:rPr lang="en-GB" sz="2000" b="1" dirty="0"/>
              <a:t>Early Years Services</a:t>
            </a:r>
          </a:p>
          <a:p>
            <a:r>
              <a:rPr lang="en-GB" sz="2000" b="1" dirty="0"/>
              <a:t>Work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3294" y="268580"/>
            <a:ext cx="11560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Culture</a:t>
            </a:r>
          </a:p>
          <a:p>
            <a:r>
              <a:rPr lang="en-GB" sz="2000" b="1" dirty="0"/>
              <a:t>Norms</a:t>
            </a:r>
          </a:p>
          <a:p>
            <a:r>
              <a:rPr lang="en-GB" sz="2000" b="1" dirty="0"/>
              <a:t>Attitudes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5720556" y="587375"/>
            <a:ext cx="1742738" cy="25094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730375" y="984250"/>
            <a:ext cx="1920387" cy="571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730375" y="3000375"/>
            <a:ext cx="1508125" cy="100012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0" idx="3"/>
          </p:cNvCxnSpPr>
          <p:nvPr/>
        </p:nvCxnSpPr>
        <p:spPr>
          <a:xfrm flipV="1">
            <a:off x="2377425" y="3762375"/>
            <a:ext cx="1765950" cy="8966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5" idx="1"/>
          </p:cNvCxnSpPr>
          <p:nvPr/>
        </p:nvCxnSpPr>
        <p:spPr>
          <a:xfrm flipH="1" flipV="1">
            <a:off x="4556125" y="4456333"/>
            <a:ext cx="1524000" cy="99888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556125" y="4000500"/>
            <a:ext cx="2301875" cy="65848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56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ym typeface="Wingdings"/>
              </a:rPr>
              <a:t> holistic child-</a:t>
            </a:r>
            <a:r>
              <a:rPr lang="en-GB" dirty="0" err="1">
                <a:sym typeface="Wingdings"/>
              </a:rPr>
              <a:t>centredness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Wingdings" charset="0"/>
              <a:buChar char="à"/>
            </a:pPr>
            <a:r>
              <a:rPr lang="en-GB" sz="2800" dirty="0">
                <a:sym typeface="Wingdings"/>
              </a:rPr>
              <a:t>children thrive (learn, progress, achieve) best when they are happy (see UNSD goals)</a:t>
            </a:r>
          </a:p>
          <a:p>
            <a:pPr lvl="2">
              <a:buFont typeface="Wingdings" charset="0"/>
              <a:buChar char="à"/>
            </a:pPr>
            <a:r>
              <a:rPr lang="en-GB" sz="2800" dirty="0">
                <a:sym typeface="Wingdings"/>
              </a:rPr>
              <a:t>happy children need happy relationships with close ones</a:t>
            </a:r>
          </a:p>
          <a:p>
            <a:pPr lvl="2">
              <a:buFont typeface="Wingdings" charset="0"/>
              <a:buChar char="à"/>
            </a:pPr>
            <a:r>
              <a:rPr lang="en-GB" sz="2800" dirty="0">
                <a:sym typeface="Wingdings"/>
              </a:rPr>
              <a:t>there is no hierarchy between knowledge and love, between early education and childcare</a:t>
            </a:r>
          </a:p>
          <a:p>
            <a:pPr marL="0" indent="0"/>
            <a:endParaRPr lang="en-GB" sz="20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9594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59"/>
            <a:ext cx="7520940" cy="1047115"/>
          </a:xfrm>
        </p:spPr>
        <p:txBody>
          <a:bodyPr/>
          <a:lstStyle/>
          <a:p>
            <a:pPr algn="ctr"/>
            <a:r>
              <a:rPr lang="en-GB" dirty="0">
                <a:sym typeface="Wingdings"/>
              </a:rPr>
              <a:t>INTEGRATED, HOLISTIC, CHILD-CENTRED EARLY YEARS POLICY</a:t>
            </a:r>
            <a:br>
              <a:rPr lang="en-GB" dirty="0">
                <a:sym typeface="Wingding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90624"/>
            <a:ext cx="7520940" cy="4032251"/>
          </a:xfrm>
        </p:spPr>
        <p:txBody>
          <a:bodyPr>
            <a:normAutofit lnSpcReduction="10000"/>
          </a:bodyPr>
          <a:lstStyle/>
          <a:p>
            <a:r>
              <a:rPr lang="mr-IN" sz="3000" b="0" dirty="0"/>
              <a:t>…</a:t>
            </a:r>
            <a:r>
              <a:rPr lang="en-GB" sz="3000" b="0" dirty="0"/>
              <a:t>attentive to practical implications</a:t>
            </a:r>
          </a:p>
          <a:p>
            <a:endParaRPr lang="en-GB" b="0" dirty="0"/>
          </a:p>
          <a:p>
            <a:pPr>
              <a:buFont typeface="Wingdings" charset="0"/>
              <a:buChar char="à"/>
            </a:pPr>
            <a:r>
              <a:rPr lang="en-GB" sz="2800" b="0" dirty="0">
                <a:sym typeface="Wingdings"/>
              </a:rPr>
              <a:t>Integrated services </a:t>
            </a:r>
          </a:p>
          <a:p>
            <a:pPr>
              <a:buFont typeface="Wingdings" charset="0"/>
              <a:buChar char="à"/>
            </a:pPr>
            <a:r>
              <a:rPr lang="en-GB" sz="2800" b="0" dirty="0">
                <a:sym typeface="Wingdings"/>
              </a:rPr>
              <a:t>Ensuring ‘happy’ relationships between staff, children, families (e.g. stable ‘good jobs’ and training for staff) = high quality</a:t>
            </a:r>
          </a:p>
          <a:p>
            <a:pPr>
              <a:buFont typeface="Wingdings" charset="0"/>
              <a:buChar char="à"/>
            </a:pPr>
            <a:r>
              <a:rPr lang="en-GB" sz="2800" b="0" dirty="0">
                <a:sym typeface="Wingdings"/>
              </a:rPr>
              <a:t>Attentive to space/time fixity issues of family system (e.g. flexible opening hours; sufficient availability with respect to places and hours)</a:t>
            </a:r>
          </a:p>
          <a:p>
            <a:pPr marL="0" indent="0"/>
            <a:endParaRPr lang="en-GB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83775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65760"/>
            <a:ext cx="8402209" cy="734868"/>
          </a:xfrm>
        </p:spPr>
        <p:txBody>
          <a:bodyPr/>
          <a:lstStyle/>
          <a:p>
            <a:pPr algn="ctr"/>
            <a:r>
              <a:rPr lang="en-GB" dirty="0">
                <a:sym typeface="Wingdings"/>
              </a:rPr>
              <a:t>integrated, holistic, child-centred </a:t>
            </a:r>
            <a:br>
              <a:rPr lang="en-GB" dirty="0">
                <a:sym typeface="Wingdings"/>
              </a:rPr>
            </a:br>
            <a:r>
              <a:rPr lang="en-GB" dirty="0">
                <a:sym typeface="Wingdings"/>
              </a:rPr>
              <a:t>policy regime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52630"/>
            <a:ext cx="7520940" cy="3612514"/>
          </a:xfrm>
        </p:spPr>
        <p:txBody>
          <a:bodyPr>
            <a:noAutofit/>
          </a:bodyPr>
          <a:lstStyle/>
          <a:p>
            <a:r>
              <a:rPr lang="mr-IN" sz="2800" b="0" dirty="0"/>
              <a:t>…</a:t>
            </a:r>
            <a:r>
              <a:rPr lang="en-GB" sz="2800" b="0" dirty="0"/>
              <a:t>attentive to how policies interact</a:t>
            </a:r>
          </a:p>
          <a:p>
            <a:pPr marL="457200" indent="-457200">
              <a:buFontTx/>
              <a:buChar char="-"/>
            </a:pPr>
            <a:r>
              <a:rPr lang="en-GB" sz="2800" b="0" dirty="0"/>
              <a:t>Links between social security, family policy, early years policy, labour market policy</a:t>
            </a:r>
          </a:p>
          <a:p>
            <a:pPr marL="457200" indent="-457200">
              <a:buFontTx/>
              <a:buChar char="-"/>
            </a:pPr>
            <a:r>
              <a:rPr lang="en-GB" sz="2800" b="0" dirty="0"/>
              <a:t>Integration of policies across life course : e.g. parental leave </a:t>
            </a:r>
            <a:r>
              <a:rPr lang="mr-IN" sz="2800" b="0" dirty="0"/>
              <a:t>–</a:t>
            </a:r>
            <a:r>
              <a:rPr lang="en-GB" sz="2800" b="0" dirty="0"/>
              <a:t> ECEC entitlement</a:t>
            </a:r>
          </a:p>
          <a:p>
            <a:pPr marL="457200" indent="-457200">
              <a:buFontTx/>
              <a:buChar char="-"/>
            </a:pPr>
            <a:r>
              <a:rPr lang="en-GB" sz="2800" b="0" dirty="0"/>
              <a:t>E.g. 1140 hours policy = 6 hours ELC a day </a:t>
            </a:r>
            <a:r>
              <a:rPr lang="en-GB" sz="2800" b="0" dirty="0">
                <a:sym typeface="Wingdings"/>
              </a:rPr>
              <a:t> part-time employment of parent</a:t>
            </a:r>
            <a:endParaRPr lang="en-GB" sz="28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1242416" y="5440360"/>
            <a:ext cx="76995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0"/>
              <a:buChar char="à"/>
            </a:pPr>
            <a:r>
              <a:rPr lang="en-GB" sz="2800" b="1" dirty="0">
                <a:sym typeface="Wingdings"/>
              </a:rPr>
              <a:t>H</a:t>
            </a:r>
            <a:r>
              <a:rPr lang="en-GB" sz="2800" b="1" dirty="0"/>
              <a:t>olistic, child-centred national policy packages </a:t>
            </a:r>
          </a:p>
          <a:p>
            <a:r>
              <a:rPr lang="en-GB" sz="2800" b="1" dirty="0"/>
              <a:t>     cannot be value-neutral</a:t>
            </a:r>
          </a:p>
        </p:txBody>
      </p:sp>
    </p:spTree>
    <p:extLst>
      <p:ext uri="{BB962C8B-B14F-4D97-AF65-F5344CB8AC3E}">
        <p14:creationId xmlns:p14="http://schemas.microsoft.com/office/powerpoint/2010/main" val="252975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22960" y="640080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dirty="0"/>
              <a:t>The Nordic Model: </a:t>
            </a:r>
            <a:br>
              <a:rPr lang="en-GB" altLang="en-US" dirty="0"/>
            </a:br>
            <a:r>
              <a:rPr lang="en-GB" altLang="en-US" dirty="0"/>
              <a:t>A mutually reinforcing (Social investment)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15104"/>
              </p:ext>
            </p:extLst>
          </p:nvPr>
        </p:nvGraphicFramePr>
        <p:xfrm>
          <a:off x="1043608" y="1844824"/>
          <a:ext cx="7313612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065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9938" y="374561"/>
            <a:ext cx="722340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Technocratic Model </a:t>
            </a:r>
            <a:r>
              <a:rPr lang="en-GB" sz="2400" b="1" dirty="0"/>
              <a:t>(Evidence-based Policymaking)</a:t>
            </a:r>
          </a:p>
          <a:p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12775" y="955149"/>
            <a:ext cx="1841500" cy="10537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Researchers</a:t>
            </a:r>
          </a:p>
          <a:p>
            <a:pPr algn="ctr"/>
            <a:r>
              <a:rPr lang="en-GB" sz="2000" dirty="0"/>
              <a:t>Objectives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32150" y="989548"/>
            <a:ext cx="1771650" cy="105064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Researchers</a:t>
            </a:r>
          </a:p>
          <a:p>
            <a:pPr algn="ctr"/>
            <a:r>
              <a:rPr lang="en-GB" sz="2000" dirty="0"/>
              <a:t>Means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65799" y="1002562"/>
            <a:ext cx="2060575" cy="10316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Policymakers</a:t>
            </a:r>
          </a:p>
          <a:p>
            <a:pPr algn="ctr"/>
            <a:r>
              <a:rPr lang="en-GB" sz="2000" dirty="0"/>
              <a:t>Implementation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533650" y="1188006"/>
            <a:ext cx="596900" cy="484632"/>
          </a:xfrm>
          <a:prstGeom prst="rightArrow">
            <a:avLst/>
          </a:prstGeom>
          <a:solidFill>
            <a:srgbClr val="333399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10" name="Right Arrow 9"/>
          <p:cNvSpPr/>
          <p:nvPr/>
        </p:nvSpPr>
        <p:spPr>
          <a:xfrm>
            <a:off x="5162549" y="1244878"/>
            <a:ext cx="596900" cy="484632"/>
          </a:xfrm>
          <a:prstGeom prst="rightArrow">
            <a:avLst/>
          </a:prstGeom>
          <a:solidFill>
            <a:srgbClr val="333399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612775" y="2944368"/>
            <a:ext cx="1841500" cy="107884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Policymakers</a:t>
            </a:r>
          </a:p>
          <a:p>
            <a:pPr algn="ctr"/>
            <a:r>
              <a:rPr lang="en-GB" sz="2000" dirty="0"/>
              <a:t>Objectives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257549" y="3015361"/>
            <a:ext cx="1778000" cy="10788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Researchers</a:t>
            </a:r>
          </a:p>
          <a:p>
            <a:pPr algn="ctr"/>
            <a:r>
              <a:rPr lang="en-GB" sz="2000" dirty="0"/>
              <a:t>Means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65800" y="3031891"/>
            <a:ext cx="2060574" cy="106231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Policymakers</a:t>
            </a:r>
          </a:p>
          <a:p>
            <a:pPr algn="ctr"/>
            <a:r>
              <a:rPr lang="en-GB" sz="2000" dirty="0"/>
              <a:t>Implementation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2533650" y="3186684"/>
            <a:ext cx="596900" cy="484632"/>
          </a:xfrm>
          <a:prstGeom prst="rightArrow">
            <a:avLst/>
          </a:prstGeom>
          <a:solidFill>
            <a:srgbClr val="333399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15" name="Right Arrow 14"/>
          <p:cNvSpPr/>
          <p:nvPr/>
        </p:nvSpPr>
        <p:spPr>
          <a:xfrm>
            <a:off x="5162549" y="3333516"/>
            <a:ext cx="596900" cy="484632"/>
          </a:xfrm>
          <a:prstGeom prst="rightArrow">
            <a:avLst/>
          </a:prstGeom>
          <a:solidFill>
            <a:srgbClr val="333399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12775" y="2259490"/>
            <a:ext cx="2874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/>
              <a:t>Decisionist</a:t>
            </a:r>
            <a:r>
              <a:rPr lang="en-GB" sz="2800" b="1" dirty="0"/>
              <a:t> Model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650" y="4380845"/>
            <a:ext cx="7520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Pragmatic Model </a:t>
            </a:r>
            <a:r>
              <a:rPr lang="en-GB" sz="2400" b="1" dirty="0"/>
              <a:t>(</a:t>
            </a:r>
            <a:r>
              <a:rPr lang="en-GB" sz="2400" b="1" dirty="0" err="1"/>
              <a:t>Habermas</a:t>
            </a:r>
            <a:r>
              <a:rPr lang="en-GB" sz="2400" b="1" dirty="0"/>
              <a:t>; deliberative democracy)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28650" y="5094369"/>
            <a:ext cx="1825625" cy="11445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Public Debate</a:t>
            </a:r>
          </a:p>
          <a:p>
            <a:pPr algn="ctr"/>
            <a:r>
              <a:rPr lang="en-GB" sz="2000" dirty="0"/>
              <a:t>Objectives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232150" y="5094370"/>
            <a:ext cx="1803399" cy="11445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Public Debate</a:t>
            </a:r>
          </a:p>
          <a:p>
            <a:pPr algn="ctr"/>
            <a:r>
              <a:rPr lang="en-GB" sz="2000" dirty="0"/>
              <a:t>Means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772148" y="5094370"/>
            <a:ext cx="2054226" cy="1144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Policymakers</a:t>
            </a:r>
          </a:p>
          <a:p>
            <a:pPr algn="ctr"/>
            <a:r>
              <a:rPr lang="en-GB" sz="2000" dirty="0"/>
              <a:t>Implementation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2533650" y="5477129"/>
            <a:ext cx="596900" cy="484632"/>
          </a:xfrm>
          <a:prstGeom prst="rightArrow">
            <a:avLst/>
          </a:prstGeom>
          <a:solidFill>
            <a:srgbClr val="333399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2" name="Right Arrow 21"/>
          <p:cNvSpPr/>
          <p:nvPr/>
        </p:nvSpPr>
        <p:spPr>
          <a:xfrm>
            <a:off x="5168900" y="5298186"/>
            <a:ext cx="596900" cy="484632"/>
          </a:xfrm>
          <a:prstGeom prst="rightArrow">
            <a:avLst/>
          </a:prstGeom>
          <a:solidFill>
            <a:srgbClr val="333399"/>
          </a:solidFill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7394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2608</TotalTime>
  <Words>439</Words>
  <Application>Microsoft Office PowerPoint</Application>
  <PresentationFormat>On-screen Show (4:3)</PresentationFormat>
  <Paragraphs>91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Wingdings</vt:lpstr>
      <vt:lpstr>Angles</vt:lpstr>
      <vt:lpstr>ELC – quo vadis?</vt:lpstr>
      <vt:lpstr>ELC – Policy semantics and concepts</vt:lpstr>
      <vt:lpstr>Child-centred: the child at the centre</vt:lpstr>
      <vt:lpstr>Ecological system</vt:lpstr>
      <vt:lpstr> holistic child-centredness</vt:lpstr>
      <vt:lpstr>INTEGRATED, HOLISTIC, CHILD-CENTRED EARLY YEARS POLICY </vt:lpstr>
      <vt:lpstr>integrated, holistic, child-centred  policy regime</vt:lpstr>
      <vt:lpstr>The Nordic Model:  A mutually reinforcing (Social investment) model</vt:lpstr>
      <vt:lpstr>PowerPoint Presentation</vt:lpstr>
    </vt:vector>
  </TitlesOfParts>
  <Company>UoE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Ingela Naumann</dc:creator>
  <cp:lastModifiedBy>Alison Clancy</cp:lastModifiedBy>
  <cp:revision>27</cp:revision>
  <dcterms:created xsi:type="dcterms:W3CDTF">2019-08-30T15:16:27Z</dcterms:created>
  <dcterms:modified xsi:type="dcterms:W3CDTF">2020-03-11T10:42:18Z</dcterms:modified>
</cp:coreProperties>
</file>