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58" r:id="rId3"/>
    <p:sldId id="257" r:id="rId4"/>
    <p:sldId id="265" r:id="rId5"/>
    <p:sldId id="266" r:id="rId6"/>
    <p:sldId id="267" r:id="rId7"/>
    <p:sldId id="268" r:id="rId8"/>
    <p:sldId id="269" r:id="rId9"/>
    <p:sldId id="270" r:id="rId10"/>
    <p:sldId id="272" r:id="rId11"/>
    <p:sldId id="283" r:id="rId12"/>
    <p:sldId id="284" r:id="rId13"/>
    <p:sldId id="278" r:id="rId14"/>
    <p:sldId id="28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DE8D01-EC85-4685-8402-F2EDFD1EA4AB}" type="datetimeFigureOut">
              <a:rPr lang="en-GB" smtClean="0"/>
              <a:t>06/06/2018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9DB434E-1091-48CD-B365-0819BFD3E17F}" type="slidenum">
              <a:rPr lang="en-GB" smtClean="0"/>
              <a:t>‹#›</a:t>
            </a:fld>
            <a:endParaRPr lang="en-GB"/>
          </a:p>
        </p:txBody>
      </p:sp>
    </p:spTree>
    <p:extLst>
      <p:ext uri="{BB962C8B-B14F-4D97-AF65-F5344CB8AC3E}">
        <p14:creationId xmlns:p14="http://schemas.microsoft.com/office/powerpoint/2010/main" val="7340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6</a:t>
            </a:fld>
            <a:endParaRPr lang="en-GB"/>
          </a:p>
        </p:txBody>
      </p:sp>
    </p:spTree>
    <p:extLst>
      <p:ext uri="{BB962C8B-B14F-4D97-AF65-F5344CB8AC3E}">
        <p14:creationId xmlns:p14="http://schemas.microsoft.com/office/powerpoint/2010/main" val="12655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8</a:t>
            </a:fld>
            <a:endParaRPr lang="en-GB"/>
          </a:p>
        </p:txBody>
      </p:sp>
    </p:spTree>
    <p:extLst>
      <p:ext uri="{BB962C8B-B14F-4D97-AF65-F5344CB8AC3E}">
        <p14:creationId xmlns:p14="http://schemas.microsoft.com/office/powerpoint/2010/main" val="20245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30332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782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9242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244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2B832-2A84-4CD7-9A21-523D12EF11A8}"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454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42B832-2A84-4CD7-9A21-523D12EF11A8}"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71489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42B832-2A84-4CD7-9A21-523D12EF11A8}" type="datetimeFigureOut">
              <a:rPr lang="en-GB" smtClean="0"/>
              <a:t>06/06/2018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6919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42B832-2A84-4CD7-9A21-523D12EF11A8}"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904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B832-2A84-4CD7-9A21-523D12EF11A8}"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70490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8369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41943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B832-2A84-4CD7-9A21-523D12EF11A8}" type="datetimeFigureOut">
              <a:rPr lang="en-GB" smtClean="0"/>
              <a:t>06/06/2018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99C5-29B9-4AC9-8B49-615F2FB32A17}" type="slidenum">
              <a:rPr lang="en-GB" smtClean="0"/>
              <a:t>‹#›</a:t>
            </a:fld>
            <a:endParaRPr lang="en-GB"/>
          </a:p>
        </p:txBody>
      </p:sp>
    </p:spTree>
    <p:extLst>
      <p:ext uri="{BB962C8B-B14F-4D97-AF65-F5344CB8AC3E}">
        <p14:creationId xmlns:p14="http://schemas.microsoft.com/office/powerpoint/2010/main" val="37521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image" Target="../media/image11.jpe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scotland.gov.uk/resource/0042/00423979.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hyperlink" Target="http://www.legislation.gov.uk/asp/2014/8/part/1/enacted" TargetMode="External"/><Relationship Id="rId9" Type="http://schemas.openxmlformats.org/officeDocument/2006/relationships/slide" Target="slide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2.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3.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hyperlink" Target="http://www.gov.scot/Resource/0051/00512310.pdf"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4.jpe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hyperlink" Target="http://www.gov.scot/Resource/0039/00395179.pdf"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gov.scot/Resource/0049/00497048.pdf" TargetMode="External"/><Relationship Id="rId9" Type="http://schemas.openxmlformats.org/officeDocument/2006/relationships/slide" Target="slide4.xml"/><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hyperlink" Target="http://www.gov.scot/Topics/People/Young-People/families/rights" TargetMode="Externa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legislation.gov.uk/asp/2014/8/contents/enacted"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ohchr.org/Documents/ProfessionalInterest/crc.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4.jpeg"/><Relationship Id="rId9" Type="http://schemas.openxmlformats.org/officeDocument/2006/relationships/slide" Target="slide5.xml"/><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5.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hyperlink" Target="http://www.ohchr.org/EN/ProfessionalInterest/Pages/CoreInstruments.aspx" TargetMode="External"/><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hyperlink" Target="http://www.un.org/en/documents/udhr/" TargetMode="Externa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5.xml"/><Relationship Id="rId5" Type="http://schemas.openxmlformats.org/officeDocument/2006/relationships/hyperlink" Target="http://www.ohchr.org/EN/HRBodies/CRC/Pages/CRCIndex.aspx"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ohchr.org/Documents/ProfessionalInterest/crc.pdf" TargetMode="External"/><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7.jpeg"/><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hyperlink" Target="http://eur-lex.europa.eu/LexUriServ/LexUriServ.do?uri=OJ:C:2010:083:0389:0403:en:PDF" TargetMode="External"/><Relationship Id="rId11" Type="http://schemas.openxmlformats.org/officeDocument/2006/relationships/slide" Target="slide5.xml"/><Relationship Id="rId5" Type="http://schemas.openxmlformats.org/officeDocument/2006/relationships/hyperlink" Target="http://www.coe.int/en/web/turin-european-social-charter"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echr.coe.int/Documents/Convention_ENG.pdf" TargetMode="External"/><Relationship Id="rId9" Type="http://schemas.openxmlformats.org/officeDocument/2006/relationships/slide" Target="slide3.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www.snaprights.info/wp-content/uploads/2016/01/SNAPpdfWeb.pdf" TargetMode="Externa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8.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image" Target="../media/image9.jpeg"/><Relationship Id="rId2" Type="http://schemas.openxmlformats.org/officeDocument/2006/relationships/notesSlide" Target="../notesSlides/notes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cypcs.org.uk/"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docstore.ohchr.org/SelfServices/FilesHandler.ashx?enc=6QkG1d/PPRiCAqhKb7yhskHOj6VpDS//Jqg2Jxb9gncnUyUgbnuttBweOlylfyYPkBbwffitW2JurgBRuMMxZqnGgerUdpjxij3uZ0bjQBOLNTNvQ9fUIEOvA5LtW0GL"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0203" cy="685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96" y="1793856"/>
            <a:ext cx="5112568" cy="923330"/>
          </a:xfrm>
          <a:prstGeom prst="rect">
            <a:avLst/>
          </a:prstGeom>
          <a:noFill/>
          <a:scene3d>
            <a:camera prst="orthographicFront">
              <a:rot lat="0" lon="0" rev="420000"/>
            </a:camera>
            <a:lightRig rig="threePt" dir="t"/>
          </a:scene3d>
        </p:spPr>
        <p:txBody>
          <a:bodyPr wrap="squar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Children’s Rights</a:t>
            </a:r>
          </a:p>
        </p:txBody>
      </p:sp>
      <p:sp>
        <p:nvSpPr>
          <p:cNvPr id="5" name="Subtitle 2"/>
          <p:cNvSpPr txBox="1">
            <a:spLocks/>
          </p:cNvSpPr>
          <p:nvPr/>
        </p:nvSpPr>
        <p:spPr>
          <a:xfrm>
            <a:off x="323528" y="3717032"/>
            <a:ext cx="6400800"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dirty="0">
                <a:solidFill>
                  <a:schemeClr val="bg1"/>
                </a:solidFill>
              </a:rPr>
              <a:t>A ten-minute training tool</a:t>
            </a:r>
          </a:p>
          <a:p>
            <a:pPr marL="0" indent="0">
              <a:buNone/>
            </a:pPr>
            <a:r>
              <a:rPr lang="en-GB" sz="3600" b="1" dirty="0">
                <a:solidFill>
                  <a:schemeClr val="bg1"/>
                </a:solidFill>
                <a:hlinkClick r:id="" action="ppaction://hlinkshowjump?jump=nextslide"/>
              </a:rPr>
              <a:t>Start course</a:t>
            </a:r>
            <a:endParaRPr lang="en-GB" sz="3600" dirty="0">
              <a:solidFill>
                <a:schemeClr val="bg1"/>
              </a:solidFill>
            </a:endParaRPr>
          </a:p>
        </p:txBody>
      </p:sp>
    </p:spTree>
    <p:extLst>
      <p:ext uri="{BB962C8B-B14F-4D97-AF65-F5344CB8AC3E}">
        <p14:creationId xmlns:p14="http://schemas.microsoft.com/office/powerpoint/2010/main" val="413734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121" y="1206000"/>
            <a:ext cx="4320000" cy="4059272"/>
          </a:xfrm>
        </p:spPr>
        <p:txBody>
          <a:bodyPr>
            <a:noAutofit/>
          </a:bodyPr>
          <a:lstStyle/>
          <a:p>
            <a:pPr marL="0" indent="0">
              <a:spcAft>
                <a:spcPts val="1200"/>
              </a:spcAft>
              <a:buNone/>
            </a:pPr>
            <a:r>
              <a:rPr lang="en-GB" sz="1600" b="1" dirty="0"/>
              <a:t>The Children and Young People (Scotland) Act 2014</a:t>
            </a:r>
            <a:endParaRPr lang="en-GB" sz="1600" dirty="0"/>
          </a:p>
          <a:p>
            <a:pPr marL="0" indent="0">
              <a:spcBef>
                <a:spcPts val="0"/>
              </a:spcBef>
              <a:spcAft>
                <a:spcPts val="1200"/>
              </a:spcAft>
              <a:buNone/>
            </a:pPr>
            <a:r>
              <a:rPr lang="en-GB" sz="1400" dirty="0"/>
              <a:t>The 2014 Act places in statute key elements of </a:t>
            </a:r>
            <a:r>
              <a:rPr lang="en-GB" sz="1400" u="sng" dirty="0">
                <a:hlinkClick r:id="rId2"/>
              </a:rPr>
              <a:t>Getting It Right for Every Child</a:t>
            </a:r>
            <a:r>
              <a:rPr lang="en-GB" sz="1400" dirty="0"/>
              <a:t>. GIRFEC is Scotland’s national approach to improving the wellbeing of children, and was built up from the UNCRC. Amongst its most important principles are: </a:t>
            </a:r>
          </a:p>
          <a:p>
            <a:pPr marL="465750" indent="-285750">
              <a:spcBef>
                <a:spcPts val="0"/>
              </a:spcBef>
              <a:buFont typeface="Wingdings" panose="05000000000000000000" pitchFamily="2" charset="2"/>
              <a:buChar char="§"/>
            </a:pPr>
            <a:r>
              <a:rPr lang="en-GB" sz="1400" dirty="0"/>
              <a:t>putting the best interests of the child at the heart of decision-making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1712" y="1584318"/>
            <a:ext cx="2880000" cy="148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785" y="5594554"/>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Both ‘rights’ and ‘wellbeing’? Why are we using two different frameworks in </a:t>
            </a:r>
            <a:br>
              <a:rPr lang="en-GB" sz="1400" b="1" i="1" dirty="0">
                <a:solidFill>
                  <a:schemeClr val="accent2"/>
                </a:solidFill>
              </a:rPr>
            </a:br>
            <a:r>
              <a:rPr lang="en-GB" sz="1400" b="1" i="1" dirty="0">
                <a:solidFill>
                  <a:schemeClr val="accent2"/>
                </a:solidFill>
              </a:rPr>
              <a:t>developing our children’s policies and measures in Scotland? </a:t>
            </a:r>
            <a:endParaRPr lang="en-GB" sz="1400" dirty="0">
              <a:solidFill>
                <a:schemeClr val="accent2"/>
              </a:solidFill>
            </a:endParaRPr>
          </a:p>
        </p:txBody>
      </p:sp>
      <p:sp>
        <p:nvSpPr>
          <p:cNvPr id="9" name="Content Placeholder 2"/>
          <p:cNvSpPr txBox="1">
            <a:spLocks/>
          </p:cNvSpPr>
          <p:nvPr/>
        </p:nvSpPr>
        <p:spPr>
          <a:xfrm>
            <a:off x="1963712" y="349145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750" indent="-285750">
              <a:spcBef>
                <a:spcPts val="0"/>
              </a:spcBef>
              <a:spcAft>
                <a:spcPts val="1200"/>
              </a:spcAft>
            </a:pPr>
            <a:r>
              <a:rPr lang="en-GB" sz="1400" dirty="0"/>
              <a:t>taking a holistic approach to the wellbeing of a child.</a:t>
            </a:r>
          </a:p>
          <a:p>
            <a:pPr marL="0" indent="0">
              <a:spcBef>
                <a:spcPts val="0"/>
              </a:spcBef>
              <a:spcAft>
                <a:spcPts val="1200"/>
              </a:spcAft>
              <a:buNone/>
            </a:pPr>
            <a:r>
              <a:rPr lang="en-GB" sz="1400" dirty="0"/>
              <a:t>The 2014 Act is an example of so-called ‘rights-based’ legislation and is a milestone for children’s rights in Scotland. Under </a:t>
            </a:r>
            <a:r>
              <a:rPr lang="en-GB" sz="1400" dirty="0">
                <a:hlinkClick r:id="rId4"/>
              </a:rPr>
              <a:t>Section 1(1)</a:t>
            </a:r>
            <a:r>
              <a:rPr lang="en-GB" sz="1400" b="1" dirty="0"/>
              <a:t> </a:t>
            </a:r>
            <a:r>
              <a:rPr lang="en-GB" sz="1400" dirty="0"/>
              <a:t>our Ministers have a duty to:</a:t>
            </a:r>
          </a:p>
          <a:p>
            <a:pPr marL="360000" lvl="1" indent="-180000">
              <a:spcBef>
                <a:spcPts val="0"/>
              </a:spcBef>
              <a:buFont typeface="Wingdings" pitchFamily="2" charset="2"/>
              <a:buChar char=""/>
            </a:pPr>
            <a:r>
              <a:rPr lang="en-GB" sz="1400" dirty="0"/>
              <a:t>give better or further effect to the requirements of the UNCRC</a:t>
            </a:r>
          </a:p>
          <a:p>
            <a:pPr marL="360000" lvl="1" indent="-180000">
              <a:spcBef>
                <a:spcPts val="0"/>
              </a:spcBef>
              <a:buFont typeface="Wingdings" pitchFamily="2" charset="2"/>
              <a:buChar char=""/>
            </a:pPr>
            <a:r>
              <a:rPr lang="en-GB" sz="1400" dirty="0"/>
              <a:t>take account of the relevant views of children of which they are aware </a:t>
            </a:r>
          </a:p>
          <a:p>
            <a:pPr marL="360000" lvl="1" indent="-180000">
              <a:spcBef>
                <a:spcPts val="0"/>
              </a:spcBef>
              <a:spcAft>
                <a:spcPts val="1200"/>
              </a:spcAft>
              <a:buFont typeface="Wingdings" pitchFamily="2" charset="2"/>
              <a:buChar char=""/>
            </a:pPr>
            <a:r>
              <a:rPr lang="en-GB" sz="1400" dirty="0"/>
              <a:t>promote public awareness and understanding of the rights of children.</a:t>
            </a:r>
          </a:p>
          <a:p>
            <a:pPr marL="0" indent="0">
              <a:spcBef>
                <a:spcPts val="0"/>
              </a:spcBef>
              <a:spcAft>
                <a:spcPts val="1200"/>
              </a:spcAft>
              <a:buNone/>
            </a:pPr>
            <a:r>
              <a:rPr lang="en-GB" sz="1400" dirty="0"/>
              <a:t>Our new </a:t>
            </a:r>
            <a:r>
              <a:rPr lang="en-GB" sz="1400" b="1" dirty="0"/>
              <a:t>Child Rights and Wellbeing Impact Assessment (CRWIA) </a:t>
            </a:r>
            <a:r>
              <a:rPr lang="en-GB" sz="1400" dirty="0"/>
              <a:t>helps </a:t>
            </a:r>
            <a:r>
              <a:rPr lang="en-US" sz="1400" dirty="0"/>
              <a:t>fulfill the existing UNCRC and the new Ministerial duties under the 2014 Act.</a:t>
            </a:r>
            <a:endParaRPr lang="en-GB" sz="1400" dirty="0"/>
          </a:p>
        </p:txBody>
      </p:sp>
      <p:sp>
        <p:nvSpPr>
          <p:cNvPr id="10" name="TextBox 9"/>
          <p:cNvSpPr txBox="1"/>
          <p:nvPr/>
        </p:nvSpPr>
        <p:spPr>
          <a:xfrm>
            <a:off x="6479703" y="3069364"/>
            <a:ext cx="2556284" cy="626701"/>
          </a:xfrm>
          <a:prstGeom prst="rect">
            <a:avLst/>
          </a:prstGeom>
          <a:noFill/>
        </p:spPr>
        <p:txBody>
          <a:bodyPr wrap="square" lIns="0" tIns="36000" rIns="0" bIns="36000" rtlCol="0">
            <a:spAutoFit/>
          </a:bodyPr>
          <a:lstStyle/>
          <a:p>
            <a:r>
              <a:rPr lang="en-GB" sz="1200" b="1" dirty="0">
                <a:solidFill>
                  <a:schemeClr val="tx2"/>
                </a:solidFill>
                <a:latin typeface="+mj-lt"/>
              </a:rPr>
              <a:t>Article 19: </a:t>
            </a:r>
            <a:r>
              <a:rPr lang="en-GB" sz="1200" dirty="0">
                <a:solidFill>
                  <a:schemeClr val="tx2"/>
                </a:solidFill>
                <a:latin typeface="+mj-lt"/>
              </a:rPr>
              <a:t>You have the right to be protected from abuse or neglect by parents or carers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Acknowledgements </a:t>
            </a:r>
            <a:endParaRPr lang="en-GB" sz="1200" dirty="0"/>
          </a:p>
        </p:txBody>
      </p:sp>
    </p:spTree>
    <p:extLst>
      <p:ext uri="{BB962C8B-B14F-4D97-AF65-F5344CB8AC3E}">
        <p14:creationId xmlns:p14="http://schemas.microsoft.com/office/powerpoint/2010/main" val="107997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4599272"/>
          </a:xfrm>
        </p:spPr>
        <p:txBody>
          <a:bodyPr>
            <a:noAutofit/>
          </a:bodyPr>
          <a:lstStyle/>
          <a:p>
            <a:pPr marL="0" indent="0">
              <a:spcBef>
                <a:spcPts val="0"/>
              </a:spcBef>
              <a:spcAft>
                <a:spcPts val="1200"/>
              </a:spcAft>
              <a:buNone/>
            </a:pPr>
            <a:r>
              <a:rPr lang="en-GB" sz="1600" b="1" dirty="0"/>
              <a:t>What is the Child Rights and Wellbeing Impact Assessment (CRWIA)?</a:t>
            </a:r>
            <a:endParaRPr lang="en-GB" sz="1600" dirty="0"/>
          </a:p>
          <a:p>
            <a:pPr marL="0" indent="0">
              <a:spcBef>
                <a:spcPts val="0"/>
              </a:spcBef>
              <a:spcAft>
                <a:spcPts val="1200"/>
              </a:spcAft>
              <a:buNone/>
            </a:pPr>
            <a:r>
              <a:rPr lang="en-GB" sz="1400" dirty="0"/>
              <a:t>CRWIA is a purpose built policy and legislation impact assessment (IA) for specific use by Scottish Government officials. It was launched on 15 June 2015 as part of the implementation strategy for Ministerial duties under Part 1 of the Children and Young People (Scotland) Act 2014.</a:t>
            </a:r>
          </a:p>
          <a:p>
            <a:pPr marL="0" indent="0">
              <a:spcBef>
                <a:spcPts val="0"/>
              </a:spcBef>
              <a:spcAft>
                <a:spcPts val="1200"/>
              </a:spcAft>
              <a:buNone/>
            </a:pPr>
            <a:r>
              <a:rPr lang="en-GB" sz="1400" dirty="0"/>
              <a:t>CRWIA covers individual children, groups of children, and all children up to age 18. It has been developed as an improvement approach, a tool and a published output, based on </a:t>
            </a:r>
            <a:r>
              <a:rPr lang="en-GB" sz="1400" dirty="0" err="1"/>
              <a:t>EQIA</a:t>
            </a:r>
            <a:r>
              <a:rPr lang="en-GB" sz="1400" dirty="0"/>
              <a:t>. It is intended to help us champion the interests of children, as well as challenge us to think about what more we can do to place children and young people at the centre of our policies.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5566" y="1077491"/>
            <a:ext cx="2880000" cy="4282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Which children’s issues might a CRWIA cover that an </a:t>
            </a:r>
            <a:r>
              <a:rPr lang="en-GB" sz="1400" b="1" i="1" dirty="0" err="1">
                <a:solidFill>
                  <a:schemeClr val="accent2"/>
                </a:solidFill>
              </a:rPr>
              <a:t>EQIA</a:t>
            </a:r>
            <a:r>
              <a:rPr lang="en-GB" sz="1400" b="1" i="1" dirty="0">
                <a:solidFill>
                  <a:schemeClr val="accent2"/>
                </a:solidFill>
              </a:rPr>
              <a:t> might not?</a:t>
            </a:r>
            <a:endParaRPr lang="en-GB" sz="1400" dirty="0">
              <a:solidFill>
                <a:schemeClr val="accent2"/>
              </a:solidFill>
            </a:endParaRPr>
          </a:p>
        </p:txBody>
      </p:sp>
      <p:sp>
        <p:nvSpPr>
          <p:cNvPr id="10" name="TextBox 9"/>
          <p:cNvSpPr txBox="1"/>
          <p:nvPr/>
        </p:nvSpPr>
        <p:spPr>
          <a:xfrm>
            <a:off x="6255566" y="5358268"/>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41: </a:t>
            </a:r>
            <a:r>
              <a:rPr lang="en-GB" sz="1200" dirty="0">
                <a:solidFill>
                  <a:schemeClr val="tx2"/>
                </a:solidFill>
                <a:latin typeface="+mj-lt"/>
              </a:rPr>
              <a:t>Where our laws give young people more rights, we should stick with them</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9" name="TextBox 18"/>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spTree>
    <p:extLst>
      <p:ext uri="{BB962C8B-B14F-4D97-AF65-F5344CB8AC3E}">
        <p14:creationId xmlns:p14="http://schemas.microsoft.com/office/powerpoint/2010/main" val="331268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771240"/>
          </a:xfrm>
        </p:spPr>
        <p:txBody>
          <a:bodyPr>
            <a:noAutofit/>
          </a:bodyPr>
          <a:lstStyle/>
          <a:p>
            <a:pPr marL="0" indent="0">
              <a:spcBef>
                <a:spcPts val="0"/>
              </a:spcBef>
              <a:spcAft>
                <a:spcPts val="1200"/>
              </a:spcAft>
              <a:buNone/>
            </a:pPr>
            <a:r>
              <a:rPr lang="en-GB" sz="1600" b="1" dirty="0"/>
              <a:t>Why do we need </a:t>
            </a:r>
            <a:r>
              <a:rPr lang="en-GB" sz="1600" b="1" dirty="0" err="1"/>
              <a:t>CRWIAs</a:t>
            </a:r>
            <a:r>
              <a:rPr lang="en-GB" sz="1600" b="1" dirty="0"/>
              <a:t>?</a:t>
            </a:r>
            <a:endParaRPr lang="en-GB" sz="1600" dirty="0"/>
          </a:p>
          <a:p>
            <a:pPr marL="0" indent="0">
              <a:spcBef>
                <a:spcPts val="0"/>
              </a:spcBef>
              <a:spcAft>
                <a:spcPts val="1200"/>
              </a:spcAft>
              <a:buNone/>
            </a:pPr>
            <a:r>
              <a:rPr lang="en-GB" sz="1400" dirty="0"/>
              <a:t>Ministers committed to </a:t>
            </a:r>
            <a:r>
              <a:rPr lang="en-GB" sz="1400" dirty="0" err="1"/>
              <a:t>CRWIAs</a:t>
            </a:r>
            <a:r>
              <a:rPr lang="en-GB" sz="1400" dirty="0"/>
              <a:t> as a means of delivering their children’s rights duties under the </a:t>
            </a:r>
            <a:r>
              <a:rPr lang="en-GB" sz="1400" b="1" dirty="0"/>
              <a:t>2014 Act</a:t>
            </a:r>
            <a:r>
              <a:rPr lang="en-GB" sz="1400" dirty="0"/>
              <a:t> which embeds UNCRC rights in Scottish legislation.</a:t>
            </a:r>
          </a:p>
          <a:p>
            <a:pPr marL="0" indent="0">
              <a:spcBef>
                <a:spcPts val="0"/>
              </a:spcBef>
              <a:spcAft>
                <a:spcPts val="1200"/>
              </a:spcAft>
              <a:buNone/>
            </a:pPr>
            <a:r>
              <a:rPr lang="en-GB" sz="1400" dirty="0"/>
              <a:t>The reach of the UNCRC is far wider than Equalities legislation although some categories of individuals may be covered by both, for example those with protected characteristics under the </a:t>
            </a:r>
            <a:r>
              <a:rPr lang="en-GB" sz="1400" b="1" dirty="0"/>
              <a:t>Equality Act 2010</a:t>
            </a:r>
            <a:r>
              <a:rPr lang="en-GB" sz="1400" dirty="0"/>
              <a:t>: disability, race, religion or belief, sex, sexual orientation.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1252173"/>
            <a:ext cx="2880000" cy="1677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When can CRWIA help with improvement planning?</a:t>
            </a:r>
            <a:endParaRPr lang="en-GB" sz="1400" dirty="0">
              <a:solidFill>
                <a:schemeClr val="accent2"/>
              </a:solidFill>
            </a:endParaRPr>
          </a:p>
        </p:txBody>
      </p:sp>
      <p:sp>
        <p:nvSpPr>
          <p:cNvPr id="9" name="Content Placeholder 2"/>
          <p:cNvSpPr txBox="1">
            <a:spLocks/>
          </p:cNvSpPr>
          <p:nvPr/>
        </p:nvSpPr>
        <p:spPr>
          <a:xfrm>
            <a:off x="2016508" y="3501008"/>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1400" dirty="0"/>
              <a:t>The UNCRC considers all individual children or groups of children, for example by age band or setting, or those who are eligible for special protection or assistance, e.g. pre-school children, children with additional support needs, children in hospital, children in rural areas, looked after children (children in care), young people who offend, children affected by violence, drugs or alcohol, poverty or deprivation, homelessness, victims of abuse or exploitation (trafficking, economic or sexual), child asylum-seekers or refugees.</a:t>
            </a:r>
          </a:p>
        </p:txBody>
      </p:sp>
      <p:sp>
        <p:nvSpPr>
          <p:cNvPr id="10" name="TextBox 9"/>
          <p:cNvSpPr txBox="1"/>
          <p:nvPr/>
        </p:nvSpPr>
        <p:spPr>
          <a:xfrm>
            <a:off x="6272842" y="2929937"/>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33: </a:t>
            </a:r>
            <a:r>
              <a:rPr lang="en-GB" sz="1200" dirty="0">
                <a:solidFill>
                  <a:schemeClr val="tx2"/>
                </a:solidFill>
                <a:latin typeface="+mj-lt"/>
              </a:rPr>
              <a:t>You have the right to protection from illegal drugs</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5" name="TextBox 14"/>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spTree>
    <p:extLst>
      <p:ext uri="{BB962C8B-B14F-4D97-AF65-F5344CB8AC3E}">
        <p14:creationId xmlns:p14="http://schemas.microsoft.com/office/powerpoint/2010/main" val="382391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538" y="1247367"/>
            <a:ext cx="4320000" cy="2095407"/>
          </a:xfrm>
        </p:spPr>
        <p:txBody>
          <a:bodyPr>
            <a:noAutofit/>
          </a:bodyPr>
          <a:lstStyle/>
          <a:p>
            <a:pPr marL="0" indent="0">
              <a:spcBef>
                <a:spcPts val="0"/>
              </a:spcBef>
              <a:spcAft>
                <a:spcPts val="1200"/>
              </a:spcAft>
              <a:buNone/>
            </a:pPr>
            <a:r>
              <a:rPr lang="en-GB" sz="1600" b="1" dirty="0"/>
              <a:t>Involving children and young people</a:t>
            </a:r>
            <a:endParaRPr lang="en-GB" sz="1600" dirty="0"/>
          </a:p>
          <a:p>
            <a:pPr marL="0" indent="0">
              <a:spcBef>
                <a:spcPts val="0"/>
              </a:spcBef>
              <a:spcAft>
                <a:spcPts val="1200"/>
              </a:spcAft>
              <a:buNone/>
            </a:pPr>
            <a:r>
              <a:rPr lang="en-GB" sz="1400" dirty="0"/>
              <a:t>Under Article 12 of the UNCRC, every child has the right to be heard in matters affecting them and to participate in the life of their family, community and society.  The Children and Young People (Scotland) Act 2014 embeds this child’s right in primary legislation, and places requirements on Scottish Ministers in relation to </a:t>
            </a:r>
            <a:r>
              <a:rPr lang="en-GB" sz="1400" b="1" dirty="0"/>
              <a:t>policy and service development and services planning</a:t>
            </a:r>
            <a:r>
              <a:rPr lang="en-GB" sz="1400" dirty="0"/>
              <a:t>, including grant-funded work.</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665038"/>
            <a:ext cx="2880000" cy="12193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64000" y="2884343"/>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12: </a:t>
            </a:r>
            <a:r>
              <a:rPr lang="en-GB" sz="1200" dirty="0">
                <a:solidFill>
                  <a:schemeClr val="tx2"/>
                </a:solidFill>
                <a:latin typeface="+mj-lt"/>
              </a:rPr>
              <a:t>You should have a say in decisions that affect you</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1" name="Content Placeholder 2"/>
          <p:cNvSpPr txBox="1">
            <a:spLocks/>
          </p:cNvSpPr>
          <p:nvPr/>
        </p:nvSpPr>
        <p:spPr>
          <a:xfrm>
            <a:off x="2016000" y="3104964"/>
            <a:ext cx="7128000" cy="3168352"/>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p>
        </p:txBody>
      </p:sp>
      <p:sp>
        <p:nvSpPr>
          <p:cNvPr id="4" name="TextBox 3"/>
          <p:cNvSpPr txBox="1"/>
          <p:nvPr/>
        </p:nvSpPr>
        <p:spPr>
          <a:xfrm>
            <a:off x="2016000" y="3212976"/>
            <a:ext cx="7128000" cy="2400657"/>
          </a:xfrm>
          <a:prstGeom prst="rect">
            <a:avLst/>
          </a:prstGeom>
          <a:noFill/>
        </p:spPr>
        <p:txBody>
          <a:bodyPr wrap="square" rtlCol="0">
            <a:spAutoFit/>
          </a:bodyPr>
          <a:lstStyle/>
          <a:p>
            <a:pPr>
              <a:spcBef>
                <a:spcPts val="600"/>
              </a:spcBef>
              <a:spcAft>
                <a:spcPts val="600"/>
              </a:spcAft>
            </a:pPr>
            <a:endParaRPr lang="en-GB" sz="800" i="1" dirty="0"/>
          </a:p>
          <a:p>
            <a:pPr>
              <a:spcBef>
                <a:spcPts val="600"/>
              </a:spcBef>
              <a:spcAft>
                <a:spcPts val="600"/>
              </a:spcAft>
            </a:pPr>
            <a:r>
              <a:rPr lang="en-GB" sz="1400" dirty="0"/>
              <a:t>The Ministerial duty is supplemented by a Scottish Government expectation that, where children and young people’s views are not known on a matter that is likely to have an impact on them, steps should be taken to obtain their views.  </a:t>
            </a:r>
          </a:p>
          <a:p>
            <a:pPr>
              <a:spcBef>
                <a:spcPts val="600"/>
              </a:spcBef>
              <a:spcAft>
                <a:spcPts val="600"/>
              </a:spcAft>
            </a:pPr>
            <a:r>
              <a:rPr lang="en-GB" sz="1400" dirty="0">
                <a:hlinkClick r:id="rId3"/>
              </a:rPr>
              <a:t>Part 1 Guidance </a:t>
            </a:r>
            <a:r>
              <a:rPr lang="en-GB" sz="1400" dirty="0"/>
              <a:t>on the Act explains in more detail rights based duties and expectations in relation to public bodies, including engagement with children and young people. </a:t>
            </a:r>
          </a:p>
          <a:p>
            <a:pPr>
              <a:spcBef>
                <a:spcPts val="600"/>
              </a:spcBef>
              <a:spcAft>
                <a:spcPts val="600"/>
              </a:spcAft>
            </a:pPr>
            <a:r>
              <a:rPr lang="en-GB" sz="1400" dirty="0"/>
              <a:t>Further information on engagement with children, both use of existing evidence, and undertaking consultation work, is in the </a:t>
            </a:r>
            <a:r>
              <a:rPr lang="en-GB" sz="1400" dirty="0">
                <a:hlinkClick r:id="rId4"/>
              </a:rPr>
              <a:t>Quick Reference Guide</a:t>
            </a:r>
            <a:r>
              <a:rPr lang="en-GB" sz="1400" b="1" dirty="0"/>
              <a:t>, </a:t>
            </a:r>
            <a:r>
              <a:rPr lang="en-GB" sz="1400" dirty="0"/>
              <a:t>which also highlights the </a:t>
            </a:r>
            <a:r>
              <a:rPr lang="en-GB" sz="1400" dirty="0">
                <a:hlinkClick r:id="rId5"/>
              </a:rPr>
              <a:t>Common Core </a:t>
            </a:r>
            <a:r>
              <a:rPr lang="en-GB" sz="1400" dirty="0"/>
              <a:t>of skills and values needed to work with children.</a:t>
            </a:r>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a:hlinkClick r:id="rId9"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9"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Acknowledgements </a:t>
            </a:r>
            <a:endParaRPr lang="en-GB" sz="1200" dirty="0"/>
          </a:p>
        </p:txBody>
      </p:sp>
    </p:spTree>
    <p:extLst>
      <p:ext uri="{BB962C8B-B14F-4D97-AF65-F5344CB8AC3E}">
        <p14:creationId xmlns:p14="http://schemas.microsoft.com/office/powerpoint/2010/main" val="374184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052736"/>
            <a:ext cx="4320000" cy="3987264"/>
          </a:xfrm>
        </p:spPr>
        <p:txBody>
          <a:bodyPr tIns="216000">
            <a:noAutofit/>
          </a:bodyPr>
          <a:lstStyle/>
          <a:p>
            <a:pPr marL="0" indent="0">
              <a:spcBef>
                <a:spcPts val="1200"/>
              </a:spcBef>
              <a:buNone/>
            </a:pPr>
            <a:r>
              <a:rPr lang="en-GB" sz="1400" dirty="0"/>
              <a:t>With thanks to </a:t>
            </a:r>
            <a:r>
              <a:rPr lang="en-GB" sz="1400" dirty="0" err="1"/>
              <a:t>SCCYP</a:t>
            </a:r>
            <a:r>
              <a:rPr lang="en-GB" sz="1400" dirty="0"/>
              <a:t> for supplying the cartoon graphics used in this training tool, which are illustrated by Alex Leonard.</a:t>
            </a:r>
          </a:p>
          <a:p>
            <a:pPr marL="0" indent="0">
              <a:buNone/>
            </a:pPr>
            <a:endParaRPr lang="en-GB" sz="1400" dirty="0"/>
          </a:p>
          <a:p>
            <a:pPr marL="0" indent="0">
              <a:buNone/>
            </a:pPr>
            <a:r>
              <a:rPr lang="en-GB" sz="1400" dirty="0">
                <a:hlinkClick r:id="rId2"/>
              </a:rPr>
              <a:t>Find out more about children’s rights and the CRWIA on the SG website</a:t>
            </a:r>
            <a:endParaRPr lang="en-GB" sz="1400" dirty="0"/>
          </a:p>
          <a:p>
            <a:pPr marL="0" indent="0">
              <a:buNone/>
            </a:pPr>
            <a:endParaRPr lang="en-GB" sz="1400" dirty="0"/>
          </a:p>
        </p:txBody>
      </p:sp>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End of ‘Introducing Children’s Rights’</a:t>
            </a:r>
            <a:endParaRPr lang="en-GB" sz="1400" dirty="0">
              <a:solidFill>
                <a:schemeClr val="accent2"/>
              </a:solidFill>
            </a:endParaRPr>
          </a:p>
        </p:txBody>
      </p:sp>
      <p:sp>
        <p:nvSpPr>
          <p:cNvPr id="9"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GB" sz="1400" dirty="0"/>
          </a:p>
        </p:txBody>
      </p:sp>
      <p:sp>
        <p:nvSpPr>
          <p:cNvPr id="12" name="Title 1"/>
          <p:cNvSpPr txBox="1">
            <a:spLocks/>
          </p:cNvSpPr>
          <p:nvPr/>
        </p:nvSpPr>
        <p:spPr>
          <a:xfrm>
            <a:off x="457200" y="274638"/>
            <a:ext cx="8229600" cy="60935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accent1">
                    <a:lumMod val="75000"/>
                  </a:schemeClr>
                </a:solidFill>
              </a:rPr>
              <a:t>Introducing children’s rights - Acknowledgements</a:t>
            </a:r>
          </a:p>
        </p:txBody>
      </p:sp>
      <p:sp>
        <p:nvSpPr>
          <p:cNvPr id="18" name="TextBox 17"/>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pic>
        <p:nvPicPr>
          <p:cNvPr id="4" name="Picture 2" descr="http://www.cypcs.org.uk/Content/sccyp/SCCYPResponsive/assets/img/CYPCS-roundel-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777" y="1471868"/>
            <a:ext cx="2222500" cy="2222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Acknowledgements </a:t>
            </a:r>
            <a:endParaRPr lang="en-GB" sz="1200" dirty="0"/>
          </a:p>
        </p:txBody>
      </p:sp>
    </p:spTree>
    <p:extLst>
      <p:ext uri="{BB962C8B-B14F-4D97-AF65-F5344CB8AC3E}">
        <p14:creationId xmlns:p14="http://schemas.microsoft.com/office/powerpoint/2010/main" val="49147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sp>
        <p:nvSpPr>
          <p:cNvPr id="3" name="Content Placeholder 2"/>
          <p:cNvSpPr>
            <a:spLocks noGrp="1"/>
          </p:cNvSpPr>
          <p:nvPr>
            <p:ph idx="1"/>
          </p:nvPr>
        </p:nvSpPr>
        <p:spPr>
          <a:xfrm>
            <a:off x="2016000" y="1206000"/>
            <a:ext cx="4320000" cy="2034000"/>
          </a:xfrm>
        </p:spPr>
        <p:txBody>
          <a:bodyPr>
            <a:noAutofit/>
          </a:bodyPr>
          <a:lstStyle/>
          <a:p>
            <a:pPr marL="0" indent="0">
              <a:spcAft>
                <a:spcPts val="600"/>
              </a:spcAft>
              <a:buNone/>
            </a:pPr>
            <a:r>
              <a:rPr lang="en-GB" sz="1600" b="1" dirty="0"/>
              <a:t>Purpose of training</a:t>
            </a:r>
          </a:p>
          <a:p>
            <a:pPr marL="0" indent="0">
              <a:spcBef>
                <a:spcPts val="0"/>
              </a:spcBef>
              <a:spcAft>
                <a:spcPts val="600"/>
              </a:spcAft>
              <a:buNone/>
            </a:pPr>
            <a:r>
              <a:rPr lang="en-GB" sz="1400" dirty="0"/>
              <a:t>Gaining an understanding of </a:t>
            </a:r>
            <a:r>
              <a:rPr lang="en-GB" sz="1400" dirty="0">
                <a:ea typeface="Verdana" pitchFamily="34" charset="0"/>
                <a:cs typeface="Verdana" pitchFamily="34" charset="0"/>
              </a:rPr>
              <a:t>children’s</a:t>
            </a:r>
            <a:r>
              <a:rPr lang="en-GB" sz="1400" dirty="0"/>
              <a:t> rights, rights frameworks (e.g. UNCRC) and rights-based legislation (e.g. the Children and Young People (Scotland) Act 2014).</a:t>
            </a:r>
          </a:p>
          <a:p>
            <a:pPr marL="0" indent="0">
              <a:spcBef>
                <a:spcPts val="0"/>
              </a:spcBef>
              <a:spcAft>
                <a:spcPts val="600"/>
              </a:spcAft>
              <a:buNone/>
            </a:pPr>
            <a:r>
              <a:rPr lang="en-GB" sz="1400" dirty="0"/>
              <a:t>A </a:t>
            </a:r>
            <a:r>
              <a:rPr lang="en-GB" sz="1400" b="1" dirty="0">
                <a:solidFill>
                  <a:schemeClr val="accent2"/>
                </a:solidFill>
              </a:rPr>
              <a:t>‘prior knowledge prompt’</a:t>
            </a:r>
            <a:r>
              <a:rPr lang="en-GB" sz="1400" dirty="0">
                <a:solidFill>
                  <a:schemeClr val="accent2"/>
                </a:solidFill>
              </a:rPr>
              <a:t> </a:t>
            </a:r>
            <a:r>
              <a:rPr lang="en-GB" sz="1400" dirty="0"/>
              <a:t>helps pre-empt the next topic, for those able to skip ahead.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268760"/>
            <a:ext cx="2650010" cy="1882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a:hlinkClick r:id="rId5"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5"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6"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Acknowledgements </a:t>
            </a:r>
            <a:endParaRPr lang="en-GB" sz="1200" dirty="0"/>
          </a:p>
        </p:txBody>
      </p:sp>
      <p:sp>
        <p:nvSpPr>
          <p:cNvPr id="8"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400" dirty="0"/>
          </a:p>
        </p:txBody>
      </p:sp>
      <p:sp>
        <p:nvSpPr>
          <p:cNvPr id="9" name="TextBox 8"/>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0" name="TextBox 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4" name="TextBox 3"/>
          <p:cNvSpPr txBox="1"/>
          <p:nvPr/>
        </p:nvSpPr>
        <p:spPr>
          <a:xfrm>
            <a:off x="6264000" y="3109943"/>
            <a:ext cx="2880000" cy="626701"/>
          </a:xfrm>
          <a:prstGeom prst="rect">
            <a:avLst/>
          </a:prstGeom>
          <a:noFill/>
        </p:spPr>
        <p:txBody>
          <a:bodyPr wrap="square" lIns="72000" tIns="36000" rIns="72000" bIns="36000" rtlCol="0">
            <a:spAutoFit/>
          </a:bodyPr>
          <a:lstStyle/>
          <a:p>
            <a:r>
              <a:rPr lang="en-GB" sz="1200" b="1" dirty="0">
                <a:solidFill>
                  <a:schemeClr val="tx2"/>
                </a:solidFill>
                <a:latin typeface="+mj-lt"/>
              </a:rPr>
              <a:t>Article 13: </a:t>
            </a:r>
            <a:r>
              <a:rPr lang="en-GB" sz="1200" dirty="0">
                <a:solidFill>
                  <a:schemeClr val="tx2"/>
                </a:solidFill>
                <a:latin typeface="+mj-lt"/>
              </a:rPr>
              <a:t>You should be able to express yourself freely, while respecting other people’s rights</a:t>
            </a:r>
          </a:p>
        </p:txBody>
      </p:sp>
      <p:sp>
        <p:nvSpPr>
          <p:cNvPr id="11" name="TextBox 10"/>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Which new Scottish legislation is children’s rights-based?</a:t>
            </a:r>
            <a:endParaRPr lang="en-GB" sz="1400" dirty="0">
              <a:solidFill>
                <a:schemeClr val="accent2"/>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Tree>
    <p:extLst>
      <p:ext uri="{BB962C8B-B14F-4D97-AF65-F5344CB8AC3E}">
        <p14:creationId xmlns:p14="http://schemas.microsoft.com/office/powerpoint/2010/main" val="423035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24744"/>
            <a:ext cx="4320000" cy="3915256"/>
          </a:xfrm>
        </p:spPr>
        <p:txBody>
          <a:bodyPr>
            <a:noAutofit/>
          </a:bodyPr>
          <a:lstStyle/>
          <a:p>
            <a:pPr marL="0" indent="0">
              <a:spcBef>
                <a:spcPts val="0"/>
              </a:spcBef>
              <a:spcAft>
                <a:spcPts val="1200"/>
              </a:spcAft>
              <a:buNone/>
            </a:pPr>
            <a:r>
              <a:rPr lang="en-GB" sz="1600" b="1" dirty="0"/>
              <a:t>Introduction</a:t>
            </a:r>
          </a:p>
          <a:p>
            <a:pPr marL="0" indent="0">
              <a:spcBef>
                <a:spcPts val="0"/>
              </a:spcBef>
              <a:spcAft>
                <a:spcPts val="1200"/>
              </a:spcAft>
              <a:buNone/>
            </a:pPr>
            <a:r>
              <a:rPr lang="en-GB" sz="1400" dirty="0"/>
              <a:t>We want Scotland to be the best place in the world for a child to grow up, with opportunities for all in Scotland to flourish.  An integral part of our vision is the recognition of, respect for and promotion of children’s human rights.</a:t>
            </a:r>
          </a:p>
          <a:p>
            <a:pPr marL="0" indent="0">
              <a:spcBef>
                <a:spcPts val="0"/>
              </a:spcBef>
              <a:spcAft>
                <a:spcPts val="1200"/>
              </a:spcAft>
              <a:buNone/>
            </a:pPr>
            <a:r>
              <a:rPr lang="en-GB" sz="1400" dirty="0"/>
              <a:t>The </a:t>
            </a:r>
            <a:r>
              <a:rPr lang="en-GB" sz="1400" u="sng" dirty="0">
                <a:hlinkClick r:id="rId2"/>
              </a:rPr>
              <a:t>UN Convention on the Rights of the Child</a:t>
            </a:r>
            <a:r>
              <a:rPr lang="en-GB" sz="1400" dirty="0"/>
              <a:t> (UNCRC) is the internationally mandated children’s rights framework that informs our strategies and programmes.</a:t>
            </a:r>
          </a:p>
          <a:p>
            <a:pPr marL="0" indent="0">
              <a:spcBef>
                <a:spcPts val="0"/>
              </a:spcBef>
              <a:spcAft>
                <a:spcPts val="1200"/>
              </a:spcAft>
              <a:buNone/>
            </a:pPr>
            <a:r>
              <a:rPr lang="en-GB" sz="1400" dirty="0"/>
              <a:t>Part 1 of the </a:t>
            </a:r>
            <a:r>
              <a:rPr lang="en-GB" sz="1400" u="sng" dirty="0">
                <a:hlinkClick r:id="rId3"/>
              </a:rPr>
              <a:t>Children and Young People (Scotland) Act 2014</a:t>
            </a:r>
            <a:r>
              <a:rPr lang="en-GB" sz="1400" dirty="0"/>
              <a:t>  embeds UNCRC rights in Scottish legislation and places new children’s rights duties on Scottish Ministers and public authorities.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83136" y="1163172"/>
            <a:ext cx="2880000" cy="3404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What do ‘rights’ really mean? </a:t>
            </a:r>
            <a:endParaRPr lang="en-GB" sz="1400" dirty="0">
              <a:solidFill>
                <a:schemeClr val="accent2"/>
              </a:solidFill>
            </a:endParaRPr>
          </a:p>
        </p:txBody>
      </p:sp>
      <p:sp>
        <p:nvSpPr>
          <p:cNvPr id="10" name="TextBox 9"/>
          <p:cNvSpPr txBox="1"/>
          <p:nvPr/>
        </p:nvSpPr>
        <p:spPr>
          <a:xfrm>
            <a:off x="6158408" y="4567480"/>
            <a:ext cx="2880000" cy="257369"/>
          </a:xfrm>
          <a:prstGeom prst="rect">
            <a:avLst/>
          </a:prstGeom>
          <a:noFill/>
        </p:spPr>
        <p:txBody>
          <a:bodyPr wrap="square" lIns="72000" tIns="36000" rIns="72000" bIns="36000" rtlCol="0">
            <a:spAutoFit/>
          </a:bodyPr>
          <a:lstStyle/>
          <a:p>
            <a:pPr algn="r"/>
            <a:r>
              <a:rPr lang="en-GB" sz="1200" b="1" dirty="0">
                <a:solidFill>
                  <a:schemeClr val="tx2"/>
                </a:solidFill>
                <a:latin typeface="+mj-lt"/>
              </a:rPr>
              <a:t>Article 27</a:t>
            </a: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5"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Acknowledgements </a:t>
            </a:r>
            <a:endParaRPr lang="en-GB" sz="1200" dirty="0"/>
          </a:p>
        </p:txBody>
      </p:sp>
    </p:spTree>
    <p:extLst>
      <p:ext uri="{BB962C8B-B14F-4D97-AF65-F5344CB8AC3E}">
        <p14:creationId xmlns:p14="http://schemas.microsoft.com/office/powerpoint/2010/main" val="328498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a:t> </a:t>
            </a:r>
            <a:endParaRPr lang="en-GB" dirty="0"/>
          </a:p>
        </p:txBody>
      </p:sp>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What are ‘human rights’?</a:t>
            </a:r>
          </a:p>
          <a:p>
            <a:pPr marL="0" indent="0">
              <a:spcBef>
                <a:spcPts val="0"/>
              </a:spcBef>
              <a:spcAft>
                <a:spcPts val="1200"/>
              </a:spcAft>
              <a:buNone/>
            </a:pPr>
            <a:r>
              <a:rPr lang="en-GB" sz="1400" dirty="0"/>
              <a:t>Human rights are the basic rights and freedoms to which we are all entitled in order to live with dignity, equality and fairness, and to develop and reach our potential. Human rights are:</a:t>
            </a:r>
          </a:p>
          <a:p>
            <a:pPr marL="360000" indent="-180000">
              <a:spcBef>
                <a:spcPts val="0"/>
              </a:spcBef>
            </a:pPr>
            <a:r>
              <a:rPr lang="en-GB" sz="1400" dirty="0"/>
              <a:t>universal</a:t>
            </a:r>
          </a:p>
          <a:p>
            <a:pPr marL="360000" indent="-180000">
              <a:spcBef>
                <a:spcPts val="0"/>
              </a:spcBef>
            </a:pPr>
            <a:r>
              <a:rPr lang="en-GB" sz="1400" dirty="0"/>
              <a:t>inalienable (not taken/given away)</a:t>
            </a:r>
          </a:p>
          <a:p>
            <a:pPr marL="360000" indent="-180000">
              <a:spcBef>
                <a:spcPts val="0"/>
              </a:spcBef>
            </a:pPr>
            <a:r>
              <a:rPr lang="en-GB" sz="1400" dirty="0"/>
              <a:t>indivisible</a:t>
            </a:r>
          </a:p>
          <a:p>
            <a:pPr marL="360000" indent="-180000">
              <a:spcBef>
                <a:spcPts val="0"/>
              </a:spcBef>
            </a:pPr>
            <a:r>
              <a:rPr lang="en-GB" sz="1400" dirty="0"/>
              <a:t>interdependent (loss of one impacts all).</a:t>
            </a:r>
          </a:p>
          <a:p>
            <a:pPr marL="0" indent="0">
              <a:spcBef>
                <a:spcPts val="1200"/>
              </a:spcBef>
              <a:spcAft>
                <a:spcPts val="1200"/>
              </a:spcAft>
              <a:buNone/>
            </a:pPr>
            <a:r>
              <a:rPr lang="en-GB" sz="1400" dirty="0"/>
              <a:t>Everyone, including children, has these rights, no matter what their circumstances. Under international law, States/Governments are obliged to respect, protect and fulfil human rights.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0630" y="1188566"/>
            <a:ext cx="2880000" cy="203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Which commitment on human rights became the foundation for international</a:t>
            </a:r>
            <a:br>
              <a:rPr lang="en-GB" sz="1400" b="1" i="1" dirty="0">
                <a:solidFill>
                  <a:schemeClr val="accent2"/>
                </a:solidFill>
              </a:rPr>
            </a:br>
            <a:r>
              <a:rPr lang="en-GB" sz="1400" b="1" i="1" dirty="0">
                <a:solidFill>
                  <a:schemeClr val="accent2"/>
                </a:solidFill>
              </a:rPr>
              <a:t>human rights law? Do any of the nine core international human rights</a:t>
            </a:r>
            <a:br>
              <a:rPr lang="en-GB" sz="1400" b="1" i="1" dirty="0">
                <a:solidFill>
                  <a:schemeClr val="accent2"/>
                </a:solidFill>
              </a:rPr>
            </a:br>
            <a:r>
              <a:rPr lang="en-GB" sz="1400" b="1" i="1" dirty="0">
                <a:solidFill>
                  <a:schemeClr val="accent2"/>
                </a:solidFill>
              </a:rPr>
              <a:t>instruments/treaties spring to mind?</a:t>
            </a:r>
            <a:endParaRPr lang="en-GB" sz="1400" dirty="0">
              <a:solidFill>
                <a:schemeClr val="accent2"/>
              </a:solidFill>
            </a:endParaRPr>
          </a:p>
        </p:txBody>
      </p:sp>
      <p:sp>
        <p:nvSpPr>
          <p:cNvPr id="10" name="TextBox 9"/>
          <p:cNvSpPr txBox="1"/>
          <p:nvPr/>
        </p:nvSpPr>
        <p:spPr>
          <a:xfrm>
            <a:off x="6155987" y="3222367"/>
            <a:ext cx="2880000" cy="626701"/>
          </a:xfrm>
          <a:prstGeom prst="rect">
            <a:avLst/>
          </a:prstGeom>
          <a:noFill/>
        </p:spPr>
        <p:txBody>
          <a:bodyPr wrap="square" lIns="72000" tIns="36000" rIns="72000" bIns="36000" rtlCol="0">
            <a:spAutoFit/>
          </a:bodyPr>
          <a:lstStyle/>
          <a:p>
            <a:r>
              <a:rPr lang="en-GB" sz="1200" b="1" dirty="0">
                <a:solidFill>
                  <a:schemeClr val="tx2"/>
                </a:solidFill>
                <a:latin typeface="+mj-lt"/>
              </a:rPr>
              <a:t>Article 30: </a:t>
            </a:r>
            <a:r>
              <a:rPr lang="en-GB" sz="1200" dirty="0">
                <a:solidFill>
                  <a:schemeClr val="tx2"/>
                </a:solidFill>
                <a:latin typeface="+mj-lt"/>
              </a:rPr>
              <a:t>You should be able to use your own language and enjoy the culture of your community in Scotland</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spTree>
    <p:extLst>
      <p:ext uri="{BB962C8B-B14F-4D97-AF65-F5344CB8AC3E}">
        <p14:creationId xmlns:p14="http://schemas.microsoft.com/office/powerpoint/2010/main" val="195613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International human rights instruments</a:t>
            </a:r>
            <a:endParaRPr lang="en-GB" sz="1600" dirty="0"/>
          </a:p>
          <a:p>
            <a:pPr marL="0" indent="0">
              <a:spcBef>
                <a:spcPts val="0"/>
              </a:spcBef>
              <a:spcAft>
                <a:spcPts val="1200"/>
              </a:spcAft>
              <a:buNone/>
            </a:pPr>
            <a:r>
              <a:rPr lang="en-GB" sz="1400" dirty="0"/>
              <a:t>The </a:t>
            </a:r>
            <a:r>
              <a:rPr lang="en-GB" sz="1400" u="sng" dirty="0">
                <a:hlinkClick r:id="rId2"/>
              </a:rPr>
              <a:t>Universal Declaration of Human Rights</a:t>
            </a:r>
            <a:r>
              <a:rPr lang="en-GB" sz="1400" dirty="0"/>
              <a:t> is the foundation for international human rights law. It was adopted by the UN General Assembly in 1948 to provide common human rights standards for all peoples and nations in a post-war world.</a:t>
            </a:r>
          </a:p>
          <a:p>
            <a:pPr marL="0" indent="0">
              <a:spcBef>
                <a:spcPts val="0"/>
              </a:spcBef>
              <a:spcAft>
                <a:spcPts val="1200"/>
              </a:spcAft>
              <a:buNone/>
            </a:pPr>
            <a:r>
              <a:rPr lang="en-GB" sz="1400" dirty="0"/>
              <a:t>From this arose </a:t>
            </a:r>
            <a:r>
              <a:rPr lang="en-GB" sz="1400" dirty="0">
                <a:hlinkClick r:id="rId3"/>
              </a:rPr>
              <a:t>nine core international human rights instruments</a:t>
            </a:r>
            <a:r>
              <a:rPr lang="en-GB" sz="1400" dirty="0"/>
              <a:t> or treaties, including the </a:t>
            </a:r>
            <a:r>
              <a:rPr lang="en-GB" sz="1400" u="sng" dirty="0">
                <a:hlinkClick r:id="rId4"/>
              </a:rPr>
              <a:t>UN Convention on the Rights of the Child (UNCRC)</a:t>
            </a:r>
            <a:r>
              <a:rPr lang="en-GB" sz="1400" dirty="0"/>
              <a:t>. The UNCRC duplicates some of the rights found in other international instruments. This is because the UNCRC affirms and articulates the significance of these rights for children and young people. The </a:t>
            </a:r>
            <a:r>
              <a:rPr lang="en-GB" sz="1400" u="sng" dirty="0">
                <a:hlinkClick r:id="rId5"/>
              </a:rPr>
              <a:t>UN Committee on the Rights of the Child</a:t>
            </a:r>
            <a:r>
              <a:rPr lang="en-GB" sz="1400" dirty="0"/>
              <a:t> monitors the implementation of the UNCRC.</a:t>
            </a:r>
          </a:p>
          <a:p>
            <a:pPr marL="0" indent="0">
              <a:buNone/>
            </a:pPr>
            <a:endParaRPr lang="en-GB" sz="1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80906" y="1343910"/>
            <a:ext cx="2880000" cy="2128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Can you recall equivalent European rights mechanisms?</a:t>
            </a:r>
            <a:endParaRPr lang="en-GB" sz="1400" dirty="0">
              <a:solidFill>
                <a:schemeClr val="accent2"/>
              </a:solidFill>
            </a:endParaRPr>
          </a:p>
        </p:txBody>
      </p:sp>
      <p:sp>
        <p:nvSpPr>
          <p:cNvPr id="11" name="TextBox 10"/>
          <p:cNvSpPr txBox="1"/>
          <p:nvPr/>
        </p:nvSpPr>
        <p:spPr>
          <a:xfrm>
            <a:off x="6155987" y="3565683"/>
            <a:ext cx="2880000" cy="257369"/>
          </a:xfrm>
          <a:prstGeom prst="rect">
            <a:avLst/>
          </a:prstGeom>
          <a:noFill/>
        </p:spPr>
        <p:txBody>
          <a:bodyPr wrap="square" lIns="72000" tIns="36000" rIns="72000" bIns="36000" rtlCol="0">
            <a:spAutoFit/>
          </a:bodyPr>
          <a:lstStyle/>
          <a:p>
            <a:pPr algn="r"/>
            <a:r>
              <a:rPr lang="en-GB" sz="1200" b="1" dirty="0">
                <a:solidFill>
                  <a:schemeClr val="tx2"/>
                </a:solidFill>
                <a:latin typeface="+mj-lt"/>
              </a:rPr>
              <a:t>Article 42</a:t>
            </a: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3"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20" action="ppaction://hlinksldjump"/>
              </a:rPr>
              <a:t>Acknowledgements </a:t>
            </a:r>
            <a:endParaRPr lang="en-GB" sz="1200" dirty="0"/>
          </a:p>
        </p:txBody>
      </p:sp>
    </p:spTree>
    <p:extLst>
      <p:ext uri="{BB962C8B-B14F-4D97-AF65-F5344CB8AC3E}">
        <p14:creationId xmlns:p14="http://schemas.microsoft.com/office/powerpoint/2010/main" val="195919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1268760"/>
            <a:ext cx="2880000" cy="1838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17908" y="1240979"/>
            <a:ext cx="4356200" cy="4464496"/>
          </a:xfrm>
        </p:spPr>
        <p:txBody>
          <a:bodyPr>
            <a:noAutofit/>
          </a:bodyPr>
          <a:lstStyle/>
          <a:p>
            <a:pPr marL="0" indent="0">
              <a:spcAft>
                <a:spcPts val="1200"/>
              </a:spcAft>
              <a:buNone/>
            </a:pPr>
            <a:r>
              <a:rPr lang="en-GB" sz="1600" b="1" dirty="0"/>
              <a:t>Human rights mechanisms in Europe</a:t>
            </a:r>
            <a:endParaRPr lang="en-GB" sz="1600" dirty="0"/>
          </a:p>
          <a:p>
            <a:pPr marL="0" indent="0">
              <a:spcBef>
                <a:spcPts val="0"/>
              </a:spcBef>
              <a:spcAft>
                <a:spcPts val="1200"/>
              </a:spcAft>
              <a:buNone/>
            </a:pPr>
            <a:r>
              <a:rPr lang="en-GB" sz="1400" dirty="0"/>
              <a:t>The </a:t>
            </a:r>
            <a:r>
              <a:rPr lang="en-GB" sz="1400" u="sng" dirty="0">
                <a:hlinkClick r:id="rId4"/>
              </a:rPr>
              <a:t>European Convention on Human Rights</a:t>
            </a:r>
            <a:r>
              <a:rPr lang="en-GB" sz="1400" dirty="0"/>
              <a:t> (</a:t>
            </a:r>
            <a:r>
              <a:rPr lang="en-GB" sz="1400" dirty="0" err="1"/>
              <a:t>ECHR</a:t>
            </a:r>
            <a:r>
              <a:rPr lang="en-GB" sz="1400" dirty="0"/>
              <a:t>) - drafted by the Council of Europe in 1950 and in force from 1953 - was the first regional agreement for the protection of human rights. The primary focus of the </a:t>
            </a:r>
            <a:r>
              <a:rPr lang="en-GB" sz="1400" dirty="0" err="1"/>
              <a:t>ECHR</a:t>
            </a:r>
            <a:r>
              <a:rPr lang="en-GB" sz="1400" dirty="0"/>
              <a:t> is on political and civil rights.</a:t>
            </a:r>
          </a:p>
          <a:p>
            <a:pPr marL="0" indent="0">
              <a:spcBef>
                <a:spcPts val="0"/>
              </a:spcBef>
              <a:spcAft>
                <a:spcPts val="1200"/>
              </a:spcAft>
              <a:buNone/>
            </a:pPr>
            <a:r>
              <a:rPr lang="en-GB" sz="1400" dirty="0"/>
              <a:t>This is complemented by the </a:t>
            </a:r>
            <a:r>
              <a:rPr lang="en-GB" sz="1400" u="sng" dirty="0">
                <a:hlinkClick r:id="rId5"/>
              </a:rPr>
              <a:t>European Social Charter</a:t>
            </a:r>
            <a:r>
              <a:rPr lang="en-GB" sz="1400" dirty="0">
                <a:hlinkClick r:id="rId5"/>
              </a:rPr>
              <a:t> </a:t>
            </a:r>
            <a:r>
              <a:rPr lang="en-GB" sz="1400" dirty="0"/>
              <a:t>which sets out economic, social and cultural rights - what the Council of Europe calls ‘the rights of every day’, many of which are of importance to children and young people, including the right to housing, health, education, and legal and social protection.</a:t>
            </a:r>
          </a:p>
          <a:p>
            <a:pPr marL="0" indent="0">
              <a:spcBef>
                <a:spcPts val="0"/>
              </a:spcBef>
              <a:spcAft>
                <a:spcPts val="1200"/>
              </a:spcAft>
              <a:buNone/>
            </a:pPr>
            <a:r>
              <a:rPr lang="en-GB" sz="1400" dirty="0"/>
              <a:t>In 2009, the European Union adopted the </a:t>
            </a:r>
            <a:r>
              <a:rPr lang="en-GB" sz="1400" u="sng" dirty="0">
                <a:hlinkClick r:id="rId6"/>
              </a:rPr>
              <a:t>EU Charter of Fundamental Rights</a:t>
            </a:r>
            <a:r>
              <a:rPr lang="en-GB" sz="1400" dirty="0"/>
              <a:t> which is legally binding on EU members through the Treaty of Lisbon. The EU Charter brings together </a:t>
            </a:r>
            <a:r>
              <a:rPr lang="en-GB" sz="1400" dirty="0" err="1"/>
              <a:t>ECHR</a:t>
            </a:r>
            <a:r>
              <a:rPr lang="en-GB" sz="1400" dirty="0"/>
              <a:t> rights, rights found in Court of Justice case law, and rights and principles from international treaties and the common constitutional traditions of EU countries.</a:t>
            </a:r>
          </a:p>
          <a:p>
            <a:pPr marL="0" indent="0">
              <a:spcBef>
                <a:spcPts val="0"/>
              </a:spcBef>
              <a:spcAft>
                <a:spcPts val="1200"/>
              </a:spcAft>
              <a:buNone/>
            </a:pPr>
            <a:endParaRPr lang="en-GB" sz="1400" dirty="0"/>
          </a:p>
        </p:txBody>
      </p:sp>
      <p:sp>
        <p:nvSpPr>
          <p:cNvPr id="6" name="TextBox 5"/>
          <p:cNvSpPr txBox="1"/>
          <p:nvPr/>
        </p:nvSpPr>
        <p:spPr>
          <a:xfrm>
            <a:off x="4692538"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Which human rights bodies are based in Scotland?</a:t>
            </a:r>
            <a:endParaRPr lang="en-GB" sz="1400" dirty="0">
              <a:solidFill>
                <a:schemeClr val="accent2"/>
              </a:solidFill>
            </a:endParaRPr>
          </a:p>
        </p:txBody>
      </p:sp>
      <p:sp>
        <p:nvSpPr>
          <p:cNvPr id="9" name="Content Placeholder 2"/>
          <p:cNvSpPr txBox="1">
            <a:spLocks/>
          </p:cNvSpPr>
          <p:nvPr/>
        </p:nvSpPr>
        <p:spPr>
          <a:xfrm>
            <a:off x="2001115" y="281821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a:p>
        </p:txBody>
      </p:sp>
      <p:sp>
        <p:nvSpPr>
          <p:cNvPr id="10" name="TextBox 9"/>
          <p:cNvSpPr txBox="1"/>
          <p:nvPr/>
        </p:nvSpPr>
        <p:spPr>
          <a:xfrm>
            <a:off x="6074965" y="3109577"/>
            <a:ext cx="2880000" cy="257369"/>
          </a:xfrm>
          <a:prstGeom prst="rect">
            <a:avLst/>
          </a:prstGeom>
          <a:noFill/>
        </p:spPr>
        <p:txBody>
          <a:bodyPr wrap="square" lIns="72000" tIns="36000" rIns="72000" bIns="36000" rtlCol="0">
            <a:spAutoFit/>
          </a:bodyPr>
          <a:lstStyle/>
          <a:p>
            <a:pPr algn="r"/>
            <a:r>
              <a:rPr lang="en-GB" sz="1200" b="1" dirty="0">
                <a:solidFill>
                  <a:schemeClr val="tx2"/>
                </a:solidFill>
                <a:latin typeface="+mj-lt"/>
              </a:rPr>
              <a:t>Article 35</a:t>
            </a: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20" action="ppaction://hlinksldjump"/>
              </a:rPr>
              <a:t>Acknowledgements </a:t>
            </a:r>
            <a:endParaRPr lang="en-GB" sz="1200" dirty="0"/>
          </a:p>
        </p:txBody>
      </p:sp>
    </p:spTree>
    <p:extLst>
      <p:ext uri="{BB962C8B-B14F-4D97-AF65-F5344CB8AC3E}">
        <p14:creationId xmlns:p14="http://schemas.microsoft.com/office/powerpoint/2010/main" val="130294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915256"/>
          </a:xfrm>
        </p:spPr>
        <p:txBody>
          <a:bodyPr>
            <a:noAutofit/>
          </a:bodyPr>
          <a:lstStyle/>
          <a:p>
            <a:pPr marL="0" indent="0">
              <a:spcBef>
                <a:spcPts val="0"/>
              </a:spcBef>
              <a:spcAft>
                <a:spcPts val="1200"/>
              </a:spcAft>
              <a:buNone/>
            </a:pPr>
            <a:r>
              <a:rPr lang="en-GB" sz="1600" b="1" dirty="0"/>
              <a:t>Human rights in Scotland</a:t>
            </a:r>
            <a:endParaRPr lang="en-GB" sz="1600" dirty="0"/>
          </a:p>
          <a:p>
            <a:pPr marL="0" indent="0">
              <a:spcBef>
                <a:spcPts val="0"/>
              </a:spcBef>
              <a:spcAft>
                <a:spcPts val="1200"/>
              </a:spcAft>
              <a:buNone/>
            </a:pPr>
            <a:r>
              <a:rPr lang="en-GB" sz="1400" dirty="0"/>
              <a:t>The </a:t>
            </a:r>
            <a:r>
              <a:rPr lang="en-GB" sz="1400" dirty="0" err="1"/>
              <a:t>ECHR</a:t>
            </a:r>
            <a:r>
              <a:rPr lang="en-GB" sz="1400" dirty="0"/>
              <a:t> has been incorporated into UK domestic law through the </a:t>
            </a:r>
            <a:r>
              <a:rPr lang="en-GB" sz="1400" b="1" dirty="0"/>
              <a:t>Human Rights Act (</a:t>
            </a:r>
            <a:r>
              <a:rPr lang="en-GB" sz="1400" b="1" dirty="0" err="1"/>
              <a:t>HRA</a:t>
            </a:r>
            <a:r>
              <a:rPr lang="en-GB" sz="1400" b="1" dirty="0"/>
              <a:t>) 1998</a:t>
            </a:r>
            <a:r>
              <a:rPr lang="en-GB" sz="1400" dirty="0"/>
              <a:t>.</a:t>
            </a:r>
            <a:r>
              <a:rPr lang="en-GB" sz="1400" b="1" dirty="0"/>
              <a:t> </a:t>
            </a:r>
            <a:r>
              <a:rPr lang="en-GB" sz="1400" dirty="0"/>
              <a:t>It has been applied in a series of legal cases affecting children and young people, a growing number of which refer to Articles of the UNCRC. </a:t>
            </a:r>
          </a:p>
          <a:p>
            <a:pPr marL="0" indent="0">
              <a:spcBef>
                <a:spcPts val="0"/>
              </a:spcBef>
              <a:spcAft>
                <a:spcPts val="1200"/>
              </a:spcAft>
              <a:buNone/>
            </a:pPr>
            <a:r>
              <a:rPr lang="en-GB" sz="1400" dirty="0"/>
              <a:t>There is a reporting cycle for Scottish commitments to the various UN and European human rights monitoring Committees (as part of the UK-wide reports). To inform our human rights approaches, we can seek advice from two public bodies based in Scotland: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34234" y="1483864"/>
            <a:ext cx="2880000" cy="133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Why do we need separate ‘children’s’ rights to ‘human’ rights?</a:t>
            </a:r>
            <a:endParaRPr lang="en-GB" sz="1400" dirty="0">
              <a:solidFill>
                <a:schemeClr val="accent2"/>
              </a:solidFill>
            </a:endParaRPr>
          </a:p>
        </p:txBody>
      </p:sp>
      <p:sp>
        <p:nvSpPr>
          <p:cNvPr id="9" name="Content Placeholder 2"/>
          <p:cNvSpPr txBox="1">
            <a:spLocks/>
          </p:cNvSpPr>
          <p:nvPr/>
        </p:nvSpPr>
        <p:spPr>
          <a:xfrm>
            <a:off x="2016000" y="3944135"/>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600"/>
              </a:spcBef>
              <a:buFont typeface="+mj-lt"/>
              <a:buAutoNum type="arabicPeriod"/>
            </a:pPr>
            <a:r>
              <a:rPr lang="en-GB" sz="1400" dirty="0"/>
              <a:t>The </a:t>
            </a:r>
            <a:r>
              <a:rPr lang="en-GB" sz="1400" b="1" dirty="0"/>
              <a:t>Scottish Human Rights Commission (</a:t>
            </a:r>
            <a:r>
              <a:rPr lang="en-GB" sz="1400" b="1" dirty="0" err="1"/>
              <a:t>SHRC</a:t>
            </a:r>
            <a:r>
              <a:rPr lang="en-GB" sz="1400" b="1" dirty="0"/>
              <a:t>)</a:t>
            </a:r>
            <a:r>
              <a:rPr lang="en-GB" sz="1400" dirty="0"/>
              <a:t> oversees the delivery of </a:t>
            </a:r>
            <a:r>
              <a:rPr lang="en-GB" sz="1400" u="sng" dirty="0">
                <a:hlinkClick r:id="rId3"/>
              </a:rPr>
              <a:t>Scotland’s National Action Plan</a:t>
            </a:r>
            <a:r>
              <a:rPr lang="en-GB" sz="1400" dirty="0"/>
              <a:t> (SNAP) for Human Rights 2013-2017, endorsed by the Scottish Government, and in which issues that affect children and young people are highlighted.</a:t>
            </a:r>
          </a:p>
          <a:p>
            <a:pPr marL="342900" lvl="0" indent="-342900">
              <a:spcBef>
                <a:spcPts val="600"/>
              </a:spcBef>
              <a:buFont typeface="+mj-lt"/>
              <a:buAutoNum type="arabicPeriod"/>
            </a:pPr>
            <a:r>
              <a:rPr lang="en-GB" sz="1400" dirty="0"/>
              <a:t>The </a:t>
            </a:r>
            <a:r>
              <a:rPr lang="en-GB" sz="1400" b="1" dirty="0"/>
              <a:t>Equality and Human Rights Commission (</a:t>
            </a:r>
            <a:r>
              <a:rPr lang="en-GB" sz="1400" b="1" dirty="0" err="1"/>
              <a:t>EHRC</a:t>
            </a:r>
            <a:r>
              <a:rPr lang="en-GB" sz="1400" b="1" dirty="0"/>
              <a:t>) in Scotland</a:t>
            </a:r>
            <a:r>
              <a:rPr lang="en-GB" sz="1400" dirty="0"/>
              <a:t> works closely with the </a:t>
            </a:r>
            <a:r>
              <a:rPr lang="en-GB" sz="1400" dirty="0" err="1"/>
              <a:t>SHRC</a:t>
            </a:r>
            <a:r>
              <a:rPr lang="en-GB" sz="1400" dirty="0"/>
              <a:t>.</a:t>
            </a:r>
          </a:p>
        </p:txBody>
      </p:sp>
      <p:sp>
        <p:nvSpPr>
          <p:cNvPr id="10" name="TextBox 9"/>
          <p:cNvSpPr txBox="1"/>
          <p:nvPr/>
        </p:nvSpPr>
        <p:spPr>
          <a:xfrm>
            <a:off x="6190986" y="2858355"/>
            <a:ext cx="2880000" cy="811367"/>
          </a:xfrm>
          <a:prstGeom prst="rect">
            <a:avLst/>
          </a:prstGeom>
          <a:noFill/>
        </p:spPr>
        <p:txBody>
          <a:bodyPr wrap="square" lIns="72000" tIns="36000" rIns="72000" bIns="36000" rtlCol="0">
            <a:spAutoFit/>
          </a:bodyPr>
          <a:lstStyle/>
          <a:p>
            <a:r>
              <a:rPr lang="en-GB" sz="1200" b="1" dirty="0">
                <a:solidFill>
                  <a:schemeClr val="tx2"/>
                </a:solidFill>
                <a:latin typeface="+mj-lt"/>
              </a:rPr>
              <a:t>Article 40: </a:t>
            </a:r>
            <a:r>
              <a:rPr lang="en-GB" sz="1200" dirty="0">
                <a:solidFill>
                  <a:schemeClr val="tx2"/>
                </a:solidFill>
                <a:latin typeface="+mj-lt"/>
              </a:rPr>
              <a:t>Young people accused of crimes should be helped through the legal process, which should take account of the young person’s needs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Acknowledgements </a:t>
            </a:r>
            <a:endParaRPr lang="en-GB" sz="1200" dirty="0"/>
          </a:p>
        </p:txBody>
      </p:sp>
    </p:spTree>
    <p:extLst>
      <p:ext uri="{BB962C8B-B14F-4D97-AF65-F5344CB8AC3E}">
        <p14:creationId xmlns:p14="http://schemas.microsoft.com/office/powerpoint/2010/main" val="295891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303" y="1158748"/>
            <a:ext cx="4320000" cy="3987264"/>
          </a:xfrm>
        </p:spPr>
        <p:txBody>
          <a:bodyPr>
            <a:noAutofit/>
          </a:bodyPr>
          <a:lstStyle/>
          <a:p>
            <a:pPr marL="0" indent="0">
              <a:spcBef>
                <a:spcPts val="0"/>
              </a:spcBef>
              <a:spcAft>
                <a:spcPts val="1200"/>
              </a:spcAft>
              <a:buNone/>
            </a:pPr>
            <a:r>
              <a:rPr lang="en-GB" sz="1600" b="1" dirty="0"/>
              <a:t>How does the UNCRC work?</a:t>
            </a:r>
          </a:p>
          <a:p>
            <a:pPr marL="0" indent="0">
              <a:spcBef>
                <a:spcPts val="0"/>
              </a:spcBef>
              <a:spcAft>
                <a:spcPts val="1200"/>
              </a:spcAft>
              <a:buNone/>
            </a:pPr>
            <a:r>
              <a:rPr lang="en-GB" sz="1400" dirty="0"/>
              <a:t>There are four </a:t>
            </a:r>
            <a:r>
              <a:rPr lang="en-GB" sz="1400" b="1" dirty="0"/>
              <a:t>general principles</a:t>
            </a:r>
            <a:r>
              <a:rPr lang="en-GB" sz="1400" dirty="0"/>
              <a:t> of the </a:t>
            </a:r>
            <a:r>
              <a:rPr lang="en-GB" sz="1400" b="1" dirty="0"/>
              <a:t>UNCRC</a:t>
            </a:r>
            <a:r>
              <a:rPr lang="en-GB" sz="1400" dirty="0"/>
              <a:t>:</a:t>
            </a:r>
          </a:p>
          <a:p>
            <a:pPr>
              <a:spcBef>
                <a:spcPts val="0"/>
              </a:spcBef>
              <a:spcAft>
                <a:spcPts val="600"/>
              </a:spcAft>
            </a:pPr>
            <a:r>
              <a:rPr lang="en-GB" sz="1400" dirty="0"/>
              <a:t>apply rights without discrimination (Article 2)</a:t>
            </a:r>
          </a:p>
          <a:p>
            <a:pPr>
              <a:spcBef>
                <a:spcPts val="0"/>
              </a:spcBef>
              <a:spcAft>
                <a:spcPts val="600"/>
              </a:spcAft>
            </a:pPr>
            <a:r>
              <a:rPr lang="en-GB" sz="1400" dirty="0"/>
              <a:t>best interests of the child to be a primary                             consideration (Article 3)</a:t>
            </a:r>
          </a:p>
          <a:p>
            <a:pPr>
              <a:spcBef>
                <a:spcPts val="0"/>
              </a:spcBef>
              <a:spcAft>
                <a:spcPts val="600"/>
              </a:spcAft>
            </a:pPr>
            <a:r>
              <a:rPr lang="en-GB" sz="1400" dirty="0"/>
              <a:t>right to life, survival and development (Article 6)</a:t>
            </a:r>
          </a:p>
          <a:p>
            <a:pPr>
              <a:spcBef>
                <a:spcPts val="0"/>
              </a:spcBef>
              <a:spcAft>
                <a:spcPts val="600"/>
              </a:spcAft>
            </a:pPr>
            <a:r>
              <a:rPr lang="en-GB" sz="1400" dirty="0"/>
              <a:t>right to express a view and have that view taken into account (Article 12).</a:t>
            </a:r>
          </a:p>
        </p:txBody>
      </p:sp>
      <p:sp>
        <p:nvSpPr>
          <p:cNvPr id="6" name="TextBox 5"/>
          <p:cNvSpPr txBox="1"/>
          <p:nvPr/>
        </p:nvSpPr>
        <p:spPr>
          <a:xfrm>
            <a:off x="2022084" y="5425277"/>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Who is Scotland’s Independent Commissioner for Children and Young People</a:t>
            </a:r>
            <a:br>
              <a:rPr lang="en-GB" sz="1400" b="1" i="1" dirty="0">
                <a:solidFill>
                  <a:schemeClr val="accent2"/>
                </a:solidFill>
              </a:rPr>
            </a:br>
            <a:r>
              <a:rPr lang="en-GB" sz="1400" b="1" i="1" dirty="0">
                <a:solidFill>
                  <a:schemeClr val="accent2"/>
                </a:solidFill>
              </a:rPr>
              <a:t>and what is his role?</a:t>
            </a:r>
            <a:endParaRPr lang="en-GB" sz="1400" dirty="0">
              <a:solidFill>
                <a:schemeClr val="accent2"/>
              </a:solidFill>
            </a:endParaRPr>
          </a:p>
        </p:txBody>
      </p:sp>
      <p:sp>
        <p:nvSpPr>
          <p:cNvPr id="9" name="Content Placeholder 2"/>
          <p:cNvSpPr txBox="1">
            <a:spLocks/>
          </p:cNvSpPr>
          <p:nvPr/>
        </p:nvSpPr>
        <p:spPr>
          <a:xfrm>
            <a:off x="2057820" y="3573016"/>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1400" dirty="0"/>
              <a:t>Children’s rights are inextricably linked with the rights of parents and carers, whose important role in children’s lives is recognised throughout. However, Article 5 of the UNCRC introduces the concept of a child’s </a:t>
            </a:r>
            <a:r>
              <a:rPr lang="en-GB" sz="1400" b="1" dirty="0"/>
              <a:t>‘evolving capacities’</a:t>
            </a:r>
            <a:r>
              <a:rPr lang="en-GB" sz="1400" dirty="0"/>
              <a:t> as they grow older, to exercise rights on their own behalf.</a:t>
            </a:r>
          </a:p>
          <a:p>
            <a:pPr marL="0" indent="0">
              <a:spcBef>
                <a:spcPts val="0"/>
              </a:spcBef>
              <a:spcAft>
                <a:spcPts val="1200"/>
              </a:spcAft>
              <a:buNone/>
            </a:pPr>
            <a:r>
              <a:rPr lang="en-GB" sz="1400" spc="-10" dirty="0"/>
              <a:t>It also provides children with a series of </a:t>
            </a:r>
            <a:r>
              <a:rPr lang="en-GB" sz="1400" b="1" spc="-10" dirty="0"/>
              <a:t>individual rights</a:t>
            </a:r>
            <a:r>
              <a:rPr lang="en-GB" sz="1400" spc="-10" dirty="0"/>
              <a:t> - such as to a name and nationality, to education, to health, to play and recreation, and to an adequate standard of living - alongside additional rights for specific groups of children, such as disabled children, children who have been exploited or mistreated, refugee and migrant children, children in custody, and children in care.</a:t>
            </a:r>
          </a:p>
        </p:txBody>
      </p:sp>
      <p:sp>
        <p:nvSpPr>
          <p:cNvPr id="10" name="TextBox 9"/>
          <p:cNvSpPr txBox="1"/>
          <p:nvPr/>
        </p:nvSpPr>
        <p:spPr>
          <a:xfrm>
            <a:off x="6305820" y="3235857"/>
            <a:ext cx="2880000" cy="257369"/>
          </a:xfrm>
          <a:prstGeom prst="rect">
            <a:avLst/>
          </a:prstGeom>
          <a:noFill/>
        </p:spPr>
        <p:txBody>
          <a:bodyPr wrap="square" lIns="0" tIns="36000" rIns="0" bIns="36000" rtlCol="0">
            <a:spAutoFit/>
          </a:bodyPr>
          <a:lstStyle/>
          <a:p>
            <a:r>
              <a:rPr lang="en-GB" sz="1200" b="1" dirty="0">
                <a:solidFill>
                  <a:schemeClr val="tx2"/>
                </a:solidFill>
                <a:latin typeface="+mj-lt"/>
              </a:rPr>
              <a:t>Article 1: </a:t>
            </a:r>
            <a:r>
              <a:rPr lang="en-GB" sz="1200" dirty="0">
                <a:solidFill>
                  <a:schemeClr val="tx2"/>
                </a:solidFill>
                <a:latin typeface="+mj-lt"/>
              </a:rPr>
              <a:t>Rights for everyone under 18</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27505" y="1136213"/>
            <a:ext cx="2880000" cy="20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1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7265"/>
            <a:ext cx="4320000" cy="4131279"/>
          </a:xfrm>
        </p:spPr>
        <p:txBody>
          <a:bodyPr>
            <a:noAutofit/>
          </a:bodyPr>
          <a:lstStyle/>
          <a:p>
            <a:pPr marL="0" indent="0">
              <a:spcAft>
                <a:spcPts val="1200"/>
              </a:spcAft>
              <a:buNone/>
            </a:pPr>
            <a:r>
              <a:rPr lang="en-GB" sz="1600" b="1" dirty="0"/>
              <a:t>Children’s rights and the Scottish Government</a:t>
            </a:r>
            <a:endParaRPr lang="en-GB" sz="1600" dirty="0"/>
          </a:p>
          <a:p>
            <a:pPr marL="0" indent="0">
              <a:spcBef>
                <a:spcPts val="0"/>
              </a:spcBef>
              <a:spcAft>
                <a:spcPts val="1200"/>
              </a:spcAft>
              <a:buNone/>
            </a:pPr>
            <a:r>
              <a:rPr lang="en-GB" sz="1400" dirty="0"/>
              <a:t>The Scottish Government was last examined by the UN Committee on the Rights of the Child in May 2016, as part of UK reporting, and the Committee produced a set of </a:t>
            </a:r>
            <a:r>
              <a:rPr lang="en-GB" sz="1400" dirty="0">
                <a:hlinkClick r:id="rId2"/>
              </a:rPr>
              <a:t>Concluding Observations</a:t>
            </a:r>
            <a:r>
              <a:rPr lang="en-GB" sz="1400" dirty="0"/>
              <a:t>.  These will be used to inform the actions we plan to take going forward.  We are due to be next examined in May 2021.</a:t>
            </a:r>
          </a:p>
          <a:p>
            <a:pPr marL="0" indent="0">
              <a:spcBef>
                <a:spcPts val="0"/>
              </a:spcBef>
              <a:spcAft>
                <a:spcPts val="1200"/>
              </a:spcAft>
              <a:buNone/>
            </a:pPr>
            <a:r>
              <a:rPr lang="en-GB" sz="1400" dirty="0"/>
              <a:t>Scotland created an independent </a:t>
            </a:r>
            <a:r>
              <a:rPr lang="en-GB" sz="1400" u="sng" dirty="0">
                <a:hlinkClick r:id="rId3"/>
              </a:rPr>
              <a:t>Children and Young People’s Commissioner Scotland (CYPCS</a:t>
            </a:r>
            <a:r>
              <a:rPr lang="en-GB" sz="1400" dirty="0">
                <a:hlinkClick r:id="rId3"/>
              </a:rPr>
              <a:t>)</a:t>
            </a:r>
            <a:r>
              <a:rPr lang="en-GB" sz="1400" dirty="0"/>
              <a:t> in 2004 - to promote and safeguard the rights of children, with particular emphasis on the UNCRC.</a:t>
            </a:r>
          </a:p>
          <a:p>
            <a:pPr marL="0" indent="0">
              <a:spcBef>
                <a:spcPts val="0"/>
              </a:spcBef>
              <a:spcAft>
                <a:spcPts val="1200"/>
              </a:spcAft>
              <a:buNone/>
            </a:pPr>
            <a:r>
              <a:rPr lang="en-GB" sz="1400" dirty="0"/>
              <a:t>Scotland’s current Commissioner is Bruce Adamson. New powers of investigation into rights issues will be commenced by Autumn 2017. Meanwhile the ‘7 Golden Rules for Participation’ are a set of principles that can help anyone working with – and for – children and young people.</a:t>
            </a:r>
          </a:p>
          <a:p>
            <a:pPr marL="0" indent="0">
              <a:spcBef>
                <a:spcPts val="0"/>
              </a:spcBef>
              <a:spcAft>
                <a:spcPts val="1200"/>
              </a:spcAft>
              <a:buNone/>
            </a:pPr>
            <a:endParaRPr lang="en-GB" sz="1400" dirty="0"/>
          </a:p>
          <a:p>
            <a:pPr marL="0" indent="0">
              <a:spcBef>
                <a:spcPts val="0"/>
              </a:spcBef>
              <a:spcAft>
                <a:spcPts val="600"/>
              </a:spcAft>
              <a:buNone/>
            </a:pP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1183" y="1241985"/>
            <a:ext cx="2880000" cy="3058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How are UNCRC rights formally embedded within Scottish Legislation?</a:t>
            </a:r>
            <a:endParaRPr lang="en-GB" sz="1400" dirty="0">
              <a:solidFill>
                <a:schemeClr val="accent2"/>
              </a:solidFill>
            </a:endParaRPr>
          </a:p>
        </p:txBody>
      </p:sp>
      <p:sp>
        <p:nvSpPr>
          <p:cNvPr id="10" name="TextBox 9"/>
          <p:cNvSpPr txBox="1"/>
          <p:nvPr/>
        </p:nvSpPr>
        <p:spPr>
          <a:xfrm>
            <a:off x="6274566" y="4298089"/>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4: </a:t>
            </a:r>
            <a:r>
              <a:rPr lang="en-GB" sz="1200" dirty="0">
                <a:solidFill>
                  <a:schemeClr val="tx2"/>
                </a:solidFill>
                <a:latin typeface="+mj-lt"/>
              </a:rPr>
              <a:t>The Government has promised to make rights a reality for all young people</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Acknowledgements </a:t>
            </a:r>
            <a:endParaRPr lang="en-GB" sz="1200" dirty="0"/>
          </a:p>
        </p:txBody>
      </p:sp>
    </p:spTree>
    <p:extLst>
      <p:ext uri="{BB962C8B-B14F-4D97-AF65-F5344CB8AC3E}">
        <p14:creationId xmlns:p14="http://schemas.microsoft.com/office/powerpoint/2010/main" val="711551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3046</Words>
  <Application>Microsoft Macintosh PowerPoint</Application>
  <PresentationFormat>On-screen Show (4:3)</PresentationFormat>
  <Paragraphs>338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Office Theme</vt:lpstr>
      <vt:lpstr>PowerPoint Presentation</vt:lpstr>
      <vt:lpstr>Introducing children’s rights</vt:lpstr>
      <vt:lpstr>PowerPoint Presentation</vt:lpstr>
      <vt:lpstr> </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PowerPoint Presentation</vt:lpstr>
    </vt:vector>
  </TitlesOfParts>
  <Company>Scottish Government</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u203718</dc:creator>
  <cp:lastModifiedBy>Alison Clancy</cp:lastModifiedBy>
  <cp:revision>60</cp:revision>
  <cp:lastPrinted>2016-12-21T12:54:13Z</cp:lastPrinted>
  <dcterms:created xsi:type="dcterms:W3CDTF">2016-12-21T12:10:29Z</dcterms:created>
  <dcterms:modified xsi:type="dcterms:W3CDTF">2018-06-06T10:25:37Z</dcterms:modified>
</cp:coreProperties>
</file>