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handoutMasterIdLst>
    <p:handoutMasterId r:id="rId15"/>
  </p:handoutMasterIdLst>
  <p:sldIdLst>
    <p:sldId id="256" r:id="rId2"/>
    <p:sldId id="271" r:id="rId3"/>
    <p:sldId id="273" r:id="rId4"/>
    <p:sldId id="257" r:id="rId5"/>
    <p:sldId id="259" r:id="rId6"/>
    <p:sldId id="260" r:id="rId7"/>
    <p:sldId id="274" r:id="rId8"/>
    <p:sldId id="261" r:id="rId9"/>
    <p:sldId id="275" r:id="rId10"/>
    <p:sldId id="263" r:id="rId11"/>
    <p:sldId id="276" r:id="rId12"/>
    <p:sldId id="268" r:id="rId13"/>
  </p:sldIdLst>
  <p:sldSz cx="9144000" cy="6858000" type="screen4x3"/>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2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p:cViewPr varScale="1">
        <p:scale>
          <a:sx n="124" d="100"/>
          <a:sy n="124" d="100"/>
        </p:scale>
        <p:origin x="1824"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Employment status of all adults using service.</c:v>
                </c:pt>
              </c:strCache>
            </c:strRef>
          </c:tx>
          <c:dPt>
            <c:idx val="0"/>
            <c:bubble3D val="0"/>
            <c:explosion val="33"/>
            <c:extLst>
              <c:ext xmlns:c16="http://schemas.microsoft.com/office/drawing/2014/chart" uri="{C3380CC4-5D6E-409C-BE32-E72D297353CC}">
                <c16:uniqueId val="{00000000-2FFA-43DB-841B-A444F1E1103A}"/>
              </c:ext>
            </c:extLst>
          </c:dPt>
          <c:dLbls>
            <c:dLbl>
              <c:idx val="0"/>
              <c:tx>
                <c:rich>
                  <a:bodyPr/>
                  <a:lstStyle/>
                  <a:p>
                    <a:r>
                      <a:rPr lang="en-US" dirty="0"/>
                      <a:t>81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FFA-43DB-841B-A444F1E1103A}"/>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FFA-43DB-841B-A444F1E1103A}"/>
                </c:ext>
              </c:extLst>
            </c:dLbl>
            <c:dLbl>
              <c:idx val="2"/>
              <c:tx>
                <c:rich>
                  <a:bodyPr/>
                  <a:lstStyle/>
                  <a:p>
                    <a:r>
                      <a:rPr lang="en-US" dirty="0"/>
                      <a:t>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FFA-43DB-841B-A444F1E1103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Employment (full time and part time)</c:v>
                </c:pt>
                <c:pt idx="1">
                  <c:v>Full time education or training</c:v>
                </c:pt>
                <c:pt idx="2">
                  <c:v>Part time education or training and part time employment</c:v>
                </c:pt>
              </c:strCache>
            </c:strRef>
          </c:cat>
          <c:val>
            <c:numRef>
              <c:f>Sheet1!$B$2:$B$4</c:f>
              <c:numCache>
                <c:formatCode>General</c:formatCode>
                <c:ptCount val="3"/>
                <c:pt idx="0">
                  <c:v>83</c:v>
                </c:pt>
                <c:pt idx="1">
                  <c:v>11</c:v>
                </c:pt>
                <c:pt idx="2">
                  <c:v>2</c:v>
                </c:pt>
              </c:numCache>
            </c:numRef>
          </c:val>
          <c:extLst>
            <c:ext xmlns:c16="http://schemas.microsoft.com/office/drawing/2014/chart" uri="{C3380CC4-5D6E-409C-BE32-E72D297353CC}">
              <c16:uniqueId val="{00000003-2FFA-43DB-841B-A444F1E1103A}"/>
            </c:ext>
          </c:extLst>
        </c:ser>
        <c:dLbls>
          <c:showLegendKey val="0"/>
          <c:showVal val="0"/>
          <c:showCatName val="0"/>
          <c:showSerName val="0"/>
          <c:showPercent val="0"/>
          <c:showBubbleSize val="0"/>
          <c:showLeaderLines val="1"/>
        </c:dLbls>
      </c:pie3DChart>
    </c:plotArea>
    <c:legend>
      <c:legendPos val="b"/>
      <c:layout>
        <c:manualLayout>
          <c:xMode val="edge"/>
          <c:yMode val="edge"/>
          <c:x val="3.945771929506852E-2"/>
          <c:y val="0.57507613701570381"/>
          <c:w val="0.90319328100488205"/>
          <c:h val="0.42235707470411787"/>
        </c:manualLayout>
      </c:layout>
      <c:overlay val="0"/>
      <c:txPr>
        <a:bodyPr/>
        <a:lstStyle/>
        <a:p>
          <a:pPr>
            <a:defRPr sz="1050"/>
          </a:pPr>
          <a:endParaRPr lang="en-US"/>
        </a:p>
      </c:txPr>
    </c:legend>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1275" y="0"/>
            <a:ext cx="2946400" cy="496888"/>
          </a:xfrm>
          <a:prstGeom prst="rect">
            <a:avLst/>
          </a:prstGeom>
        </p:spPr>
        <p:txBody>
          <a:bodyPr vert="horz" lIns="91440" tIns="45720" rIns="91440" bIns="45720" rtlCol="0"/>
          <a:lstStyle>
            <a:lvl1pPr algn="r">
              <a:defRPr sz="1200"/>
            </a:lvl1pPr>
          </a:lstStyle>
          <a:p>
            <a:fld id="{E48F9273-0DEC-48FC-9440-24F71D7F2AB3}" type="datetimeFigureOut">
              <a:rPr lang="en-GB" smtClean="0"/>
              <a:pPr/>
              <a:t>01/05/2018</a:t>
            </a:fld>
            <a:endParaRPr lang="en-GB"/>
          </a:p>
        </p:txBody>
      </p:sp>
      <p:sp>
        <p:nvSpPr>
          <p:cNvPr id="4" name="Footer Placeholder 3"/>
          <p:cNvSpPr>
            <a:spLocks noGrp="1"/>
          </p:cNvSpPr>
          <p:nvPr>
            <p:ph type="ftr" sz="quarter" idx="2"/>
          </p:nvPr>
        </p:nvSpPr>
        <p:spPr>
          <a:xfrm>
            <a:off x="0" y="9431338"/>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1275" y="9431338"/>
            <a:ext cx="2946400" cy="496887"/>
          </a:xfrm>
          <a:prstGeom prst="rect">
            <a:avLst/>
          </a:prstGeom>
        </p:spPr>
        <p:txBody>
          <a:bodyPr vert="horz" lIns="91440" tIns="45720" rIns="91440" bIns="45720" rtlCol="0" anchor="b"/>
          <a:lstStyle>
            <a:lvl1pPr algn="r">
              <a:defRPr sz="1200"/>
            </a:lvl1pPr>
          </a:lstStyle>
          <a:p>
            <a:fld id="{CB523A79-C359-40C5-901D-98EEC1FC72C4}" type="slidenum">
              <a:rPr lang="en-GB" smtClean="0"/>
              <a:pPr/>
              <a:t>‹#›</a:t>
            </a:fld>
            <a:endParaRPr lang="en-GB"/>
          </a:p>
        </p:txBody>
      </p:sp>
    </p:spTree>
    <p:extLst>
      <p:ext uri="{BB962C8B-B14F-4D97-AF65-F5344CB8AC3E}">
        <p14:creationId xmlns:p14="http://schemas.microsoft.com/office/powerpoint/2010/main" val="3536117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F39FAB2D-7176-4761-A6A7-BE11194201DB}" type="datetimeFigureOut">
              <a:rPr lang="en-GB" smtClean="0"/>
              <a:pPr/>
              <a:t>01/05/2018</a:t>
            </a:fld>
            <a:endParaRPr lang="en-GB"/>
          </a:p>
        </p:txBody>
      </p:sp>
      <p:sp>
        <p:nvSpPr>
          <p:cNvPr id="4" name="Slide Image Placeholder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16D99309-90B1-471A-8ED5-7DB965DD4EE4}" type="slidenum">
              <a:rPr lang="en-GB" smtClean="0"/>
              <a:pPr/>
              <a:t>‹#›</a:t>
            </a:fld>
            <a:endParaRPr lang="en-GB"/>
          </a:p>
        </p:txBody>
      </p:sp>
    </p:spTree>
    <p:extLst>
      <p:ext uri="{BB962C8B-B14F-4D97-AF65-F5344CB8AC3E}">
        <p14:creationId xmlns:p14="http://schemas.microsoft.com/office/powerpoint/2010/main" val="1507192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D99309-90B1-471A-8ED5-7DB965DD4EE4}" type="slidenum">
              <a:rPr lang="en-GB" smtClean="0"/>
              <a:pPr/>
              <a:t>12</a:t>
            </a:fld>
            <a:endParaRPr lang="en-GB"/>
          </a:p>
        </p:txBody>
      </p:sp>
    </p:spTree>
    <p:extLst>
      <p:ext uri="{BB962C8B-B14F-4D97-AF65-F5344CB8AC3E}">
        <p14:creationId xmlns:p14="http://schemas.microsoft.com/office/powerpoint/2010/main" val="15522806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1"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9" name="Title 8"/>
          <p:cNvSpPr>
            <a:spLocks noGrp="1"/>
          </p:cNvSpPr>
          <p:nvPr>
            <p:ph type="ctrTitle"/>
          </p:nvPr>
        </p:nvSpPr>
        <p:spPr>
          <a:xfrm>
            <a:off x="685800" y="1752602"/>
            <a:ext cx="7772400" cy="1829761"/>
          </a:xfrm>
        </p:spPr>
        <p:txBody>
          <a:bodyPr vert="horz" anchor="b">
            <a:normAutofit/>
            <a:scene3d>
              <a:camera prst="orthographicFront"/>
              <a:lightRig rig="soft" dir="t"/>
            </a:scene3d>
            <a:sp3d prstMaterial="softEdge">
              <a:bevelT w="25400" h="25400"/>
            </a:sp3d>
          </a:bodyPr>
          <a:lstStyle>
            <a:lvl1pPr algn="r">
              <a:defRPr sz="36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48006" indent="0" algn="r">
              <a:buNone/>
              <a:defRPr>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kumimoji="0" lang="en-US"/>
              <a:t>Click to edit Master subtitle style</a:t>
            </a:r>
          </a:p>
        </p:txBody>
      </p:sp>
      <p:grpSp>
        <p:nvGrpSpPr>
          <p:cNvPr id="2" name="Group 1"/>
          <p:cNvGrpSpPr/>
          <p:nvPr/>
        </p:nvGrpSpPr>
        <p:grpSpPr>
          <a:xfrm>
            <a:off x="-3765" y="4953001"/>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35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35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35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02A01147-B288-434D-9332-96682245C6F6}" type="datetime1">
              <a:rPr lang="en-GB" smtClean="0"/>
              <a:pPr/>
              <a:t>01/05/2018</a:t>
            </a:fld>
            <a:endParaRPr lang="en-GB"/>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GB"/>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9C4FDC5F-184A-4BBB-BFC4-82AB158BF52E}"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30"/>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955B101-703C-4372-AB7B-B80A24FC2A46}" type="datetime1">
              <a:rPr lang="en-GB" smtClean="0"/>
              <a:pPr/>
              <a:t>01/05/2018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4FDC5F-184A-4BBB-BFC4-82AB158BF52E}"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4" y="274641"/>
            <a:ext cx="1777471"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0DBD200-C9A9-42E9-8088-1A9727414503}" type="datetime1">
              <a:rPr lang="en-GB" smtClean="0"/>
              <a:pPr/>
              <a:t>01/05/2018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4FDC5F-184A-4BBB-BFC4-82AB158BF52E}"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A59B925-D63C-42F1-A2B3-F227811C4C83}" type="datetime1">
              <a:rPr lang="en-GB" smtClean="0"/>
              <a:pPr/>
              <a:t>01/05/2018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4FDC5F-184A-4BBB-BFC4-82AB158BF52E}" type="slidenum">
              <a:rPr lang="en-GB" smtClean="0"/>
              <a:pPr/>
              <a:t>‹#›</a:t>
            </a:fld>
            <a:endParaRPr lang="en-GB"/>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36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1725">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14BA720-ABE3-433D-8E7F-199FBE0BCA42}" type="datetime1">
              <a:rPr lang="en-GB" smtClean="0"/>
              <a:pPr/>
              <a:t>01/05/2018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4FDC5F-184A-4BBB-BFC4-82AB158BF52E}" type="slidenum">
              <a:rPr lang="en-GB" smtClean="0"/>
              <a:pPr/>
              <a:t>‹#›</a:t>
            </a:fld>
            <a:endParaRPr lang="en-GB"/>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35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35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9"/>
            <a:ext cx="4038600" cy="4525963"/>
          </a:xfrm>
        </p:spPr>
        <p:txBody>
          <a:bodyPr/>
          <a:lstStyle>
            <a:lvl1pPr>
              <a:defRPr sz="2100"/>
            </a:lvl1pPr>
            <a:lvl2pPr>
              <a:defRPr sz="1800"/>
            </a:lvl2pPr>
            <a:lvl3pPr>
              <a:defRPr sz="1500"/>
            </a:lvl3pPr>
            <a:lvl4pPr>
              <a:defRPr sz="1350"/>
            </a:lvl4pPr>
            <a:lvl5pPr>
              <a:defRPr sz="135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9"/>
            <a:ext cx="4038600" cy="4525963"/>
          </a:xfrm>
        </p:spPr>
        <p:txBody>
          <a:bodyPr/>
          <a:lstStyle>
            <a:lvl1pPr>
              <a:defRPr sz="2100"/>
            </a:lvl1pPr>
            <a:lvl2pPr>
              <a:defRPr sz="1800"/>
            </a:lvl2pPr>
            <a:lvl3pPr>
              <a:defRPr sz="1500"/>
            </a:lvl3pPr>
            <a:lvl4pPr>
              <a:defRPr sz="1350"/>
            </a:lvl4pPr>
            <a:lvl5pPr>
              <a:defRPr sz="135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34F0D65-673E-48BD-A7B9-D1AF7693D799}" type="datetime1">
              <a:rPr lang="en-GB" smtClean="0"/>
              <a:pPr/>
              <a:t>01/05/2018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4FDC5F-184A-4BBB-BFC4-82AB158BF52E}" type="slidenum">
              <a:rPr lang="en-GB" smtClean="0"/>
              <a:pPr/>
              <a:t>‹#›</a:t>
            </a:fld>
            <a:endParaRPr lang="en-GB"/>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1" y="5410200"/>
            <a:ext cx="4040188" cy="762000"/>
          </a:xfrm>
          <a:solidFill>
            <a:schemeClr val="accent1"/>
          </a:solidFill>
          <a:ln w="9652">
            <a:solidFill>
              <a:schemeClr val="accent1"/>
            </a:solidFill>
            <a:miter lim="800000"/>
          </a:ln>
        </p:spPr>
        <p:txBody>
          <a:bodyPr lIns="182880" anchor="ctr"/>
          <a:lstStyle>
            <a:lvl1pPr marL="0" indent="0">
              <a:buNone/>
              <a:defRPr sz="1800" b="0">
                <a:solidFill>
                  <a:schemeClr val="bg1"/>
                </a:solidFill>
              </a:defRPr>
            </a:lvl1pPr>
            <a:lvl2pPr>
              <a:buNone/>
              <a:defRPr sz="1500" b="1"/>
            </a:lvl2pPr>
            <a:lvl3pPr>
              <a:buNone/>
              <a:defRPr sz="1350" b="1"/>
            </a:lvl3pPr>
            <a:lvl4pPr>
              <a:buNone/>
              <a:defRPr sz="1200" b="1"/>
            </a:lvl4pPr>
            <a:lvl5pPr>
              <a:buNone/>
              <a:defRPr sz="12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7" y="5410200"/>
            <a:ext cx="4041775" cy="762000"/>
          </a:xfrm>
          <a:solidFill>
            <a:schemeClr val="accent1"/>
          </a:solidFill>
          <a:ln w="9652">
            <a:solidFill>
              <a:schemeClr val="accent1"/>
            </a:solidFill>
            <a:miter lim="800000"/>
          </a:ln>
        </p:spPr>
        <p:txBody>
          <a:bodyPr lIns="182880" anchor="ctr"/>
          <a:lstStyle>
            <a:lvl1pPr marL="0" indent="0">
              <a:buNone/>
              <a:defRPr sz="1800" b="0">
                <a:solidFill>
                  <a:schemeClr val="bg1"/>
                </a:solidFill>
              </a:defRPr>
            </a:lvl1pPr>
            <a:lvl2pPr>
              <a:buNone/>
              <a:defRPr sz="1500" b="1"/>
            </a:lvl2pPr>
            <a:lvl3pPr>
              <a:buNone/>
              <a:defRPr sz="1350" b="1"/>
            </a:lvl3pPr>
            <a:lvl4pPr>
              <a:buNone/>
              <a:defRPr sz="1200" b="1"/>
            </a:lvl4pPr>
            <a:lvl5pPr>
              <a:buNone/>
              <a:defRPr sz="12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1" y="1444295"/>
            <a:ext cx="4040188" cy="3941763"/>
          </a:xfrm>
          <a:ln>
            <a:noFill/>
            <a:prstDash val="sysDash"/>
            <a:miter lim="800000"/>
          </a:ln>
        </p:spPr>
        <p:txBody>
          <a:bodyPr/>
          <a:lstStyle>
            <a:lvl1pPr>
              <a:defRPr sz="1800"/>
            </a:lvl1pPr>
            <a:lvl2pPr>
              <a:defRPr sz="1500"/>
            </a:lvl2pPr>
            <a:lvl3pPr>
              <a:defRPr sz="1350"/>
            </a:lvl3pPr>
            <a:lvl4pPr>
              <a:defRPr sz="1200"/>
            </a:lvl4pPr>
            <a:lvl5pPr>
              <a:defRPr sz="12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1444295"/>
            <a:ext cx="4041775" cy="3941763"/>
          </a:xfrm>
          <a:ln>
            <a:noFill/>
            <a:prstDash val="sysDash"/>
            <a:miter lim="800000"/>
          </a:ln>
        </p:spPr>
        <p:txBody>
          <a:bodyPr/>
          <a:lstStyle>
            <a:lvl1pPr>
              <a:spcBef>
                <a:spcPts val="0"/>
              </a:spcBef>
              <a:defRPr sz="1800"/>
            </a:lvl1pPr>
            <a:lvl2pPr>
              <a:defRPr sz="1500"/>
            </a:lvl2pPr>
            <a:lvl3pPr>
              <a:defRPr sz="1350"/>
            </a:lvl3pPr>
            <a:lvl4pPr>
              <a:defRPr sz="1200"/>
            </a:lvl4pPr>
            <a:lvl5pPr>
              <a:defRPr sz="12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7BFBD14-561F-4CD9-9C44-8FA87C52EEA6}" type="datetime1">
              <a:rPr lang="en-GB" smtClean="0"/>
              <a:pPr/>
              <a:t>01/05/2018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C4FDC5F-184A-4BBB-BFC4-82AB158BF52E}" type="slidenum">
              <a:rPr lang="en-GB" smtClean="0"/>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078987B-ACA1-4537-A04F-4DD13A357660}" type="datetime1">
              <a:rPr lang="en-GB" smtClean="0"/>
              <a:pPr/>
              <a:t>01/05/2018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C4FDC5F-184A-4BBB-BFC4-82AB158BF52E}" type="slidenum">
              <a:rPr lang="en-GB" smtClean="0"/>
              <a:pPr/>
              <a:t>‹#›</a:t>
            </a:fld>
            <a:endParaRPr lang="en-GB"/>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786712-E8B2-48FA-BC32-B9A991E2BA20}" type="datetime1">
              <a:rPr lang="en-GB" smtClean="0"/>
              <a:pPr/>
              <a:t>01/05/2018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C4FDC5F-184A-4BBB-BFC4-82AB158BF52E}"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1875"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200"/>
            </a:lvl1pPr>
            <a:lvl2pPr>
              <a:buNone/>
              <a:defRPr sz="900"/>
            </a:lvl2pPr>
            <a:lvl3pPr>
              <a:buNone/>
              <a:defRPr sz="750"/>
            </a:lvl3pPr>
            <a:lvl4pPr>
              <a:buNone/>
              <a:defRPr sz="675"/>
            </a:lvl4pPr>
            <a:lvl5pPr>
              <a:buNone/>
              <a:defRPr sz="675"/>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2400"/>
            </a:lvl1pPr>
            <a:lvl2pPr>
              <a:defRPr sz="2100"/>
            </a:lvl2pPr>
            <a:lvl3pPr>
              <a:defRPr sz="1800"/>
            </a:lvl3pPr>
            <a:lvl4pPr>
              <a:defRPr sz="1500"/>
            </a:lvl4pPr>
            <a:lvl5pPr>
              <a:defRPr sz="15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9E490427-EFE5-492E-BDE5-CE606D3411EC}" type="datetime1">
              <a:rPr lang="en-GB" smtClean="0"/>
              <a:pPr/>
              <a:t>01/05/2018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4FDC5F-184A-4BBB-BFC4-82AB158BF52E}" type="slidenum">
              <a:rPr lang="en-GB" smtClean="0"/>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3"/>
            <a:ext cx="7162800" cy="648232"/>
          </a:xfrm>
          <a:noFill/>
        </p:spPr>
        <p:txBody>
          <a:bodyPr lIns="91440" tIns="0" rIns="91440" anchor="t"/>
          <a:lstStyle>
            <a:lvl1pPr marL="0" marR="13716" indent="0" algn="r">
              <a:buNone/>
              <a:defRPr sz="1050"/>
            </a:lvl1pPr>
            <a:lvl2pPr>
              <a:defRPr sz="900"/>
            </a:lvl2pPr>
            <a:lvl3pPr>
              <a:defRPr sz="750"/>
            </a:lvl3pPr>
            <a:lvl4pPr>
              <a:defRPr sz="675"/>
            </a:lvl4pPr>
            <a:lvl5pPr>
              <a:defRPr sz="675"/>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24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062C9B7-B8B0-4204-A7DE-7D88363F5FCF}" type="datetime1">
              <a:rPr lang="en-GB" smtClean="0"/>
              <a:pPr/>
              <a:t>01/05/2018</a:t>
            </a:fld>
            <a:endParaRPr lang="en-GB"/>
          </a:p>
        </p:txBody>
      </p:sp>
      <p:sp>
        <p:nvSpPr>
          <p:cNvPr id="6" name="Footer Placeholder 5"/>
          <p:cNvSpPr>
            <a:spLocks noGrp="1"/>
          </p:cNvSpPr>
          <p:nvPr>
            <p:ph type="ftr" sz="quarter" idx="11"/>
          </p:nvPr>
        </p:nvSpPr>
        <p:spPr>
          <a:xfrm>
            <a:off x="4380073" y="6407945"/>
            <a:ext cx="2350681" cy="365125"/>
          </a:xfrm>
        </p:spPr>
        <p:txBody>
          <a:bodyPr/>
          <a:lstStyle>
            <a:lvl1pPr>
              <a:defRPr>
                <a:solidFill>
                  <a:schemeClr val="tx1"/>
                </a:solidFill>
              </a:defRPr>
            </a:lvl1pPr>
            <a:extLst/>
          </a:lstStyle>
          <a:p>
            <a:endParaRPr lang="en-GB"/>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9C4FDC5F-184A-4BBB-BFC4-82AB158BF52E}" type="slidenum">
              <a:rPr lang="en-GB" smtClean="0"/>
              <a:pPr/>
              <a:t>‹#›</a:t>
            </a:fld>
            <a:endParaRPr lang="en-GB"/>
          </a:p>
        </p:txBody>
      </p:sp>
      <p:sp>
        <p:nvSpPr>
          <p:cNvPr id="2" name="Title 1"/>
          <p:cNvSpPr>
            <a:spLocks noGrp="1"/>
          </p:cNvSpPr>
          <p:nvPr>
            <p:ph type="title"/>
          </p:nvPr>
        </p:nvSpPr>
        <p:spPr>
          <a:xfrm>
            <a:off x="228600" y="4865123"/>
            <a:ext cx="8075432" cy="562672"/>
          </a:xfrm>
          <a:noFill/>
        </p:spPr>
        <p:txBody>
          <a:bodyPr anchor="t">
            <a:sp3d prstMaterial="softEdge"/>
          </a:bodyPr>
          <a:lstStyle>
            <a:lvl1pPr marR="0" algn="r">
              <a:buNone/>
              <a:defRPr sz="225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7"/>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10" name="Right Triangle 9"/>
          <p:cNvSpPr>
            <a:spLocks/>
          </p:cNvSpPr>
          <p:nvPr/>
        </p:nvSpPr>
        <p:spPr bwMode="auto">
          <a:xfrm>
            <a:off x="-6043" y="5791254"/>
            <a:ext cx="3402315"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68580" tIns="34290" rIns="68580" bIns="34290" anchor="ctr" compatLnSpc="1"/>
          <a:lstStyle/>
          <a:p>
            <a:pPr algn="ctr" eaLnBrk="1" latinLnBrk="0" hangingPunct="1"/>
            <a:endParaRPr kumimoji="0" lang="en-US" sz="1350"/>
          </a:p>
        </p:txBody>
      </p:sp>
      <p:cxnSp>
        <p:nvCxnSpPr>
          <p:cNvPr id="11" name="Straight Connector 10"/>
          <p:cNvCxnSpPr/>
          <p:nvPr/>
        </p:nvCxnSpPr>
        <p:spPr>
          <a:xfrm>
            <a:off x="-9236"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35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35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50000">
              <a:schemeClr val="accent3">
                <a:lumMod val="60000"/>
                <a:lumOff val="40000"/>
              </a:schemeClr>
            </a:gs>
            <a:gs pos="100000">
              <a:schemeClr val="accent3">
                <a:lumMod val="40000"/>
                <a:lumOff val="60000"/>
              </a:schemeClr>
            </a:gs>
          </a:gsLst>
          <a:lin ang="5400000" scaled="0"/>
          <a:tileRect/>
        </a:gra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7"/>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14" name="Right Triangle 13"/>
          <p:cNvSpPr>
            <a:spLocks/>
          </p:cNvSpPr>
          <p:nvPr/>
        </p:nvSpPr>
        <p:spPr bwMode="auto">
          <a:xfrm>
            <a:off x="-6043" y="5791254"/>
            <a:ext cx="3402315"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68580" tIns="34290" rIns="68580" bIns="34290" anchor="ctr" compatLnSpc="1"/>
          <a:lstStyle/>
          <a:p>
            <a:pPr algn="ctr" eaLnBrk="1" latinLnBrk="0" hangingPunct="1"/>
            <a:endParaRPr kumimoji="0" lang="en-US" sz="1350"/>
          </a:p>
        </p:txBody>
      </p:sp>
      <p:cxnSp>
        <p:nvCxnSpPr>
          <p:cNvPr id="15" name="Straight Connector 14"/>
          <p:cNvCxnSpPr/>
          <p:nvPr/>
        </p:nvCxnSpPr>
        <p:spPr>
          <a:xfrm>
            <a:off x="-9236"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9"/>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750">
                <a:solidFill>
                  <a:schemeClr val="tx1"/>
                </a:solidFill>
              </a:defRPr>
            </a:lvl1pPr>
            <a:extLst/>
          </a:lstStyle>
          <a:p>
            <a:fld id="{C01F17BF-9729-4C68-88A7-FDE1044E6DD5}" type="datetime1">
              <a:rPr lang="en-GB" smtClean="0"/>
              <a:pPr/>
              <a:t>01/05/2018</a:t>
            </a:fld>
            <a:endParaRPr lang="en-GB"/>
          </a:p>
        </p:txBody>
      </p:sp>
      <p:sp>
        <p:nvSpPr>
          <p:cNvPr id="22" name="Footer Placeholder 21"/>
          <p:cNvSpPr>
            <a:spLocks noGrp="1"/>
          </p:cNvSpPr>
          <p:nvPr>
            <p:ph type="ftr" sz="quarter" idx="3"/>
          </p:nvPr>
        </p:nvSpPr>
        <p:spPr>
          <a:xfrm>
            <a:off x="4380073" y="6407945"/>
            <a:ext cx="2350681" cy="365125"/>
          </a:xfrm>
          <a:prstGeom prst="rect">
            <a:avLst/>
          </a:prstGeom>
        </p:spPr>
        <p:txBody>
          <a:bodyPr vert="horz" anchor="b"/>
          <a:lstStyle>
            <a:lvl1pPr algn="r" eaLnBrk="1" latinLnBrk="0" hangingPunct="1">
              <a:defRPr kumimoji="0" sz="750">
                <a:solidFill>
                  <a:schemeClr val="tx1"/>
                </a:solidFill>
              </a:defRPr>
            </a:lvl1pPr>
            <a:extLst/>
          </a:lstStyle>
          <a:p>
            <a:endParaRPr lang="en-GB"/>
          </a:p>
        </p:txBody>
      </p:sp>
      <p:sp>
        <p:nvSpPr>
          <p:cNvPr id="18" name="Slide Number Placeholder 17"/>
          <p:cNvSpPr>
            <a:spLocks noGrp="1"/>
          </p:cNvSpPr>
          <p:nvPr>
            <p:ph type="sldNum" sz="quarter" idx="4"/>
          </p:nvPr>
        </p:nvSpPr>
        <p:spPr>
          <a:xfrm>
            <a:off x="8647272" y="6407945"/>
            <a:ext cx="365760" cy="365125"/>
          </a:xfrm>
          <a:prstGeom prst="rect">
            <a:avLst/>
          </a:prstGeom>
        </p:spPr>
        <p:txBody>
          <a:bodyPr vert="horz" anchor="b"/>
          <a:lstStyle>
            <a:lvl1pPr algn="r" eaLnBrk="1" latinLnBrk="0" hangingPunct="1">
              <a:defRPr kumimoji="0" sz="750" b="0">
                <a:solidFill>
                  <a:schemeClr val="tx1"/>
                </a:solidFill>
              </a:defRPr>
            </a:lvl1pPr>
            <a:extLst/>
          </a:lstStyle>
          <a:p>
            <a:fld id="{9C4FDC5F-184A-4BBB-BFC4-82AB158BF52E}"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3075"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274320" indent="-192024" algn="l" rtl="0" eaLnBrk="1" latinLnBrk="0" hangingPunct="1">
        <a:spcBef>
          <a:spcPts val="300"/>
        </a:spcBef>
        <a:spcAft>
          <a:spcPts val="0"/>
        </a:spcAft>
        <a:buClr>
          <a:schemeClr val="accent1"/>
        </a:buClr>
        <a:buSzPct val="68000"/>
        <a:buFont typeface="Wingdings 3"/>
        <a:buChar char=""/>
        <a:defRPr kumimoji="0" sz="2025" kern="1200">
          <a:solidFill>
            <a:schemeClr val="tx1"/>
          </a:solidFill>
          <a:latin typeface="+mn-lt"/>
          <a:ea typeface="+mn-ea"/>
          <a:cs typeface="+mn-cs"/>
        </a:defRPr>
      </a:lvl1pPr>
      <a:lvl2pPr marL="466344" indent="-171450" algn="l" rtl="0" eaLnBrk="1" latinLnBrk="0" hangingPunct="1">
        <a:spcBef>
          <a:spcPts val="243"/>
        </a:spcBef>
        <a:buClr>
          <a:schemeClr val="accent1"/>
        </a:buClr>
        <a:buFont typeface="Verdana"/>
        <a:buChar char="◦"/>
        <a:defRPr kumimoji="0" sz="1725" kern="1200">
          <a:solidFill>
            <a:schemeClr val="tx1"/>
          </a:solidFill>
          <a:latin typeface="+mn-lt"/>
          <a:ea typeface="+mn-ea"/>
          <a:cs typeface="+mn-cs"/>
        </a:defRPr>
      </a:lvl2pPr>
      <a:lvl3pPr marL="644652" indent="-171450" algn="l" rtl="0" eaLnBrk="1" latinLnBrk="0" hangingPunct="1">
        <a:spcBef>
          <a:spcPts val="263"/>
        </a:spcBef>
        <a:buClr>
          <a:schemeClr val="accent2"/>
        </a:buClr>
        <a:buSzPct val="100000"/>
        <a:buFont typeface="Wingdings 2"/>
        <a:buChar char=""/>
        <a:defRPr kumimoji="0" sz="1575" kern="1200">
          <a:solidFill>
            <a:schemeClr val="tx1"/>
          </a:solidFill>
          <a:latin typeface="+mn-lt"/>
          <a:ea typeface="+mn-ea"/>
          <a:cs typeface="+mn-cs"/>
        </a:defRPr>
      </a:lvl3pPr>
      <a:lvl4pPr marL="857250" indent="-171450" algn="l" rtl="0" eaLnBrk="1" latinLnBrk="0" hangingPunct="1">
        <a:spcBef>
          <a:spcPts val="263"/>
        </a:spcBef>
        <a:buClr>
          <a:schemeClr val="accent2"/>
        </a:buClr>
        <a:buFont typeface="Wingdings 2"/>
        <a:buChar char=""/>
        <a:defRPr kumimoji="0" sz="1425" kern="1200">
          <a:solidFill>
            <a:schemeClr val="tx1"/>
          </a:solidFill>
          <a:latin typeface="+mn-lt"/>
          <a:ea typeface="+mn-ea"/>
          <a:cs typeface="+mn-cs"/>
        </a:defRPr>
      </a:lvl4pPr>
      <a:lvl5pPr marL="1028700" indent="-171450" algn="l" rtl="0" eaLnBrk="1" latinLnBrk="0" hangingPunct="1">
        <a:spcBef>
          <a:spcPts val="263"/>
        </a:spcBef>
        <a:buClr>
          <a:schemeClr val="accent2"/>
        </a:buClr>
        <a:buFont typeface="Wingdings 2"/>
        <a:buChar char=""/>
        <a:defRPr kumimoji="0" sz="1350" kern="1200">
          <a:solidFill>
            <a:schemeClr val="tx1"/>
          </a:solidFill>
          <a:latin typeface="+mn-lt"/>
          <a:ea typeface="+mn-ea"/>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tx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C4FDC5F-184A-4BBB-BFC4-82AB158BF52E}" type="slidenum">
              <a:rPr lang="en-GB" smtClean="0"/>
              <a:pPr/>
              <a:t>1</a:t>
            </a:fld>
            <a:endParaRPr lang="en-GB"/>
          </a:p>
        </p:txBody>
      </p:sp>
      <p:pic>
        <p:nvPicPr>
          <p:cNvPr id="4" name="Picture 3"/>
          <p:cNvPicPr/>
          <p:nvPr/>
        </p:nvPicPr>
        <p:blipFill rotWithShape="1">
          <a:blip r:embed="rId2" cstate="print"/>
          <a:srcRect t="18732" b="11230"/>
          <a:stretch/>
        </p:blipFill>
        <p:spPr bwMode="auto">
          <a:xfrm>
            <a:off x="2863439" y="498764"/>
            <a:ext cx="3483387" cy="1563432"/>
          </a:xfrm>
          <a:prstGeom prst="rect">
            <a:avLst/>
          </a:prstGeom>
          <a:noFill/>
          <a:ln w="9525" cap="flat">
            <a:noFill/>
            <a:miter lim="800000"/>
            <a:headEnd/>
            <a:tailEnd/>
          </a:ln>
        </p:spPr>
      </p:pic>
      <p:pic>
        <p:nvPicPr>
          <p:cNvPr id="5" name="Picture 4"/>
          <p:cNvPicPr/>
          <p:nvPr/>
        </p:nvPicPr>
        <p:blipFill>
          <a:blip r:embed="rId3" cstate="print"/>
          <a:srcRect/>
          <a:stretch>
            <a:fillRect/>
          </a:stretch>
        </p:blipFill>
        <p:spPr bwMode="auto">
          <a:xfrm>
            <a:off x="2348263" y="3545025"/>
            <a:ext cx="2256869" cy="954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http://www.biglotteryfund.org.uk/-/media/Images/Logos/GIFs/hi_big_e_blu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389" y="6155078"/>
            <a:ext cx="510754" cy="6092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nk to homep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4847" y="6107096"/>
            <a:ext cx="243027" cy="6572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b="48742"/>
          <a:stretch/>
        </p:blipFill>
        <p:spPr>
          <a:xfrm>
            <a:off x="4605132" y="2510898"/>
            <a:ext cx="2247714" cy="864096"/>
          </a:xfrm>
          <a:prstGeom prst="rect">
            <a:avLst/>
          </a:prstGeom>
        </p:spPr>
      </p:pic>
    </p:spTree>
    <p:extLst>
      <p:ext uri="{BB962C8B-B14F-4D97-AF65-F5344CB8AC3E}">
        <p14:creationId xmlns:p14="http://schemas.microsoft.com/office/powerpoint/2010/main" val="3839078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C4FDC5F-184A-4BBB-BFC4-82AB158BF52E}" type="slidenum">
              <a:rPr lang="en-GB" smtClean="0"/>
              <a:pPr/>
              <a:t>10</a:t>
            </a:fld>
            <a:endParaRPr lang="en-GB"/>
          </a:p>
        </p:txBody>
      </p:sp>
      <p:sp>
        <p:nvSpPr>
          <p:cNvPr id="9" name="TextBox 8"/>
          <p:cNvSpPr txBox="1"/>
          <p:nvPr/>
        </p:nvSpPr>
        <p:spPr>
          <a:xfrm>
            <a:off x="1403649" y="1318434"/>
            <a:ext cx="6931220" cy="3539430"/>
          </a:xfrm>
          <a:prstGeom prst="rect">
            <a:avLst/>
          </a:prstGeom>
          <a:noFill/>
        </p:spPr>
        <p:txBody>
          <a:bodyPr wrap="square" rtlCol="0">
            <a:spAutoFit/>
          </a:bodyPr>
          <a:lstStyle/>
          <a:p>
            <a:r>
              <a:rPr lang="en-GB" sz="1400" dirty="0">
                <a:latin typeface="Verdana" panose="020B0604030504040204" pitchFamily="34" charset="0"/>
                <a:ea typeface="Verdana" panose="020B0604030504040204" pitchFamily="34" charset="0"/>
                <a:cs typeface="Verdana" panose="020B0604030504040204" pitchFamily="34" charset="0"/>
              </a:rPr>
              <a:t>Carbon Footprints Nursery are already establishing themselves as active members of the community. The children benefit form links with local retailers and businesses who provide information about what they do. </a:t>
            </a:r>
          </a:p>
          <a:p>
            <a:pPr marL="171450" indent="-171450">
              <a:buFont typeface="+mj-lt"/>
              <a:buAutoNum type="arabicPeriod"/>
            </a:pPr>
            <a:r>
              <a:rPr lang="en-GB" sz="1400" dirty="0">
                <a:latin typeface="Verdana" panose="020B0604030504040204" pitchFamily="34" charset="0"/>
                <a:ea typeface="Verdana" panose="020B0604030504040204" pitchFamily="34" charset="0"/>
                <a:cs typeface="Verdana" panose="020B0604030504040204" pitchFamily="34" charset="0"/>
              </a:rPr>
              <a:t>The </a:t>
            </a:r>
            <a:r>
              <a:rPr lang="en-GB" sz="1400" b="1" dirty="0">
                <a:latin typeface="Verdana" panose="020B0604030504040204" pitchFamily="34" charset="0"/>
                <a:ea typeface="Verdana" panose="020B0604030504040204" pitchFamily="34" charset="0"/>
                <a:cs typeface="Verdana" panose="020B0604030504040204" pitchFamily="34" charset="0"/>
              </a:rPr>
              <a:t>Local supermarket </a:t>
            </a:r>
            <a:r>
              <a:rPr lang="en-GB" sz="1400" dirty="0">
                <a:latin typeface="Verdana" panose="020B0604030504040204" pitchFamily="34" charset="0"/>
                <a:ea typeface="Verdana" panose="020B0604030504040204" pitchFamily="34" charset="0"/>
                <a:cs typeface="Verdana" panose="020B0604030504040204" pitchFamily="34" charset="0"/>
              </a:rPr>
              <a:t>provided an experience session which allowed the children to visit the store and learn about unusual fruit and vegetables and where they come from. The children were also invited to join the staff in their canteen for a Burns Supper.</a:t>
            </a:r>
          </a:p>
          <a:p>
            <a:pPr marL="171450" indent="-171450">
              <a:buFont typeface="+mj-lt"/>
              <a:buAutoNum type="arabicPeriod"/>
            </a:pPr>
            <a:r>
              <a:rPr lang="en-GB" sz="1400" dirty="0">
                <a:latin typeface="Verdana" panose="020B0604030504040204" pitchFamily="34" charset="0"/>
                <a:ea typeface="Verdana" panose="020B0604030504040204" pitchFamily="34" charset="0"/>
                <a:cs typeface="Verdana" panose="020B0604030504040204" pitchFamily="34" charset="0"/>
              </a:rPr>
              <a:t>The children have linked with </a:t>
            </a:r>
            <a:r>
              <a:rPr lang="en-GB" sz="1400" b="1" dirty="0">
                <a:latin typeface="Verdana" panose="020B0604030504040204" pitchFamily="34" charset="0"/>
                <a:ea typeface="Verdana" panose="020B0604030504040204" pitchFamily="34" charset="0"/>
                <a:cs typeface="Verdana" panose="020B0604030504040204" pitchFamily="34" charset="0"/>
              </a:rPr>
              <a:t>the local café </a:t>
            </a:r>
            <a:r>
              <a:rPr lang="en-GB" sz="1400" dirty="0">
                <a:latin typeface="Verdana" panose="020B0604030504040204" pitchFamily="34" charset="0"/>
                <a:ea typeface="Verdana" panose="020B0604030504040204" pitchFamily="34" charset="0"/>
                <a:cs typeface="Verdana" panose="020B0604030504040204" pitchFamily="34" charset="0"/>
              </a:rPr>
              <a:t>and were able to visit and experience eating out and to look at the kitchen and till. We even helped to decorate their windows at Halloween and Christmas.</a:t>
            </a:r>
          </a:p>
          <a:p>
            <a:pPr marL="171450" indent="-171450">
              <a:buFont typeface="+mj-lt"/>
              <a:buAutoNum type="arabicPeriod"/>
            </a:pPr>
            <a:r>
              <a:rPr lang="en-GB" sz="1400" dirty="0">
                <a:latin typeface="Verdana" panose="020B0604030504040204" pitchFamily="34" charset="0"/>
                <a:ea typeface="Verdana" panose="020B0604030504040204" pitchFamily="34" charset="0"/>
                <a:cs typeface="Verdana" panose="020B0604030504040204" pitchFamily="34" charset="0"/>
              </a:rPr>
              <a:t>The children purchased </a:t>
            </a:r>
            <a:r>
              <a:rPr lang="en-GB" sz="1400" b="1" dirty="0">
                <a:latin typeface="Verdana" panose="020B0604030504040204" pitchFamily="34" charset="0"/>
                <a:ea typeface="Verdana" panose="020B0604030504040204" pitchFamily="34" charset="0"/>
                <a:cs typeface="Verdana" panose="020B0604030504040204" pitchFamily="34" charset="0"/>
              </a:rPr>
              <a:t>litter pickers </a:t>
            </a:r>
            <a:r>
              <a:rPr lang="en-GB" sz="1400" dirty="0">
                <a:latin typeface="Verdana" panose="020B0604030504040204" pitchFamily="34" charset="0"/>
                <a:ea typeface="Verdana" panose="020B0604030504040204" pitchFamily="34" charset="0"/>
                <a:cs typeface="Verdana" panose="020B0604030504040204" pitchFamily="34" charset="0"/>
              </a:rPr>
              <a:t>and regularly go out in the local area to remove rubbish and keep our area clean. </a:t>
            </a:r>
          </a:p>
          <a:p>
            <a:pPr marL="171450" indent="-171450">
              <a:buFont typeface="+mj-lt"/>
              <a:buAutoNum type="arabicPeriod"/>
            </a:pPr>
            <a:r>
              <a:rPr lang="en-GB" sz="1400" dirty="0">
                <a:latin typeface="Verdana" panose="020B0604030504040204" pitchFamily="34" charset="0"/>
                <a:ea typeface="Verdana" panose="020B0604030504040204" pitchFamily="34" charset="0"/>
                <a:cs typeface="Verdana" panose="020B0604030504040204" pitchFamily="34" charset="0"/>
              </a:rPr>
              <a:t>Our </a:t>
            </a:r>
            <a:r>
              <a:rPr lang="en-GB" sz="1400" b="1" dirty="0">
                <a:latin typeface="Verdana" panose="020B0604030504040204" pitchFamily="34" charset="0"/>
                <a:ea typeface="Verdana" panose="020B0604030504040204" pitchFamily="34" charset="0"/>
                <a:cs typeface="Verdana" panose="020B0604030504040204" pitchFamily="34" charset="0"/>
              </a:rPr>
              <a:t>parents</a:t>
            </a:r>
            <a:r>
              <a:rPr lang="en-GB" sz="1400" dirty="0">
                <a:latin typeface="Verdana" panose="020B0604030504040204" pitchFamily="34" charset="0"/>
                <a:ea typeface="Verdana" panose="020B0604030504040204" pitchFamily="34" charset="0"/>
                <a:cs typeface="Verdana" panose="020B0604030504040204" pitchFamily="34" charset="0"/>
              </a:rPr>
              <a:t> are joining in with the service providing their expertise. This has included regular dance and drama classes and growing our own produce. </a:t>
            </a:r>
          </a:p>
          <a:p>
            <a:endParaRPr lang="en-GB" sz="1400" dirty="0"/>
          </a:p>
        </p:txBody>
      </p:sp>
      <p:sp>
        <p:nvSpPr>
          <p:cNvPr id="7" name="Rectangle 6"/>
          <p:cNvSpPr/>
          <p:nvPr/>
        </p:nvSpPr>
        <p:spPr>
          <a:xfrm>
            <a:off x="454896" y="626846"/>
            <a:ext cx="2909308" cy="438582"/>
          </a:xfrm>
          <a:prstGeom prst="rect">
            <a:avLst/>
          </a:prstGeom>
          <a:noFill/>
        </p:spPr>
        <p:txBody>
          <a:bodyPr wrap="square" lIns="68580" tIns="34290" rIns="68580" bIns="34290">
            <a:spAutoFit/>
          </a:bodyPr>
          <a:lstStyle/>
          <a:p>
            <a:pPr algn="ct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Our Community</a:t>
            </a:r>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192310">
            <a:off x="5648579" y="4554667"/>
            <a:ext cx="1620000" cy="195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6608" y="4857864"/>
            <a:ext cx="1946530" cy="15227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89299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C4FDC5F-184A-4BBB-BFC4-82AB158BF52E}" type="slidenum">
              <a:rPr lang="en-GB" smtClean="0"/>
              <a:pPr/>
              <a:t>11</a:t>
            </a:fld>
            <a:endParaRPr lang="en-GB"/>
          </a:p>
        </p:txBody>
      </p:sp>
      <p:sp>
        <p:nvSpPr>
          <p:cNvPr id="5" name="Title 2"/>
          <p:cNvSpPr txBox="1">
            <a:spLocks/>
          </p:cNvSpPr>
          <p:nvPr/>
        </p:nvSpPr>
        <p:spPr>
          <a:xfrm>
            <a:off x="457200" y="332656"/>
            <a:ext cx="2146687" cy="47249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3075"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GB" sz="2400" dirty="0">
                <a:latin typeface="Verdana" panose="020B0604030504040204" pitchFamily="34" charset="0"/>
                <a:ea typeface="Verdana" panose="020B0604030504040204" pitchFamily="34" charset="0"/>
                <a:cs typeface="Verdana" panose="020B0604030504040204" pitchFamily="34" charset="0"/>
              </a:rPr>
              <a:t>Volunteers</a:t>
            </a:r>
          </a:p>
        </p:txBody>
      </p:sp>
      <p:sp>
        <p:nvSpPr>
          <p:cNvPr id="6" name="TextBox 5"/>
          <p:cNvSpPr txBox="1"/>
          <p:nvPr/>
        </p:nvSpPr>
        <p:spPr>
          <a:xfrm>
            <a:off x="251520" y="908720"/>
            <a:ext cx="8280920" cy="3477875"/>
          </a:xfrm>
          <a:prstGeom prst="rect">
            <a:avLst/>
          </a:prstGeom>
          <a:noFill/>
        </p:spPr>
        <p:txBody>
          <a:bodyPr wrap="square" rtlCol="0">
            <a:spAutoFit/>
          </a:bodyPr>
          <a:lstStyle/>
          <a:p>
            <a:r>
              <a:rPr lang="en-GB" sz="2000" dirty="0">
                <a:latin typeface="Verdana" panose="020B0604030504040204" pitchFamily="34" charset="0"/>
                <a:ea typeface="Verdana" panose="020B0604030504040204" pitchFamily="34" charset="0"/>
                <a:cs typeface="Verdana" panose="020B0604030504040204" pitchFamily="34" charset="0"/>
              </a:rPr>
              <a:t>Volunteering offers many benefits to a community. People can learn new skills, gain work experience or simply enjoy making friends and feeling valued. Carbon Footprints Nursery offer the opportunity to participate in a number of projects. The numerous social benefits of volunteering are well documented. People who volunteer feel more active in their community and will take pride in a sense of belonging. 5 local people (including 3 parents) volunteered at Carbon Footprints Nursery in 2015/16 . The children benefitted from meeting local people who had new skills such as dance and drama. </a:t>
            </a:r>
          </a:p>
          <a:p>
            <a:pPr marL="128588" indent="-128588">
              <a:buFont typeface="Arial" panose="020B0604020202020204" pitchFamily="34" charset="0"/>
              <a:buChar char="•"/>
            </a:pPr>
            <a:endParaRPr lang="en-GB" sz="2000" dirty="0"/>
          </a:p>
        </p:txBody>
      </p:sp>
      <p:pic>
        <p:nvPicPr>
          <p:cNvPr id="7"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645" b="14911"/>
          <a:stretch/>
        </p:blipFill>
        <p:spPr bwMode="auto">
          <a:xfrm>
            <a:off x="457200" y="4509120"/>
            <a:ext cx="2917888" cy="2016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ular Callout 7"/>
          <p:cNvSpPr/>
          <p:nvPr/>
        </p:nvSpPr>
        <p:spPr>
          <a:xfrm>
            <a:off x="3923928" y="4599490"/>
            <a:ext cx="3115437" cy="1565814"/>
          </a:xfrm>
          <a:prstGeom prst="wedgeRectCallout">
            <a:avLst>
              <a:gd name="adj1" fmla="val 54495"/>
              <a:gd name="adj2" fmla="val 75023"/>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latin typeface="Verdana" panose="020B0604030504040204" pitchFamily="34" charset="0"/>
                <a:ea typeface="Verdana" panose="020B0604030504040204" pitchFamily="34" charset="0"/>
                <a:cs typeface="Verdana" panose="020B0604030504040204" pitchFamily="34" charset="0"/>
              </a:rPr>
              <a:t>Volunteering at Carbon Footprints Nursery since I retired has allowed me to feel like I am still involved in the community and that I still have something to offer others. </a:t>
            </a:r>
          </a:p>
        </p:txBody>
      </p:sp>
    </p:spTree>
    <p:extLst>
      <p:ext uri="{BB962C8B-B14F-4D97-AF65-F5344CB8AC3E}">
        <p14:creationId xmlns:p14="http://schemas.microsoft.com/office/powerpoint/2010/main" val="2126391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64142538"/>
              </p:ext>
            </p:extLst>
          </p:nvPr>
        </p:nvGraphicFramePr>
        <p:xfrm>
          <a:off x="539552" y="728700"/>
          <a:ext cx="8015694" cy="3479800"/>
        </p:xfrm>
        <a:graphic>
          <a:graphicData uri="http://schemas.openxmlformats.org/drawingml/2006/table">
            <a:tbl>
              <a:tblPr firstRow="1" bandRow="1">
                <a:tableStyleId>{7DF18680-E054-41AD-8BC1-D1AEF772440D}</a:tableStyleId>
              </a:tblPr>
              <a:tblGrid>
                <a:gridCol w="4007847">
                  <a:extLst>
                    <a:ext uri="{9D8B030D-6E8A-4147-A177-3AD203B41FA5}">
                      <a16:colId xmlns:a16="http://schemas.microsoft.com/office/drawing/2014/main" val="20000"/>
                    </a:ext>
                  </a:extLst>
                </a:gridCol>
                <a:gridCol w="4007847">
                  <a:extLst>
                    <a:ext uri="{9D8B030D-6E8A-4147-A177-3AD203B41FA5}">
                      <a16:colId xmlns:a16="http://schemas.microsoft.com/office/drawing/2014/main" val="20001"/>
                    </a:ext>
                  </a:extLst>
                </a:gridCol>
              </a:tblGrid>
              <a:tr h="370840">
                <a:tc>
                  <a:txBody>
                    <a:bodyPr/>
                    <a:lstStyle/>
                    <a:p>
                      <a:r>
                        <a:rPr lang="en-GB" sz="1800" dirty="0"/>
                        <a:t>Identified Need</a:t>
                      </a:r>
                    </a:p>
                  </a:txBody>
                  <a:tcPr marL="51435" marR="51435"/>
                </a:tc>
                <a:tc>
                  <a:txBody>
                    <a:bodyPr/>
                    <a:lstStyle/>
                    <a:p>
                      <a:r>
                        <a:rPr lang="en-GB" sz="1800" dirty="0"/>
                        <a:t>Service available</a:t>
                      </a:r>
                    </a:p>
                  </a:txBody>
                  <a:tcPr marL="51435" marR="51435"/>
                </a:tc>
                <a:extLst>
                  <a:ext uri="{0D108BD9-81ED-4DB2-BD59-A6C34878D82A}">
                    <a16:rowId xmlns:a16="http://schemas.microsoft.com/office/drawing/2014/main" val="10000"/>
                  </a:ext>
                </a:extLst>
              </a:tr>
              <a:tr h="1005840">
                <a:tc>
                  <a:txBody>
                    <a:bodyPr/>
                    <a:lstStyle/>
                    <a:p>
                      <a:r>
                        <a:rPr lang="en-GB" sz="1400" dirty="0"/>
                        <a:t>Youth unemployment</a:t>
                      </a:r>
                      <a:endParaRPr lang="en-GB" sz="1400" dirty="0">
                        <a:latin typeface="Verdana" panose="020B0604030504040204" pitchFamily="34" charset="0"/>
                        <a:ea typeface="Verdana" panose="020B0604030504040204" pitchFamily="34" charset="0"/>
                        <a:cs typeface="Verdana" panose="020B0604030504040204" pitchFamily="34" charset="0"/>
                      </a:endParaRPr>
                    </a:p>
                  </a:txBody>
                  <a:tcPr marL="51435" marR="51435"/>
                </a:tc>
                <a:tc>
                  <a:txBody>
                    <a:bodyPr/>
                    <a:lstStyle/>
                    <a:p>
                      <a:r>
                        <a:rPr lang="en-GB" sz="1400" dirty="0"/>
                        <a:t>Modern Apprenticeships</a:t>
                      </a:r>
                    </a:p>
                    <a:p>
                      <a:r>
                        <a:rPr lang="en-GB" sz="1400" dirty="0"/>
                        <a:t>Employability placements</a:t>
                      </a:r>
                    </a:p>
                    <a:p>
                      <a:r>
                        <a:rPr lang="en-GB" sz="1400" dirty="0"/>
                        <a:t>Student support and placement</a:t>
                      </a:r>
                      <a:endParaRPr lang="en-GB" sz="1400" dirty="0">
                        <a:latin typeface="Verdana" panose="020B0604030504040204" pitchFamily="34" charset="0"/>
                        <a:ea typeface="Verdana" panose="020B0604030504040204" pitchFamily="34" charset="0"/>
                        <a:cs typeface="Verdana" panose="020B0604030504040204" pitchFamily="34" charset="0"/>
                      </a:endParaRPr>
                    </a:p>
                  </a:txBody>
                  <a:tcPr marL="51435" marR="51435"/>
                </a:tc>
                <a:extLst>
                  <a:ext uri="{0D108BD9-81ED-4DB2-BD59-A6C34878D82A}">
                    <a16:rowId xmlns:a16="http://schemas.microsoft.com/office/drawing/2014/main" val="10001"/>
                  </a:ext>
                </a:extLst>
              </a:tr>
              <a:tr h="822960">
                <a:tc>
                  <a:txBody>
                    <a:bodyPr/>
                    <a:lstStyle/>
                    <a:p>
                      <a:r>
                        <a:rPr lang="en-GB" sz="1400" dirty="0"/>
                        <a:t>Access to Childcare</a:t>
                      </a:r>
                      <a:endParaRPr lang="en-GB" sz="1400" dirty="0">
                        <a:latin typeface="Verdana" panose="020B0604030504040204" pitchFamily="34" charset="0"/>
                        <a:ea typeface="Verdana" panose="020B0604030504040204" pitchFamily="34" charset="0"/>
                        <a:cs typeface="Verdana" panose="020B0604030504040204" pitchFamily="34" charset="0"/>
                      </a:endParaRPr>
                    </a:p>
                  </a:txBody>
                  <a:tcPr marL="51435" marR="51435"/>
                </a:tc>
                <a:tc>
                  <a:txBody>
                    <a:bodyPr/>
                    <a:lstStyle/>
                    <a:p>
                      <a:r>
                        <a:rPr lang="en-GB" sz="1400" dirty="0"/>
                        <a:t>Nursery</a:t>
                      </a:r>
                      <a:r>
                        <a:rPr lang="en-GB" sz="1400" baseline="0" dirty="0"/>
                        <a:t> and Holiday club provide flexible arrangements at affordable costs</a:t>
                      </a:r>
                      <a:endParaRPr lang="en-GB" sz="1400" b="0" dirty="0">
                        <a:latin typeface="Verdana" panose="020B0604030504040204" pitchFamily="34" charset="0"/>
                        <a:ea typeface="Verdana" panose="020B0604030504040204" pitchFamily="34" charset="0"/>
                        <a:cs typeface="Verdana" panose="020B0604030504040204" pitchFamily="34" charset="0"/>
                      </a:endParaRPr>
                    </a:p>
                  </a:txBody>
                  <a:tcPr marL="51435" marR="51435"/>
                </a:tc>
                <a:extLst>
                  <a:ext uri="{0D108BD9-81ED-4DB2-BD59-A6C34878D82A}">
                    <a16:rowId xmlns:a16="http://schemas.microsoft.com/office/drawing/2014/main" val="10002"/>
                  </a:ext>
                </a:extLst>
              </a:tr>
              <a:tr h="640080">
                <a:tc>
                  <a:txBody>
                    <a:bodyPr/>
                    <a:lstStyle/>
                    <a:p>
                      <a:r>
                        <a:rPr lang="en-GB" sz="1400" dirty="0"/>
                        <a:t>Adult</a:t>
                      </a:r>
                      <a:r>
                        <a:rPr lang="en-GB" sz="1400" baseline="0" dirty="0"/>
                        <a:t> unemployment</a:t>
                      </a:r>
                      <a:endParaRPr lang="en-GB" sz="1400" dirty="0">
                        <a:latin typeface="Verdana" panose="020B0604030504040204" pitchFamily="34" charset="0"/>
                        <a:ea typeface="Verdana" panose="020B0604030504040204" pitchFamily="34" charset="0"/>
                        <a:cs typeface="Verdana" panose="020B0604030504040204" pitchFamily="34" charset="0"/>
                      </a:endParaRPr>
                    </a:p>
                  </a:txBody>
                  <a:tcPr marL="51435" marR="51435"/>
                </a:tc>
                <a:tc>
                  <a:txBody>
                    <a:bodyPr/>
                    <a:lstStyle/>
                    <a:p>
                      <a:r>
                        <a:rPr lang="en-GB" sz="1400" dirty="0"/>
                        <a:t>19</a:t>
                      </a:r>
                      <a:r>
                        <a:rPr lang="en-GB" sz="1400" baseline="0" dirty="0"/>
                        <a:t> permanent</a:t>
                      </a:r>
                      <a:r>
                        <a:rPr lang="en-GB" sz="1400" dirty="0"/>
                        <a:t> jobs created in childcare and ancillary services</a:t>
                      </a:r>
                      <a:endParaRPr lang="en-GB" sz="1400" dirty="0">
                        <a:latin typeface="Verdana" panose="020B0604030504040204" pitchFamily="34" charset="0"/>
                        <a:ea typeface="Verdana" panose="020B0604030504040204" pitchFamily="34" charset="0"/>
                        <a:cs typeface="Verdana" panose="020B0604030504040204" pitchFamily="34" charset="0"/>
                      </a:endParaRPr>
                    </a:p>
                  </a:txBody>
                  <a:tcPr marL="51435" marR="51435"/>
                </a:tc>
                <a:extLst>
                  <a:ext uri="{0D108BD9-81ED-4DB2-BD59-A6C34878D82A}">
                    <a16:rowId xmlns:a16="http://schemas.microsoft.com/office/drawing/2014/main" val="10003"/>
                  </a:ext>
                </a:extLst>
              </a:tr>
              <a:tr h="640080">
                <a:tc>
                  <a:txBody>
                    <a:bodyPr/>
                    <a:lstStyle/>
                    <a:p>
                      <a:r>
                        <a:rPr lang="en-GB" sz="1400" dirty="0"/>
                        <a:t>Barriers to employment</a:t>
                      </a:r>
                      <a:endParaRPr lang="en-GB" sz="1400" dirty="0">
                        <a:latin typeface="Verdana" panose="020B0604030504040204" pitchFamily="34" charset="0"/>
                        <a:ea typeface="Verdana" panose="020B0604030504040204" pitchFamily="34" charset="0"/>
                        <a:cs typeface="Verdana" panose="020B0604030504040204" pitchFamily="34" charset="0"/>
                      </a:endParaRPr>
                    </a:p>
                  </a:txBody>
                  <a:tcPr marL="51435" marR="51435"/>
                </a:tc>
                <a:tc>
                  <a:txBody>
                    <a:bodyPr/>
                    <a:lstStyle/>
                    <a:p>
                      <a:r>
                        <a:rPr lang="en-GB" sz="1400" dirty="0"/>
                        <a:t>Up-skilling through volunteering</a:t>
                      </a:r>
                      <a:r>
                        <a:rPr lang="en-GB" sz="1400" baseline="0" dirty="0"/>
                        <a:t> and work placements</a:t>
                      </a:r>
                      <a:endParaRPr lang="en-GB" sz="1400" dirty="0">
                        <a:latin typeface="Verdana" panose="020B0604030504040204" pitchFamily="34" charset="0"/>
                        <a:ea typeface="Verdana" panose="020B0604030504040204" pitchFamily="34" charset="0"/>
                        <a:cs typeface="Verdana" panose="020B0604030504040204" pitchFamily="34" charset="0"/>
                      </a:endParaRPr>
                    </a:p>
                  </a:txBody>
                  <a:tcPr marL="51435" marR="51435"/>
                </a:tc>
                <a:extLst>
                  <a:ext uri="{0D108BD9-81ED-4DB2-BD59-A6C34878D82A}">
                    <a16:rowId xmlns:a16="http://schemas.microsoft.com/office/drawing/2014/main" val="10004"/>
                  </a:ext>
                </a:extLst>
              </a:tr>
            </a:tbl>
          </a:graphicData>
        </a:graphic>
      </p:graphicFrame>
      <p:sp>
        <p:nvSpPr>
          <p:cNvPr id="10" name="Rectangle 9"/>
          <p:cNvSpPr/>
          <p:nvPr/>
        </p:nvSpPr>
        <p:spPr>
          <a:xfrm>
            <a:off x="2078417" y="134634"/>
            <a:ext cx="3269165" cy="392415"/>
          </a:xfrm>
          <a:prstGeom prst="rect">
            <a:avLst/>
          </a:prstGeom>
          <a:noFill/>
        </p:spPr>
        <p:txBody>
          <a:bodyPr wrap="none" lIns="68580" tIns="34290" rIns="68580" bIns="34290">
            <a:spAutoFit/>
          </a:bodyPr>
          <a:lstStyle/>
          <a:p>
            <a:pPr algn="ctr"/>
            <a:r>
              <a:rPr lang="en-US" sz="21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Addressing Local issues</a:t>
            </a:r>
          </a:p>
        </p:txBody>
      </p:sp>
      <p:sp>
        <p:nvSpPr>
          <p:cNvPr id="8" name="Slide Number Placeholder 7"/>
          <p:cNvSpPr>
            <a:spLocks noGrp="1"/>
          </p:cNvSpPr>
          <p:nvPr>
            <p:ph type="sldNum" sz="quarter" idx="12"/>
          </p:nvPr>
        </p:nvSpPr>
        <p:spPr>
          <a:xfrm>
            <a:off x="6678234" y="6407945"/>
            <a:ext cx="391847" cy="365125"/>
          </a:xfrm>
        </p:spPr>
        <p:txBody>
          <a:bodyPr/>
          <a:lstStyle/>
          <a:p>
            <a:fld id="{9C4FDC5F-184A-4BBB-BFC4-82AB158BF52E}" type="slidenum">
              <a:rPr lang="en-GB" smtClean="0"/>
              <a:pPr/>
              <a:t>12</a:t>
            </a:fld>
            <a:endParaRPr lang="en-GB" dirty="0"/>
          </a:p>
        </p:txBody>
      </p:sp>
      <p:pic>
        <p:nvPicPr>
          <p:cNvPr id="5124" name="Picture 4" descr="https://scontent-lhr3-1.xx.fbcdn.net/t31.0-8/13422314_1106963349342927_7372245739136881964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286345"/>
            <a:ext cx="2970330" cy="2227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2" descr="https://scontent-lhr3-1.xx.fbcdn.net/t31.0-8/12916943_1069099366462659_6770279839857847369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4916" y="4319473"/>
            <a:ext cx="2970330" cy="2227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80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9C4FDC5F-184A-4BBB-BFC4-82AB158BF52E}" type="slidenum">
              <a:rPr lang="en-GB" smtClean="0"/>
              <a:pPr/>
              <a:t>2</a:t>
            </a:fld>
            <a:endParaRPr lang="en-GB"/>
          </a:p>
        </p:txBody>
      </p:sp>
      <p:sp>
        <p:nvSpPr>
          <p:cNvPr id="3" name="Title 2"/>
          <p:cNvSpPr>
            <a:spLocks noGrp="1"/>
          </p:cNvSpPr>
          <p:nvPr>
            <p:ph type="title"/>
          </p:nvPr>
        </p:nvSpPr>
        <p:spPr>
          <a:xfrm>
            <a:off x="323528" y="163463"/>
            <a:ext cx="4420809" cy="724092"/>
          </a:xfrm>
        </p:spPr>
        <p:txBody>
          <a:bodyPr/>
          <a:lstStyle/>
          <a:p>
            <a:r>
              <a:rPr lang="en-GB" dirty="0">
                <a:solidFill>
                  <a:schemeClr val="tx1"/>
                </a:solidFill>
              </a:rPr>
              <a:t>Overview</a:t>
            </a:r>
          </a:p>
        </p:txBody>
      </p:sp>
      <p:pic>
        <p:nvPicPr>
          <p:cNvPr id="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7425" y="5582446"/>
            <a:ext cx="1339535" cy="906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0837" y="2492896"/>
            <a:ext cx="2279315" cy="1709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Picture 2" descr="https://scontent-lhr3-1.xx.fbcdn.net/t31.0-8/12971008_1069110503128212_7955309376568737035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5" y="5137553"/>
            <a:ext cx="1792426" cy="14289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R:\11014 - Carbon Footprint Nursery\Site Photos\B - 29.06.11\Smaller\IMG_0150 (Small).JP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246810" y="898871"/>
            <a:ext cx="2013161" cy="134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11014 - Carbon Footprint Nursary\Presentation\Commitee 13.09.11\Front Elevation 2.png"/>
          <p:cNvPicPr>
            <a:picLocks noChangeAspect="1" noChangeArrowheads="1"/>
          </p:cNvPicPr>
          <p:nvPr/>
        </p:nvPicPr>
        <p:blipFill>
          <a:blip r:embed="rId6" cstate="print">
            <a:extLst>
              <a:ext uri="{28A0092B-C50C-407E-A947-70E740481C1C}">
                <a14:useLocalDpi xmlns:a14="http://schemas.microsoft.com/office/drawing/2010/main" val="0"/>
              </a:ext>
            </a:extLst>
          </a:blip>
          <a:srcRect t="5237"/>
          <a:stretch>
            <a:fillRect/>
          </a:stretch>
        </p:blipFill>
        <p:spPr bwMode="auto">
          <a:xfrm>
            <a:off x="2654786" y="1013289"/>
            <a:ext cx="4543083" cy="12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67545" y="2708920"/>
            <a:ext cx="6048672" cy="2308324"/>
          </a:xfrm>
          <a:prstGeom prst="rect">
            <a:avLst/>
          </a:prstGeom>
          <a:noFill/>
        </p:spPr>
        <p:txBody>
          <a:bodyPr wrap="square" rtlCol="0">
            <a:spAutoFit/>
          </a:bodyPr>
          <a:lstStyle/>
          <a:p>
            <a:r>
              <a:rPr lang="en-GB" dirty="0"/>
              <a:t>Several years ago following the re-development of the Great Eastern Building the committee were faced with the opportunity to develop a gap site for use as a community facility. High on the agenda for our community at the time was a lack of affordable childcare and from this Carbon Footprints nursery was born. With support from the Big Lotto and Climate Change Fund Scotland. </a:t>
            </a:r>
          </a:p>
        </p:txBody>
      </p:sp>
    </p:spTree>
    <p:extLst>
      <p:ext uri="{BB962C8B-B14F-4D97-AF65-F5344CB8AC3E}">
        <p14:creationId xmlns:p14="http://schemas.microsoft.com/office/powerpoint/2010/main" val="170799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89290"/>
            <a:ext cx="8395752" cy="6247864"/>
          </a:xfrm>
          <a:prstGeom prst="rect">
            <a:avLst/>
          </a:prstGeom>
        </p:spPr>
        <p:txBody>
          <a:bodyPr wrap="square">
            <a:spAutoFit/>
          </a:bodyPr>
          <a:lstStyle/>
          <a:p>
            <a:r>
              <a:rPr lang="en-GB" sz="1600" u="sng" dirty="0">
                <a:latin typeface="Verdana" panose="020B0604030504040204" pitchFamily="34" charset="0"/>
                <a:ea typeface="Verdana" panose="020B0604030504040204" pitchFamily="34" charset="0"/>
                <a:cs typeface="Verdana" panose="020B0604030504040204" pitchFamily="34" charset="0"/>
              </a:rPr>
              <a:t>Who we are…….</a:t>
            </a:r>
            <a:endParaRPr lang="en-GB" sz="1600" dirty="0">
              <a:latin typeface="Verdana" panose="020B0604030504040204" pitchFamily="34" charset="0"/>
              <a:ea typeface="Verdana" panose="020B0604030504040204" pitchFamily="34" charset="0"/>
              <a:cs typeface="Verdana" panose="020B0604030504040204" pitchFamily="34" charset="0"/>
            </a:endParaRPr>
          </a:p>
          <a:p>
            <a:r>
              <a:rPr lang="en-US" sz="1600" dirty="0">
                <a:latin typeface="Verdana" panose="020B0604030504040204" pitchFamily="34" charset="0"/>
                <a:ea typeface="Verdana" panose="020B0604030504040204" pitchFamily="34" charset="0"/>
                <a:cs typeface="Verdana" panose="020B0604030504040204" pitchFamily="34" charset="0"/>
              </a:rPr>
              <a:t> </a:t>
            </a:r>
            <a:endParaRPr lang="en-GB" sz="1600" dirty="0">
              <a:latin typeface="Verdana" panose="020B0604030504040204" pitchFamily="34" charset="0"/>
              <a:ea typeface="Verdana" panose="020B0604030504040204" pitchFamily="34" charset="0"/>
              <a:cs typeface="Verdana" panose="020B0604030504040204" pitchFamily="34" charset="0"/>
            </a:endParaRPr>
          </a:p>
          <a:p>
            <a:r>
              <a:rPr lang="en-GB" sz="1600" dirty="0">
                <a:latin typeface="Verdana" panose="020B0604030504040204" pitchFamily="34" charset="0"/>
                <a:ea typeface="Verdana" panose="020B0604030504040204" pitchFamily="34" charset="0"/>
                <a:cs typeface="Verdana" panose="020B0604030504040204" pitchFamily="34" charset="0"/>
              </a:rPr>
              <a:t>Carbon Footprint Nursery is a purpose-built, low-carbon nursery, designed to provide a high quality day-care space for children aged six weeks to five years and  an after-school facility for children aged five to fourteen years old.</a:t>
            </a:r>
          </a:p>
          <a:p>
            <a:endParaRPr lang="en-GB" sz="1600" dirty="0">
              <a:latin typeface="Verdana" panose="020B0604030504040204" pitchFamily="34" charset="0"/>
              <a:ea typeface="Verdana" panose="020B0604030504040204" pitchFamily="34" charset="0"/>
              <a:cs typeface="Verdana" panose="020B0604030504040204" pitchFamily="34" charset="0"/>
            </a:endParaRPr>
          </a:p>
          <a:p>
            <a:r>
              <a:rPr lang="en-GB" sz="1600" u="sng" dirty="0">
                <a:latin typeface="Verdana" panose="020B0604030504040204" pitchFamily="34" charset="0"/>
                <a:ea typeface="Verdana" panose="020B0604030504040204" pitchFamily="34" charset="0"/>
                <a:cs typeface="Verdana" panose="020B0604030504040204" pitchFamily="34" charset="0"/>
              </a:rPr>
              <a:t>Ethos – Quality Childcare providers.</a:t>
            </a:r>
            <a:r>
              <a:rPr lang="en-GB" sz="1600" dirty="0">
                <a:latin typeface="Verdana" panose="020B0604030504040204" pitchFamily="34" charset="0"/>
                <a:ea typeface="Verdana" panose="020B0604030504040204" pitchFamily="34" charset="0"/>
                <a:cs typeface="Verdana" panose="020B0604030504040204" pitchFamily="34" charset="0"/>
              </a:rPr>
              <a:t> Carbon Footprints Nursery aims to provide childcare and early learning opportunities in a secure, stimulating, creative, caring and happy environment.</a:t>
            </a:r>
          </a:p>
          <a:p>
            <a:endParaRPr lang="en-GB" sz="1600" u="sng" dirty="0">
              <a:latin typeface="Verdana" panose="020B0604030504040204" pitchFamily="34" charset="0"/>
              <a:ea typeface="Verdana" panose="020B0604030504040204" pitchFamily="34" charset="0"/>
              <a:cs typeface="Verdana" panose="020B0604030504040204" pitchFamily="34" charset="0"/>
            </a:endParaRPr>
          </a:p>
          <a:p>
            <a:r>
              <a:rPr lang="en-GB" sz="1600" u="sng" dirty="0">
                <a:latin typeface="Verdana" panose="020B0604030504040204" pitchFamily="34" charset="0"/>
                <a:ea typeface="Verdana" panose="020B0604030504040204" pitchFamily="34" charset="0"/>
                <a:cs typeface="Verdana" panose="020B0604030504040204" pitchFamily="34" charset="0"/>
              </a:rPr>
              <a:t>Ethos - Low carbon.</a:t>
            </a:r>
            <a:r>
              <a:rPr lang="en-GB" sz="1600" dirty="0">
                <a:latin typeface="Verdana" panose="020B0604030504040204" pitchFamily="34" charset="0"/>
                <a:ea typeface="Verdana" panose="020B0604030504040204" pitchFamily="34" charset="0"/>
                <a:cs typeface="Verdana" panose="020B0604030504040204" pitchFamily="34" charset="0"/>
              </a:rPr>
              <a:t> The main features of the building are key to the concepts incorporated in the ethos of the nursery. The design of the building includes high energy efficiency it is therefore a low carbon facility.  Recycling, waste minimisation, and low energy appliances are all features that add to the low carbon profile of the nursery and hence the name: Carbon Footprints.</a:t>
            </a:r>
          </a:p>
          <a:p>
            <a:endParaRPr lang="en-GB" sz="1600" dirty="0">
              <a:latin typeface="Verdana" panose="020B0604030504040204" pitchFamily="34" charset="0"/>
              <a:ea typeface="Verdana" panose="020B0604030504040204" pitchFamily="34" charset="0"/>
              <a:cs typeface="Verdana" panose="020B0604030504040204" pitchFamily="34" charset="0"/>
            </a:endParaRPr>
          </a:p>
          <a:p>
            <a:r>
              <a:rPr lang="en-GB" sz="1600" u="sng" dirty="0">
                <a:latin typeface="Verdana" panose="020B0604030504040204" pitchFamily="34" charset="0"/>
                <a:ea typeface="Verdana" panose="020B0604030504040204" pitchFamily="34" charset="0"/>
                <a:cs typeface="Verdana" panose="020B0604030504040204" pitchFamily="34" charset="0"/>
              </a:rPr>
              <a:t>Ethos – Community</a:t>
            </a:r>
            <a:r>
              <a:rPr lang="en-GB" sz="1600" dirty="0">
                <a:latin typeface="Verdana" panose="020B0604030504040204" pitchFamily="34" charset="0"/>
                <a:ea typeface="Verdana" panose="020B0604030504040204" pitchFamily="34" charset="0"/>
                <a:cs typeface="Verdana" panose="020B0604030504040204" pitchFamily="34" charset="0"/>
              </a:rPr>
              <a:t>. Carbon Footprints is a genuine community nursery, run and managed by representatives of </a:t>
            </a:r>
            <a:r>
              <a:rPr lang="en-GB" sz="1600" dirty="0" err="1">
                <a:latin typeface="Verdana" panose="020B0604030504040204" pitchFamily="34" charset="0"/>
                <a:ea typeface="Verdana" panose="020B0604030504040204" pitchFamily="34" charset="0"/>
                <a:cs typeface="Verdana" panose="020B0604030504040204" pitchFamily="34" charset="0"/>
              </a:rPr>
              <a:t>Milnbank</a:t>
            </a:r>
            <a:r>
              <a:rPr lang="en-GB" sz="1600" dirty="0">
                <a:latin typeface="Verdana" panose="020B0604030504040204" pitchFamily="34" charset="0"/>
                <a:ea typeface="Verdana" panose="020B0604030504040204" pitchFamily="34" charset="0"/>
                <a:cs typeface="Verdana" panose="020B0604030504040204" pitchFamily="34" charset="0"/>
              </a:rPr>
              <a:t> Housing Association. The provision of childcare within the community reflects other urgent priorities such as supporting parents back to work, raising children’s educational standards, delivering practical and effective ways of improving diet and lifestyles within the community and creating a focus for community activities. </a:t>
            </a:r>
          </a:p>
          <a:p>
            <a:r>
              <a:rPr lang="en-GB" sz="1600" dirty="0">
                <a:latin typeface="Verdana" panose="020B0604030504040204" pitchFamily="34" charset="0"/>
                <a:ea typeface="Verdana" panose="020B0604030504040204" pitchFamily="34" charset="0"/>
                <a:cs typeface="Verdana" panose="020B0604030504040204" pitchFamily="34" charset="0"/>
              </a:rPr>
              <a:t> </a:t>
            </a:r>
          </a:p>
          <a:p>
            <a:endParaRPr lang="en-GB" sz="1600" dirty="0"/>
          </a:p>
          <a:p>
            <a:r>
              <a:rPr lang="en-US" sz="1600" dirty="0"/>
              <a:t> </a:t>
            </a:r>
            <a:endParaRPr lang="en-GB" sz="1600" dirty="0"/>
          </a:p>
        </p:txBody>
      </p:sp>
      <p:sp>
        <p:nvSpPr>
          <p:cNvPr id="2" name="Slide Number Placeholder 1"/>
          <p:cNvSpPr>
            <a:spLocks noGrp="1"/>
          </p:cNvSpPr>
          <p:nvPr>
            <p:ph type="sldNum" sz="quarter" idx="12"/>
          </p:nvPr>
        </p:nvSpPr>
        <p:spPr/>
        <p:txBody>
          <a:bodyPr/>
          <a:lstStyle/>
          <a:p>
            <a:fld id="{9C4FDC5F-184A-4BBB-BFC4-82AB158BF52E}" type="slidenum">
              <a:rPr lang="en-GB" smtClean="0"/>
              <a:pPr/>
              <a:t>3</a:t>
            </a:fld>
            <a:endParaRPr lang="en-GB" dirty="0"/>
          </a:p>
        </p:txBody>
      </p:sp>
    </p:spTree>
    <p:extLst>
      <p:ext uri="{BB962C8B-B14F-4D97-AF65-F5344CB8AC3E}">
        <p14:creationId xmlns:p14="http://schemas.microsoft.com/office/powerpoint/2010/main" val="3025159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7252" y="1562654"/>
            <a:ext cx="5328516" cy="4525963"/>
          </a:xfrm>
        </p:spPr>
        <p:txBody>
          <a:bodyPr>
            <a:normAutofit/>
          </a:bodyPr>
          <a:lstStyle/>
          <a:p>
            <a:pPr>
              <a:buFont typeface="Wingdings" panose="05000000000000000000" pitchFamily="2" charset="2"/>
              <a:buChar char="ü"/>
            </a:pPr>
            <a:r>
              <a:rPr lang="en-GB" sz="1400" dirty="0">
                <a:latin typeface="Verdana" panose="020B0604030504040204" pitchFamily="34" charset="0"/>
                <a:ea typeface="Verdana" panose="020B0604030504040204" pitchFamily="34" charset="0"/>
                <a:cs typeface="Verdana" panose="020B0604030504040204" pitchFamily="34" charset="0"/>
              </a:rPr>
              <a:t>2 team members are MHA tenants and 3 are children of MHA tenants</a:t>
            </a:r>
          </a:p>
          <a:p>
            <a:pPr>
              <a:buFont typeface="Wingdings" panose="05000000000000000000" pitchFamily="2" charset="2"/>
              <a:buChar char="ü"/>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82296" indent="0">
              <a:buNone/>
            </a:pPr>
            <a:r>
              <a:rPr lang="en-GB" sz="1400" dirty="0">
                <a:latin typeface="Verdana" panose="020B0604030504040204" pitchFamily="34" charset="0"/>
                <a:ea typeface="Verdana" panose="020B0604030504040204" pitchFamily="34" charset="0"/>
                <a:cs typeface="Verdana" panose="020B0604030504040204" pitchFamily="34" charset="0"/>
              </a:rPr>
              <a:t>     The staff team consists of</a:t>
            </a:r>
          </a:p>
          <a:p>
            <a:pPr>
              <a:buFont typeface="Wingdings" panose="05000000000000000000" pitchFamily="2" charset="2"/>
              <a:buChar char="ü"/>
            </a:pPr>
            <a:r>
              <a:rPr lang="en-GB" sz="1400" dirty="0">
                <a:latin typeface="Verdana" panose="020B0604030504040204" pitchFamily="34" charset="0"/>
                <a:ea typeface="Verdana" panose="020B0604030504040204" pitchFamily="34" charset="0"/>
                <a:cs typeface="Verdana" panose="020B0604030504040204" pitchFamily="34" charset="0"/>
              </a:rPr>
              <a:t>8 staff from the immediate local area and a further 9 from the East End or North East of Glasgow. </a:t>
            </a:r>
          </a:p>
          <a:p>
            <a:pPr>
              <a:buFont typeface="Wingdings" panose="05000000000000000000" pitchFamily="2" charset="2"/>
              <a:buChar char="ü"/>
            </a:pPr>
            <a:r>
              <a:rPr lang="en-GB" sz="1400" dirty="0">
                <a:latin typeface="Verdana" panose="020B0604030504040204" pitchFamily="34" charset="0"/>
                <a:ea typeface="Verdana" panose="020B0604030504040204" pitchFamily="34" charset="0"/>
                <a:cs typeface="Verdana" panose="020B0604030504040204" pitchFamily="34" charset="0"/>
              </a:rPr>
              <a:t>In addition to the permanent team, we have been able to offer students some part-time temporary work to cover holiday periods.  </a:t>
            </a:r>
          </a:p>
        </p:txBody>
      </p:sp>
      <p:sp>
        <p:nvSpPr>
          <p:cNvPr id="6" name="Slide Number Placeholder 5"/>
          <p:cNvSpPr>
            <a:spLocks noGrp="1"/>
          </p:cNvSpPr>
          <p:nvPr>
            <p:ph type="sldNum" sz="quarter" idx="12"/>
          </p:nvPr>
        </p:nvSpPr>
        <p:spPr/>
        <p:txBody>
          <a:bodyPr/>
          <a:lstStyle/>
          <a:p>
            <a:fld id="{9C4FDC5F-184A-4BBB-BFC4-82AB158BF52E}" type="slidenum">
              <a:rPr lang="en-GB" smtClean="0"/>
              <a:pPr/>
              <a:t>4</a:t>
            </a:fld>
            <a:endParaRPr lang="en-GB"/>
          </a:p>
        </p:txBody>
      </p:sp>
      <p:sp>
        <p:nvSpPr>
          <p:cNvPr id="3" name="Title 2"/>
          <p:cNvSpPr>
            <a:spLocks noGrp="1"/>
          </p:cNvSpPr>
          <p:nvPr>
            <p:ph type="title"/>
          </p:nvPr>
        </p:nvSpPr>
        <p:spPr>
          <a:xfrm>
            <a:off x="185784" y="381892"/>
            <a:ext cx="5106296" cy="558062"/>
          </a:xfrm>
        </p:spPr>
        <p:txBody>
          <a:bodyPr>
            <a:noAutofit/>
          </a:bodyPr>
          <a:lstStyle/>
          <a:p>
            <a:r>
              <a:rPr lang="en-GB" sz="2100" dirty="0">
                <a:latin typeface="Verdana" panose="020B0604030504040204" pitchFamily="34" charset="0"/>
                <a:ea typeface="Verdana" panose="020B0604030504040204" pitchFamily="34" charset="0"/>
                <a:cs typeface="Verdana" panose="020B0604030504040204" pitchFamily="34" charset="0"/>
              </a:rPr>
              <a:t>Creating employment </a:t>
            </a:r>
          </a:p>
        </p:txBody>
      </p:sp>
      <p:sp>
        <p:nvSpPr>
          <p:cNvPr id="7" name="Rectangle 6"/>
          <p:cNvSpPr/>
          <p:nvPr/>
        </p:nvSpPr>
        <p:spPr>
          <a:xfrm>
            <a:off x="4693513" y="2996953"/>
            <a:ext cx="2146739" cy="219291"/>
          </a:xfrm>
          <a:prstGeom prst="rect">
            <a:avLst/>
          </a:prstGeom>
        </p:spPr>
        <p:txBody>
          <a:bodyPr wrap="square">
            <a:spAutoFit/>
          </a:bodyPr>
          <a:lstStyle/>
          <a:p>
            <a:endParaRPr lang="en-GB" sz="825" dirty="0"/>
          </a:p>
        </p:txBody>
      </p:sp>
      <p:sp>
        <p:nvSpPr>
          <p:cNvPr id="10" name="Rounded Rectangular Callout 9"/>
          <p:cNvSpPr/>
          <p:nvPr/>
        </p:nvSpPr>
        <p:spPr>
          <a:xfrm>
            <a:off x="5988552" y="393347"/>
            <a:ext cx="2831920" cy="2458711"/>
          </a:xfrm>
          <a:prstGeom prst="wedgeRoundRectCallout">
            <a:avLst>
              <a:gd name="adj1" fmla="val 43176"/>
              <a:gd name="adj2" fmla="val 70013"/>
              <a:gd name="adj3" fmla="val 1666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t>I have been keen to explore a role in childcare and </a:t>
            </a:r>
            <a:r>
              <a:rPr lang="en-GB" sz="1200" dirty="0" err="1"/>
              <a:t>Milnbank</a:t>
            </a:r>
            <a:r>
              <a:rPr lang="en-GB" sz="1200" dirty="0"/>
              <a:t> Housing are going to support this by ensuring I can gain my qualification while continuing in my current role. I joined the nursery  after applying for a vacancy and I now work as the cook and have the opportunity to secure a new career. </a:t>
            </a:r>
          </a:p>
        </p:txBody>
      </p:sp>
      <p:sp>
        <p:nvSpPr>
          <p:cNvPr id="8" name="TextBox 7"/>
          <p:cNvSpPr txBox="1"/>
          <p:nvPr/>
        </p:nvSpPr>
        <p:spPr>
          <a:xfrm>
            <a:off x="539552" y="944724"/>
            <a:ext cx="4503916" cy="784830"/>
          </a:xfrm>
          <a:prstGeom prst="rect">
            <a:avLst/>
          </a:prstGeom>
          <a:noFill/>
        </p:spPr>
        <p:txBody>
          <a:bodyPr wrap="square" rtlCol="0">
            <a:spAutoFit/>
          </a:bodyPr>
          <a:lstStyle/>
          <a:p>
            <a:r>
              <a:rPr lang="en-GB" sz="1050" dirty="0">
                <a:latin typeface="Verdana" panose="020B0604030504040204" pitchFamily="34" charset="0"/>
                <a:ea typeface="Verdana" panose="020B0604030504040204" pitchFamily="34" charset="0"/>
                <a:cs typeface="Verdana" panose="020B0604030504040204" pitchFamily="34" charset="0"/>
              </a:rPr>
              <a:t>We have now established a settled team of 19 part time and fulltime positions and all of our team receive the living wage for Glasgow</a:t>
            </a:r>
          </a:p>
          <a:p>
            <a:endParaRPr lang="en-GB" sz="1350" dirty="0"/>
          </a:p>
        </p:txBody>
      </p:sp>
      <p:sp>
        <p:nvSpPr>
          <p:cNvPr id="12" name="Rectangle 11"/>
          <p:cNvSpPr/>
          <p:nvPr/>
        </p:nvSpPr>
        <p:spPr>
          <a:xfrm>
            <a:off x="5344759" y="3825635"/>
            <a:ext cx="3317255" cy="438582"/>
          </a:xfrm>
          <a:prstGeom prst="rect">
            <a:avLst/>
          </a:prstGeom>
          <a:noFill/>
        </p:spPr>
        <p:txBody>
          <a:bodyPr wrap="none" lIns="68580" tIns="34290" rIns="68580" bIns="34290">
            <a:spAutoFit/>
          </a:bodyPr>
          <a:lstStyle/>
          <a:p>
            <a:pPr algn="ct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Investing in our team</a:t>
            </a:r>
          </a:p>
        </p:txBody>
      </p:sp>
      <p:sp>
        <p:nvSpPr>
          <p:cNvPr id="13" name="TextBox 12"/>
          <p:cNvSpPr txBox="1"/>
          <p:nvPr/>
        </p:nvSpPr>
        <p:spPr>
          <a:xfrm>
            <a:off x="2146774" y="4286357"/>
            <a:ext cx="6404231" cy="1815882"/>
          </a:xfrm>
          <a:prstGeom prst="rect">
            <a:avLst/>
          </a:prstGeom>
          <a:noFill/>
        </p:spPr>
        <p:txBody>
          <a:bodyPr wrap="square" rtlCol="0">
            <a:spAutoFit/>
          </a:bodyPr>
          <a:lstStyle/>
          <a:p>
            <a:r>
              <a:rPr lang="en-GB" sz="1400" dirty="0" err="1">
                <a:latin typeface="Verdana" panose="020B0604030504040204" pitchFamily="34" charset="0"/>
                <a:ea typeface="Verdana" panose="020B0604030504040204" pitchFamily="34" charset="0"/>
                <a:cs typeface="Verdana" panose="020B0604030504040204" pitchFamily="34" charset="0"/>
              </a:rPr>
              <a:t>Milnbank</a:t>
            </a:r>
            <a:r>
              <a:rPr lang="en-GB" sz="1400" dirty="0">
                <a:latin typeface="Verdana" panose="020B0604030504040204" pitchFamily="34" charset="0"/>
                <a:ea typeface="Verdana" panose="020B0604030504040204" pitchFamily="34" charset="0"/>
                <a:cs typeface="Verdana" panose="020B0604030504040204" pitchFamily="34" charset="0"/>
              </a:rPr>
              <a:t> Housing Association has gained recognition for our commitment to supporting and involving our team members in the life and work of the service. We have continued to build on our previous success with the Investors in People and Investor in Young People, and have now achieved an award from Family Friendly Working Scotland as the best for childcare. Carbon Footprints is very proud of this achievement as we always strive to ensure our team can achieve the best work life balance possible</a:t>
            </a:r>
          </a:p>
        </p:txBody>
      </p:sp>
      <p:pic>
        <p:nvPicPr>
          <p:cNvPr id="14" name="Picture 4" descr="FFWS emai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6196904"/>
            <a:ext cx="1449704" cy="44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724639">
            <a:off x="397871" y="5024362"/>
            <a:ext cx="1478284" cy="1159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0514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7" y="709165"/>
            <a:ext cx="8505822" cy="896157"/>
          </a:xfrm>
        </p:spPr>
        <p:txBody>
          <a:bodyPr>
            <a:noAutofit/>
          </a:bodyPr>
          <a:lstStyle/>
          <a:p>
            <a:pPr marL="82296" indent="0">
              <a:buNone/>
            </a:pPr>
            <a:r>
              <a:rPr lang="en-GB" sz="1400" dirty="0">
                <a:latin typeface="Verdana" panose="020B0604030504040204" pitchFamily="34" charset="0"/>
                <a:ea typeface="Verdana" panose="020B0604030504040204" pitchFamily="34" charset="0"/>
                <a:cs typeface="Verdana" panose="020B0604030504040204" pitchFamily="34" charset="0"/>
              </a:rPr>
              <a:t>The service has worked closely with 3 further education colleges to ensure that we can provide placements which support the learning and training of each student. In addition to the local colleges we have also supported 4 individuals who are completing their Primary teaching qualification. In total 8 students were on placement this year. Placements allow those training to enter the sector the opportunity to gain practical experience and develop their skills. Many of the students are attending our local college or university and live in the local area. </a:t>
            </a:r>
          </a:p>
        </p:txBody>
      </p:sp>
      <p:sp>
        <p:nvSpPr>
          <p:cNvPr id="3" name="Slide Number Placeholder 2"/>
          <p:cNvSpPr>
            <a:spLocks noGrp="1"/>
          </p:cNvSpPr>
          <p:nvPr>
            <p:ph type="sldNum" sz="quarter" idx="12"/>
          </p:nvPr>
        </p:nvSpPr>
        <p:spPr/>
        <p:txBody>
          <a:bodyPr/>
          <a:lstStyle/>
          <a:p>
            <a:fld id="{9C4FDC5F-184A-4BBB-BFC4-82AB158BF52E}" type="slidenum">
              <a:rPr lang="en-GB" smtClean="0"/>
              <a:pPr/>
              <a:t>5</a:t>
            </a:fld>
            <a:endParaRPr lang="en-GB"/>
          </a:p>
        </p:txBody>
      </p:sp>
      <p:sp>
        <p:nvSpPr>
          <p:cNvPr id="9" name="TextBox 8"/>
          <p:cNvSpPr txBox="1"/>
          <p:nvPr/>
        </p:nvSpPr>
        <p:spPr>
          <a:xfrm>
            <a:off x="250895" y="2473402"/>
            <a:ext cx="8901359" cy="1815882"/>
          </a:xfrm>
          <a:prstGeom prst="rect">
            <a:avLst/>
          </a:prstGeom>
          <a:noFill/>
        </p:spPr>
        <p:txBody>
          <a:bodyPr wrap="square" rtlCol="0">
            <a:spAutoFit/>
          </a:bodyPr>
          <a:lstStyle/>
          <a:p>
            <a:r>
              <a:rPr lang="en-GB" sz="1600" dirty="0">
                <a:latin typeface="Verdana" panose="020B0604030504040204" pitchFamily="34" charset="0"/>
                <a:ea typeface="Verdana" panose="020B0604030504040204" pitchFamily="34" charset="0"/>
                <a:cs typeface="Verdana" panose="020B0604030504040204" pitchFamily="34" charset="0"/>
              </a:rPr>
              <a:t>The association continues to work alongside services who offer support to young people and adults who are not working or in education. Our partners at Jobs and Business Glasgow provide employability courses and training. In the past year of operating the service have supported 5 young people by providing them with practical work experience allowing them the opportunity to gain experience and develop various skills. One of these young people has secured a post as a Modern apprentice with the service.</a:t>
            </a:r>
          </a:p>
        </p:txBody>
      </p:sp>
      <p:sp>
        <p:nvSpPr>
          <p:cNvPr id="4" name="Rectangle 3"/>
          <p:cNvSpPr/>
          <p:nvPr/>
        </p:nvSpPr>
        <p:spPr>
          <a:xfrm>
            <a:off x="2267744" y="2154388"/>
            <a:ext cx="4009752" cy="438582"/>
          </a:xfrm>
          <a:prstGeom prst="rect">
            <a:avLst/>
          </a:prstGeom>
          <a:noFill/>
        </p:spPr>
        <p:txBody>
          <a:bodyPr wrap="none" lIns="68580" tIns="34290" rIns="68580" bIns="34290">
            <a:spAutoFit/>
          </a:bodyPr>
          <a:lstStyle/>
          <a:p>
            <a:pPr algn="ct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Employability Placements </a:t>
            </a:r>
          </a:p>
        </p:txBody>
      </p:sp>
      <p:sp>
        <p:nvSpPr>
          <p:cNvPr id="7" name="Rectangle 6"/>
          <p:cNvSpPr/>
          <p:nvPr/>
        </p:nvSpPr>
        <p:spPr>
          <a:xfrm>
            <a:off x="0" y="210391"/>
            <a:ext cx="3552576" cy="507831"/>
          </a:xfrm>
          <a:prstGeom prst="rect">
            <a:avLst/>
          </a:prstGeom>
        </p:spPr>
        <p:txBody>
          <a:bodyPr wrap="none">
            <a:spAutoFit/>
          </a:bodyPr>
          <a:lstStyle/>
          <a:p>
            <a:pPr marL="82296"/>
            <a:r>
              <a:rPr lang="en-US" sz="2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Student Placements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145" y="5538759"/>
            <a:ext cx="1692948" cy="126971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Title 2"/>
          <p:cNvSpPr txBox="1">
            <a:spLocks/>
          </p:cNvSpPr>
          <p:nvPr/>
        </p:nvSpPr>
        <p:spPr>
          <a:xfrm>
            <a:off x="49016" y="4230923"/>
            <a:ext cx="6048672" cy="72008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GB" sz="1800" dirty="0">
                <a:solidFill>
                  <a:schemeClr val="tx1"/>
                </a:solidFill>
                <a:latin typeface="Verdana" panose="020B0604030504040204" pitchFamily="34" charset="0"/>
                <a:ea typeface="Verdana" panose="020B0604030504040204" pitchFamily="34" charset="0"/>
                <a:cs typeface="Verdana" panose="020B0604030504040204" pitchFamily="34" charset="0"/>
              </a:rPr>
              <a:t>Providing training for young people</a:t>
            </a:r>
          </a:p>
        </p:txBody>
      </p:sp>
      <p:sp>
        <p:nvSpPr>
          <p:cNvPr id="14" name="Rectangle 13"/>
          <p:cNvSpPr/>
          <p:nvPr/>
        </p:nvSpPr>
        <p:spPr>
          <a:xfrm>
            <a:off x="2016943" y="4738562"/>
            <a:ext cx="7127057" cy="1569660"/>
          </a:xfrm>
          <a:prstGeom prst="rect">
            <a:avLst/>
          </a:prstGeom>
        </p:spPr>
        <p:txBody>
          <a:bodyPr wrap="square">
            <a:spAutoFit/>
          </a:bodyPr>
          <a:lstStyle/>
          <a:p>
            <a:pPr marL="82296"/>
            <a:r>
              <a:rPr lang="en-GB" sz="1200" dirty="0">
                <a:latin typeface="Verdana" panose="020B0604030504040204" pitchFamily="34" charset="0"/>
                <a:ea typeface="Verdana" panose="020B0604030504040204" pitchFamily="34" charset="0"/>
                <a:cs typeface="Verdana" panose="020B0604030504040204" pitchFamily="34" charset="0"/>
              </a:rPr>
              <a:t>One of the key objectives for the project is creating jobs for the community. Carbon Footprints are currently supporting a Modern Apprentices to gain a recognised qualification in Childcare. This will improve their chances of securing employment in the sector. The Modern Apprentice receive time off the floor to carry out research relevant to their studies and enjoy an enhanced remuneration package. In the past year two of our Modern Apprentices gained their qualifications and both have now secured positions with us. In addition to this we have been able to support a further two people who have been interested in careers out with the sector with general work placement experience.</a:t>
            </a:r>
            <a:r>
              <a:rPr lang="en-GB" sz="900"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2957267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01332955"/>
              </p:ext>
            </p:extLst>
          </p:nvPr>
        </p:nvGraphicFramePr>
        <p:xfrm>
          <a:off x="3005826" y="700172"/>
          <a:ext cx="5024999" cy="5177100"/>
        </p:xfrm>
        <a:graphic>
          <a:graphicData uri="http://schemas.openxmlformats.org/drawingml/2006/chart">
            <c:chart xmlns:c="http://schemas.openxmlformats.org/drawingml/2006/chart" xmlns:r="http://schemas.openxmlformats.org/officeDocument/2006/relationships" r:id="rId2"/>
          </a:graphicData>
        </a:graphic>
      </p:graphicFrame>
      <p:sp>
        <p:nvSpPr>
          <p:cNvPr id="7" name="Slide Number Placeholder 6"/>
          <p:cNvSpPr>
            <a:spLocks noGrp="1"/>
          </p:cNvSpPr>
          <p:nvPr>
            <p:ph type="sldNum" sz="quarter" idx="12"/>
          </p:nvPr>
        </p:nvSpPr>
        <p:spPr/>
        <p:txBody>
          <a:bodyPr/>
          <a:lstStyle/>
          <a:p>
            <a:fld id="{9C4FDC5F-184A-4BBB-BFC4-82AB158BF52E}" type="slidenum">
              <a:rPr lang="en-GB" smtClean="0"/>
              <a:pPr/>
              <a:t>6</a:t>
            </a:fld>
            <a:endParaRPr lang="en-GB"/>
          </a:p>
        </p:txBody>
      </p:sp>
      <p:sp>
        <p:nvSpPr>
          <p:cNvPr id="3" name="Title 2"/>
          <p:cNvSpPr>
            <a:spLocks noGrp="1"/>
          </p:cNvSpPr>
          <p:nvPr>
            <p:ph type="title"/>
          </p:nvPr>
        </p:nvSpPr>
        <p:spPr>
          <a:xfrm>
            <a:off x="179512" y="97233"/>
            <a:ext cx="2268252" cy="602939"/>
          </a:xfrm>
        </p:spPr>
        <p:txBody>
          <a:bodyPr>
            <a:normAutofit/>
          </a:bodyPr>
          <a:lstStyle/>
          <a:p>
            <a:r>
              <a:rPr lang="en-GB" sz="2100" dirty="0">
                <a:solidFill>
                  <a:schemeClr val="accent5"/>
                </a:solidFill>
                <a:latin typeface="Verdana" panose="020B0604030504040204" pitchFamily="34" charset="0"/>
                <a:ea typeface="Verdana" panose="020B0604030504040204" pitchFamily="34" charset="0"/>
                <a:cs typeface="Verdana" panose="020B0604030504040204" pitchFamily="34" charset="0"/>
              </a:rPr>
              <a:t>Our Families </a:t>
            </a:r>
          </a:p>
        </p:txBody>
      </p:sp>
      <p:sp>
        <p:nvSpPr>
          <p:cNvPr id="5" name="TextBox 4"/>
          <p:cNvSpPr txBox="1"/>
          <p:nvPr/>
        </p:nvSpPr>
        <p:spPr>
          <a:xfrm>
            <a:off x="145758" y="700172"/>
            <a:ext cx="3202106" cy="3693319"/>
          </a:xfrm>
          <a:prstGeom prst="rect">
            <a:avLst/>
          </a:prstGeom>
          <a:noFill/>
        </p:spPr>
        <p:txBody>
          <a:bodyPr wrap="square" rtlCol="0">
            <a:spAutoFit/>
          </a:bodyPr>
          <a:lstStyle/>
          <a:p>
            <a:r>
              <a:rPr lang="en-GB" dirty="0">
                <a:latin typeface="Verdana" panose="020B0604030504040204" pitchFamily="34" charset="0"/>
                <a:ea typeface="Verdana" panose="020B0604030504040204" pitchFamily="34" charset="0"/>
                <a:cs typeface="Verdana" panose="020B0604030504040204" pitchFamily="34" charset="0"/>
              </a:rPr>
              <a:t>Currently 105 </a:t>
            </a:r>
            <a:r>
              <a:rPr lang="en-GB" b="1" dirty="0">
                <a:latin typeface="Verdana" panose="020B0604030504040204" pitchFamily="34" charset="0"/>
                <a:ea typeface="Verdana" panose="020B0604030504040204" pitchFamily="34" charset="0"/>
                <a:cs typeface="Verdana" panose="020B0604030504040204" pitchFamily="34" charset="0"/>
              </a:rPr>
              <a:t>families </a:t>
            </a:r>
            <a:r>
              <a:rPr lang="en-GB" dirty="0">
                <a:latin typeface="Verdana" panose="020B0604030504040204" pitchFamily="34" charset="0"/>
                <a:ea typeface="Verdana" panose="020B0604030504040204" pitchFamily="34" charset="0"/>
                <a:cs typeface="Verdana" panose="020B0604030504040204" pitchFamily="34" charset="0"/>
              </a:rPr>
              <a:t>use Carbon Footprints Nursery and Out of School Club allowing them to maintain employment or access further education. While most are in a situation of employment some parents are furthering their career prospects through further education. </a:t>
            </a:r>
          </a:p>
        </p:txBody>
      </p:sp>
    </p:spTree>
    <p:extLst>
      <p:ext uri="{BB962C8B-B14F-4D97-AF65-F5344CB8AC3E}">
        <p14:creationId xmlns:p14="http://schemas.microsoft.com/office/powerpoint/2010/main" val="4123184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C4FDC5F-184A-4BBB-BFC4-82AB158BF52E}" type="slidenum">
              <a:rPr lang="en-GB" smtClean="0"/>
              <a:pPr/>
              <a:t>7</a:t>
            </a:fld>
            <a:endParaRPr lang="en-GB"/>
          </a:p>
        </p:txBody>
      </p:sp>
      <p:sp>
        <p:nvSpPr>
          <p:cNvPr id="5" name="Rectangle 4"/>
          <p:cNvSpPr/>
          <p:nvPr/>
        </p:nvSpPr>
        <p:spPr>
          <a:xfrm>
            <a:off x="179512" y="332656"/>
            <a:ext cx="4824536" cy="438582"/>
          </a:xfrm>
          <a:prstGeom prst="rect">
            <a:avLst/>
          </a:prstGeom>
          <a:noFill/>
        </p:spPr>
        <p:txBody>
          <a:bodyPr wrap="square" lIns="68580" tIns="34290" rIns="68580" bIns="34290">
            <a:spAutoFit/>
          </a:bodyPr>
          <a:lstStyle/>
          <a:p>
            <a:pPr algn="ct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Holiday Club and Out of School</a:t>
            </a:r>
          </a:p>
        </p:txBody>
      </p:sp>
      <p:sp>
        <p:nvSpPr>
          <p:cNvPr id="6" name="Content Placeholder 1"/>
          <p:cNvSpPr txBox="1">
            <a:spLocks/>
          </p:cNvSpPr>
          <p:nvPr/>
        </p:nvSpPr>
        <p:spPr>
          <a:xfrm>
            <a:off x="107504" y="980728"/>
            <a:ext cx="7640896" cy="1731648"/>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82296" indent="0">
              <a:buNone/>
            </a:pPr>
            <a:r>
              <a:rPr lang="en-GB" sz="1400" dirty="0">
                <a:latin typeface="Verdana" panose="020B0604030504040204" pitchFamily="34" charset="0"/>
                <a:ea typeface="Verdana" panose="020B0604030504040204" pitchFamily="34" charset="0"/>
                <a:cs typeface="Verdana" panose="020B0604030504040204" pitchFamily="34" charset="0"/>
              </a:rPr>
              <a:t>There is a growing appreciation of the complexity of play and its significance in childhood. ‘Playing for Real: Glasgow’s Play Strategy’ highlights the importance of play and the benefits to the child’s development having access to quality play experiences. </a:t>
            </a:r>
          </a:p>
          <a:p>
            <a:pPr marL="82296" indent="0">
              <a:buNone/>
            </a:pPr>
            <a:r>
              <a:rPr lang="en-GB" sz="1400" dirty="0">
                <a:latin typeface="Verdana" panose="020B0604030504040204" pitchFamily="34" charset="0"/>
                <a:ea typeface="Verdana" panose="020B0604030504040204" pitchFamily="34" charset="0"/>
                <a:cs typeface="Verdana" panose="020B0604030504040204" pitchFamily="34" charset="0"/>
              </a:rPr>
              <a:t>Out of School Care provision can provide a safe, challenging, stimulating environment that offers quality play experiences both indoors and outdoors. </a:t>
            </a:r>
          </a:p>
          <a:p>
            <a:pPr marL="402431" indent="-133350"/>
            <a:r>
              <a:rPr lang="en-GB" sz="1400" dirty="0">
                <a:latin typeface="Verdana" panose="020B0604030504040204" pitchFamily="34" charset="0"/>
                <a:ea typeface="Verdana" panose="020B0604030504040204" pitchFamily="34" charset="0"/>
                <a:cs typeface="Verdana" panose="020B0604030504040204" pitchFamily="34" charset="0"/>
              </a:rPr>
              <a:t> Our exciting holiday program for school age children provides a safe environment for young people up to the age of 14. </a:t>
            </a:r>
          </a:p>
          <a:p>
            <a:pPr marL="402431" indent="-133350"/>
            <a:r>
              <a:rPr lang="en-GB" sz="1400" dirty="0">
                <a:latin typeface="Verdana" panose="020B0604030504040204" pitchFamily="34" charset="0"/>
                <a:ea typeface="Verdana" panose="020B0604030504040204" pitchFamily="34" charset="0"/>
                <a:cs typeface="Verdana" panose="020B0604030504040204" pitchFamily="34" charset="0"/>
              </a:rPr>
              <a:t>Children have benefitted from a variety of activities which have been identified by local young people as being of interest to them.</a:t>
            </a:r>
          </a:p>
          <a:p>
            <a:pPr marL="402431" indent="-133350"/>
            <a:r>
              <a:rPr lang="en-GB" sz="1400" dirty="0">
                <a:latin typeface="Verdana" panose="020B0604030504040204" pitchFamily="34" charset="0"/>
                <a:ea typeface="Verdana" panose="020B0604030504040204" pitchFamily="34" charset="0"/>
                <a:cs typeface="Verdana" panose="020B0604030504040204" pitchFamily="34" charset="0"/>
              </a:rPr>
              <a:t> Our families can have access to a dedicated computer suite Outings to bowling, local park museums and the opportunity to explore the seaside</a:t>
            </a:r>
          </a:p>
        </p:txBody>
      </p:sp>
      <p:pic>
        <p:nvPicPr>
          <p:cNvPr id="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710" b="13890"/>
          <a:stretch/>
        </p:blipFill>
        <p:spPr bwMode="auto">
          <a:xfrm>
            <a:off x="323528" y="4668884"/>
            <a:ext cx="2952328" cy="2022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4941168"/>
            <a:ext cx="1422637" cy="9529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886" t="10659" r="15084" b="33120"/>
          <a:stretch/>
        </p:blipFill>
        <p:spPr bwMode="auto">
          <a:xfrm>
            <a:off x="4251534" y="4581715"/>
            <a:ext cx="2215105" cy="1296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0724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9C4FDC5F-184A-4BBB-BFC4-82AB158BF52E}" type="slidenum">
              <a:rPr lang="en-GB" smtClean="0"/>
              <a:pPr/>
              <a:t>8</a:t>
            </a:fld>
            <a:endParaRPr lang="en-GB"/>
          </a:p>
        </p:txBody>
      </p:sp>
      <p:sp>
        <p:nvSpPr>
          <p:cNvPr id="4" name="Rectangle 3"/>
          <p:cNvSpPr/>
          <p:nvPr/>
        </p:nvSpPr>
        <p:spPr>
          <a:xfrm>
            <a:off x="203865" y="1408044"/>
            <a:ext cx="7176447" cy="2800767"/>
          </a:xfrm>
          <a:prstGeom prst="rect">
            <a:avLst/>
          </a:prstGeom>
        </p:spPr>
        <p:txBody>
          <a:bodyPr wrap="square">
            <a:spAutoFit/>
          </a:bodyPr>
          <a:lstStyle/>
          <a:p>
            <a:r>
              <a:rPr lang="en-GB" sz="1600"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Our open days have now become a bi-annual event and the we take the opportunity to provide families with information and practical tips for living a healthier lifestyle.</a:t>
            </a:r>
          </a:p>
          <a:p>
            <a:r>
              <a:rPr lang="en-GB" sz="1600"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This year we took the opportunity to promote growing our own produce at home and shared some healthy recipes that can feed  a family of four for under £2. </a:t>
            </a:r>
          </a:p>
          <a:p>
            <a:endParaRPr lang="en-GB" sz="1600"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en-GB" sz="1600"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We continue to work on our outdoor area as we recognise this is a valuable area for our children to have access to. The children asked for a den and </a:t>
            </a:r>
            <a:r>
              <a:rPr lang="en-GB" sz="1600" dirty="0" err="1">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Milnbank</a:t>
            </a:r>
            <a:r>
              <a:rPr lang="en-GB" sz="1600"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 Housing’s Joiner helped the children build it. We also developed a performance area for our outdoor concerts.</a:t>
            </a:r>
          </a:p>
        </p:txBody>
      </p:sp>
      <p:pic>
        <p:nvPicPr>
          <p:cNvPr id="1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7052" y="175858"/>
            <a:ext cx="1680929" cy="1927318"/>
          </a:xfrm>
          <a:prstGeom prst="rect">
            <a:avLst/>
          </a:prstGeom>
          <a:ln/>
          <a:extLst/>
        </p:spPr>
        <p:style>
          <a:lnRef idx="0">
            <a:schemeClr val="accent6"/>
          </a:lnRef>
          <a:fillRef idx="3">
            <a:schemeClr val="accent6"/>
          </a:fillRef>
          <a:effectRef idx="3">
            <a:schemeClr val="accent6"/>
          </a:effectRef>
          <a:fontRef idx="minor">
            <a:schemeClr val="lt1"/>
          </a:fontRef>
        </p:style>
      </p:pic>
      <p:sp>
        <p:nvSpPr>
          <p:cNvPr id="2" name="Rectangle 1"/>
          <p:cNvSpPr/>
          <p:nvPr/>
        </p:nvSpPr>
        <p:spPr>
          <a:xfrm>
            <a:off x="923957" y="332656"/>
            <a:ext cx="3185809" cy="623248"/>
          </a:xfrm>
          <a:prstGeom prst="rect">
            <a:avLst/>
          </a:prstGeom>
          <a:noFill/>
        </p:spPr>
        <p:txBody>
          <a:bodyPr wrap="none" lIns="68580" tIns="34290" rIns="68580" bIns="34290">
            <a:spAutoFit/>
          </a:bodyPr>
          <a:lstStyle/>
          <a:p>
            <a:pPr algn="ct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Healthy living</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159" y="2356686"/>
            <a:ext cx="1415138" cy="1218793"/>
          </a:xfrm>
          <a:prstGeom prst="rect">
            <a:avLst/>
          </a:prstGeom>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013730">
            <a:off x="2505544" y="4914339"/>
            <a:ext cx="1546043" cy="11595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lowchart: Punched Tape 4"/>
          <p:cNvSpPr/>
          <p:nvPr/>
        </p:nvSpPr>
        <p:spPr>
          <a:xfrm>
            <a:off x="5417025" y="5681114"/>
            <a:ext cx="3230247" cy="1091448"/>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Our Big Cook Little Cook bags help promote healthy eating at home and provide opportunities for families to cook </a:t>
            </a:r>
            <a:r>
              <a:rPr lang="en-GB" sz="1050" dirty="0" err="1"/>
              <a:t>nand</a:t>
            </a:r>
            <a:r>
              <a:rPr lang="en-GB" sz="1050" dirty="0"/>
              <a:t> explore food together</a:t>
            </a:r>
          </a:p>
        </p:txBody>
      </p:sp>
      <p:pic>
        <p:nvPicPr>
          <p:cNvPr id="1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860" y="4958923"/>
            <a:ext cx="1675509" cy="1661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635903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C4FDC5F-184A-4BBB-BFC4-82AB158BF52E}" type="slidenum">
              <a:rPr lang="en-GB" smtClean="0"/>
              <a:pPr/>
              <a:t>9</a:t>
            </a:fld>
            <a:endParaRPr lang="en-GB"/>
          </a:p>
        </p:txBody>
      </p:sp>
      <p:sp>
        <p:nvSpPr>
          <p:cNvPr id="5" name="Title 2"/>
          <p:cNvSpPr txBox="1">
            <a:spLocks/>
          </p:cNvSpPr>
          <p:nvPr/>
        </p:nvSpPr>
        <p:spPr>
          <a:xfrm>
            <a:off x="129565" y="138231"/>
            <a:ext cx="6026611" cy="562074"/>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3075"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GB" sz="1800" dirty="0">
                <a:latin typeface="Verdana" panose="020B0604030504040204" pitchFamily="34" charset="0"/>
                <a:ea typeface="Verdana" panose="020B0604030504040204" pitchFamily="34" charset="0"/>
                <a:cs typeface="Verdana" panose="020B0604030504040204" pitchFamily="34" charset="0"/>
              </a:rPr>
              <a:t>Case Study – Denise and Reece </a:t>
            </a:r>
          </a:p>
        </p:txBody>
      </p:sp>
      <p:sp>
        <p:nvSpPr>
          <p:cNvPr id="6" name="Rectangle 5"/>
          <p:cNvSpPr/>
          <p:nvPr/>
        </p:nvSpPr>
        <p:spPr>
          <a:xfrm>
            <a:off x="467544" y="1235195"/>
            <a:ext cx="5140914" cy="5355312"/>
          </a:xfrm>
          <a:prstGeom prst="rect">
            <a:avLst/>
          </a:prstGeom>
        </p:spPr>
        <p:txBody>
          <a:bodyPr wrap="square">
            <a:spAutoFit/>
          </a:bodyPr>
          <a:lstStyle/>
          <a:p>
            <a:r>
              <a:rPr lang="en-GB" dirty="0"/>
              <a:t>My son has attended this nursery since he was 9 months old. An absolutely fantastic nursery in every sense, we couldn't be more happy with the service, my son loves it.</a:t>
            </a:r>
            <a:br>
              <a:rPr lang="en-GB" dirty="0"/>
            </a:br>
            <a:r>
              <a:rPr lang="en-GB" dirty="0"/>
              <a:t>Beautiful building which is brand new, also training suites attached, staff are amazing don't know what we would do without them. I was able to use this facility to research my new business. </a:t>
            </a:r>
            <a:br>
              <a:rPr lang="en-GB" dirty="0"/>
            </a:br>
            <a:r>
              <a:rPr lang="en-GB" dirty="0"/>
              <a:t>My son loves them, the manager supported me to become a registered childminder which enabled me to leave my job and be able to spend time at home with my family. I have attended training with the team and they have supported me with home visits to help with my registration.  My life has totally changed and me and my family are extremely happy. All thanks to the nursery manager.</a:t>
            </a:r>
            <a:endParaRPr lang="en-GB"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2" descr="https://fbcdn-sphotos-f-a.akamaihd.net/hphotos-ak-xap1/v/t1.0-9/993746_847171145315993_7935769669021369528_n.jpg?oh=979df139f909edd1c37dd9821f4253e4&amp;oe=54D77004&amp;__gda__=1426878969_5590c05650580f9854db9d2b354c6ff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8107" y="3896867"/>
            <a:ext cx="2772045" cy="18649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7951829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1">
      <a:dk1>
        <a:sysClr val="windowText" lastClr="000000"/>
      </a:dk1>
      <a:lt1>
        <a:sysClr val="window" lastClr="FFFFFF"/>
      </a:lt1>
      <a:dk2>
        <a:srgbClr val="464646"/>
      </a:dk2>
      <a:lt2>
        <a:srgbClr val="FFFFFF"/>
      </a:lt2>
      <a:accent1>
        <a:srgbClr val="D25E00"/>
      </a:accent1>
      <a:accent2>
        <a:srgbClr val="FFB375"/>
      </a:accent2>
      <a:accent3>
        <a:srgbClr val="92D050"/>
      </a:accent3>
      <a:accent4>
        <a:srgbClr val="188A23"/>
      </a:accent4>
      <a:accent5>
        <a:srgbClr val="4DE05B"/>
      </a:accent5>
      <a:accent6>
        <a:srgbClr val="D25E00"/>
      </a:accent6>
      <a:hlink>
        <a:srgbClr val="FF8119"/>
      </a:hlink>
      <a:folHlink>
        <a:srgbClr val="00B05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11520</TotalTime>
  <Words>1344</Words>
  <Application>Microsoft Macintosh PowerPoint</Application>
  <PresentationFormat>On-screen Show (4:3)</PresentationFormat>
  <Paragraphs>83</Paragraphs>
  <Slides>12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Lucida Sans Unicode</vt:lpstr>
      <vt:lpstr>Verdana</vt:lpstr>
      <vt:lpstr>Wingdings</vt:lpstr>
      <vt:lpstr>Wingdings 2</vt:lpstr>
      <vt:lpstr>Wingdings 3</vt:lpstr>
      <vt:lpstr>Concourse</vt:lpstr>
      <vt:lpstr>PowerPoint Presentation</vt:lpstr>
      <vt:lpstr>Overview</vt:lpstr>
      <vt:lpstr>PowerPoint Presentation</vt:lpstr>
      <vt:lpstr>Creating employment </vt:lpstr>
      <vt:lpstr>PowerPoint Presentation</vt:lpstr>
      <vt:lpstr>Our Families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 Doherty</dc:creator>
  <cp:lastModifiedBy>Alison Clancy</cp:lastModifiedBy>
  <cp:revision>183</cp:revision>
  <dcterms:created xsi:type="dcterms:W3CDTF">2014-05-01T17:51:26Z</dcterms:created>
  <dcterms:modified xsi:type="dcterms:W3CDTF">2018-05-01T13:17:00Z</dcterms:modified>
</cp:coreProperties>
</file>