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3" r:id="rId2"/>
    <p:sldMasterId id="2147483661" r:id="rId3"/>
  </p:sldMasterIdLst>
  <p:notesMasterIdLst>
    <p:notesMasterId r:id="rId15"/>
  </p:notesMasterIdLst>
  <p:handoutMasterIdLst>
    <p:handoutMasterId r:id="rId16"/>
  </p:handoutMasterIdLst>
  <p:sldIdLst>
    <p:sldId id="277" r:id="rId4"/>
    <p:sldId id="288" r:id="rId5"/>
    <p:sldId id="257" r:id="rId6"/>
    <p:sldId id="289" r:id="rId7"/>
    <p:sldId id="280" r:id="rId8"/>
    <p:sldId id="281" r:id="rId9"/>
    <p:sldId id="285" r:id="rId10"/>
    <p:sldId id="287" r:id="rId11"/>
    <p:sldId id="286" r:id="rId12"/>
    <p:sldId id="284" r:id="rId13"/>
    <p:sldId id="282" r:id="rId14"/>
  </p:sldIdLst>
  <p:sldSz cx="9144000" cy="6858000" type="screen4x3"/>
  <p:notesSz cx="6797675" cy="98567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92926C-E23F-2648-9778-AC91EC55A9A0}">
          <p14:sldIdLst>
            <p14:sldId id="277"/>
            <p14:sldId id="288"/>
            <p14:sldId id="257"/>
            <p14:sldId id="289"/>
            <p14:sldId id="280"/>
            <p14:sldId id="281"/>
            <p14:sldId id="285"/>
            <p14:sldId id="287"/>
            <p14:sldId id="286"/>
            <p14:sldId id="284"/>
            <p14:sldId id="28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151F"/>
    <a:srgbClr val="41151E"/>
    <a:srgbClr val="3F1620"/>
    <a:srgbClr val="401E1F"/>
    <a:srgbClr val="3D141B"/>
    <a:srgbClr val="521A24"/>
    <a:srgbClr val="9FA5AA"/>
    <a:srgbClr val="ADB2B8"/>
    <a:srgbClr val="929FAA"/>
    <a:srgbClr val="D11E1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94807" autoAdjust="0"/>
  </p:normalViewPr>
  <p:slideViewPr>
    <p:cSldViewPr snapToGrid="0" snapToObjects="1">
      <p:cViewPr varScale="1">
        <p:scale>
          <a:sx n="124" d="100"/>
          <a:sy n="124" d="100"/>
        </p:scale>
        <p:origin x="1920"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46774A-82A9-483E-86A0-198C7CA348FF}"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GB"/>
        </a:p>
      </dgm:t>
    </dgm:pt>
    <dgm:pt modelId="{6E611D87-359F-4A61-9A62-63239F275F25}">
      <dgm:prSet custT="1">
        <dgm:style>
          <a:lnRef idx="0">
            <a:schemeClr val="accent3"/>
          </a:lnRef>
          <a:fillRef idx="3">
            <a:schemeClr val="accent3"/>
          </a:fillRef>
          <a:effectRef idx="3">
            <a:schemeClr val="accent3"/>
          </a:effectRef>
          <a:fontRef idx="minor">
            <a:schemeClr val="lt1"/>
          </a:fontRef>
        </dgm:style>
      </dgm:prSet>
      <dgm:spPr>
        <a:solidFill>
          <a:srgbClr val="3F1620"/>
        </a:solidFill>
        <a:effectLst/>
        <a:scene3d>
          <a:camera prst="orthographicFront">
            <a:rot lat="0" lon="0" rev="0"/>
          </a:camera>
          <a:lightRig rig="threePt" dir="t">
            <a:rot lat="0" lon="0" rev="1200000"/>
          </a:lightRig>
        </a:scene3d>
        <a:sp3d/>
      </dgm:spPr>
      <dgm:t>
        <a:bodyPr/>
        <a:lstStyle/>
        <a:p>
          <a:pPr algn="l" rtl="0">
            <a:spcAft>
              <a:spcPts val="0"/>
            </a:spcAft>
          </a:pPr>
          <a:br>
            <a:rPr lang="en-GB" sz="2400" b="1" dirty="0">
              <a:solidFill>
                <a:schemeClr val="bg1"/>
              </a:solidFill>
              <a:latin typeface="Arial"/>
              <a:cs typeface="Arial"/>
            </a:rPr>
          </a:br>
          <a:r>
            <a:rPr lang="en-GB" sz="2800" b="1" dirty="0">
              <a:solidFill>
                <a:schemeClr val="bg1"/>
              </a:solidFill>
              <a:latin typeface="Arial"/>
              <a:cs typeface="Arial"/>
            </a:rPr>
            <a:t> 70.4% homes in most deprived areas of Scotland </a:t>
          </a:r>
          <a:r>
            <a:rPr lang="en-US" sz="2800" dirty="0">
              <a:solidFill>
                <a:schemeClr val="bg1"/>
              </a:solidFill>
              <a:latin typeface="Arial"/>
              <a:cs typeface="Arial"/>
            </a:rPr>
            <a:t> </a:t>
          </a:r>
          <a:endParaRPr lang="en-GB" sz="2800" b="0" i="0" dirty="0">
            <a:solidFill>
              <a:schemeClr val="bg1"/>
            </a:solidFill>
            <a:latin typeface="Arial"/>
            <a:cs typeface="Arial"/>
          </a:endParaRPr>
        </a:p>
      </dgm:t>
    </dgm:pt>
    <dgm:pt modelId="{D49DF954-F0ED-477A-AFC4-D3E74677D71E}" type="parTrans" cxnId="{5F3CC501-78B1-46C5-A2CA-34377434ED2F}">
      <dgm:prSet/>
      <dgm:spPr/>
      <dgm:t>
        <a:bodyPr/>
        <a:lstStyle/>
        <a:p>
          <a:endParaRPr lang="en-GB"/>
        </a:p>
      </dgm:t>
    </dgm:pt>
    <dgm:pt modelId="{9BA2FA2B-74F3-4E61-8A9D-17C9C1FBCF35}" type="sibTrans" cxnId="{5F3CC501-78B1-46C5-A2CA-34377434ED2F}">
      <dgm:prSet/>
      <dgm:spPr/>
      <dgm:t>
        <a:bodyPr/>
        <a:lstStyle/>
        <a:p>
          <a:endParaRPr lang="en-GB"/>
        </a:p>
      </dgm:t>
    </dgm:pt>
    <dgm:pt modelId="{88B05289-8071-4EA3-8B9B-EDD5C96021FB}">
      <dgm:prSet custT="1">
        <dgm:style>
          <a:lnRef idx="0">
            <a:schemeClr val="accent2"/>
          </a:lnRef>
          <a:fillRef idx="3">
            <a:schemeClr val="accent2"/>
          </a:fillRef>
          <a:effectRef idx="3">
            <a:schemeClr val="accent2"/>
          </a:effectRef>
          <a:fontRef idx="minor">
            <a:schemeClr val="lt1"/>
          </a:fontRef>
        </dgm:style>
      </dgm:prSet>
      <dgm:spPr>
        <a:solidFill>
          <a:srgbClr val="FFC010"/>
        </a:solidFill>
        <a:ln/>
        <a:effectLst/>
        <a:scene3d>
          <a:camera prst="orthographicFront">
            <a:rot lat="0" lon="0" rev="0"/>
          </a:camera>
          <a:lightRig rig="threePt" dir="t">
            <a:rot lat="0" lon="0" rev="1200000"/>
          </a:lightRig>
        </a:scene3d>
        <a:sp3d/>
      </dgm:spPr>
      <dgm:t>
        <a:bodyPr/>
        <a:lstStyle/>
        <a:p>
          <a:pPr algn="l" rtl="0"/>
          <a:r>
            <a:rPr lang="en-GB" sz="2400" b="1" i="0" dirty="0">
              <a:ln>
                <a:noFill/>
              </a:ln>
              <a:solidFill>
                <a:schemeClr val="bg2">
                  <a:lumMod val="10000"/>
                </a:schemeClr>
              </a:solidFill>
              <a:latin typeface="Arial"/>
              <a:cs typeface="Arial"/>
            </a:rPr>
            <a:t>10% Lone Parent Families</a:t>
          </a:r>
          <a:endParaRPr lang="en-GB" sz="2400" b="0" i="0" dirty="0">
            <a:ln>
              <a:noFill/>
            </a:ln>
            <a:solidFill>
              <a:schemeClr val="bg2">
                <a:lumMod val="10000"/>
              </a:schemeClr>
            </a:solidFill>
            <a:latin typeface="Arial"/>
            <a:cs typeface="Arial"/>
          </a:endParaRPr>
        </a:p>
      </dgm:t>
    </dgm:pt>
    <dgm:pt modelId="{E2484006-4B8E-42BE-9629-451987DD496F}" type="parTrans" cxnId="{70F98B90-A509-4147-A5D6-55371C0AF8A7}">
      <dgm:prSet/>
      <dgm:spPr/>
      <dgm:t>
        <a:bodyPr/>
        <a:lstStyle/>
        <a:p>
          <a:endParaRPr lang="en-GB"/>
        </a:p>
      </dgm:t>
    </dgm:pt>
    <dgm:pt modelId="{C4D55FE2-B628-4517-BE7A-35CA56FF2D2B}" type="sibTrans" cxnId="{70F98B90-A509-4147-A5D6-55371C0AF8A7}">
      <dgm:prSet/>
      <dgm:spPr/>
      <dgm:t>
        <a:bodyPr/>
        <a:lstStyle/>
        <a:p>
          <a:endParaRPr lang="en-GB"/>
        </a:p>
      </dgm:t>
    </dgm:pt>
    <dgm:pt modelId="{21C2246A-8522-4885-8911-035C8F809398}">
      <dgm:prSet custT="1"/>
      <dgm:spPr>
        <a:solidFill>
          <a:srgbClr val="B7A99A"/>
        </a:solidFill>
        <a:ln>
          <a:noFill/>
        </a:ln>
      </dgm:spPr>
      <dgm:t>
        <a:bodyPr/>
        <a:lstStyle/>
        <a:p>
          <a:pPr algn="l" rtl="0"/>
          <a:r>
            <a:rPr lang="en-GB" sz="2400" b="1" dirty="0">
              <a:solidFill>
                <a:srgbClr val="000000"/>
              </a:solidFill>
            </a:rPr>
            <a:t>40% customers rely on welfare payments</a:t>
          </a:r>
          <a:endParaRPr lang="en-GB" sz="2400" b="1" i="0" dirty="0">
            <a:solidFill>
              <a:srgbClr val="FFFFFF"/>
            </a:solidFill>
            <a:latin typeface="Arial"/>
            <a:cs typeface="Arial"/>
          </a:endParaRPr>
        </a:p>
      </dgm:t>
    </dgm:pt>
    <dgm:pt modelId="{EBCC89BF-FC38-445D-A88F-998C5FAF4BD9}" type="parTrans" cxnId="{F79E284A-D859-4D8C-B2E1-58CDB8368829}">
      <dgm:prSet/>
      <dgm:spPr/>
      <dgm:t>
        <a:bodyPr/>
        <a:lstStyle/>
        <a:p>
          <a:endParaRPr lang="en-GB"/>
        </a:p>
      </dgm:t>
    </dgm:pt>
    <dgm:pt modelId="{40C89AC1-B7BA-4397-AC71-699CE66973E6}" type="sibTrans" cxnId="{F79E284A-D859-4D8C-B2E1-58CDB8368829}">
      <dgm:prSet/>
      <dgm:spPr/>
      <dgm:t>
        <a:bodyPr/>
        <a:lstStyle/>
        <a:p>
          <a:endParaRPr lang="en-GB"/>
        </a:p>
      </dgm:t>
    </dgm:pt>
    <dgm:pt modelId="{D42DCFA0-16AE-4869-94BA-5C6F3A393AD8}">
      <dgm:prSet custT="1"/>
      <dgm:spPr>
        <a:solidFill>
          <a:srgbClr val="3F1620"/>
        </a:solidFill>
        <a:ln>
          <a:noFill/>
        </a:ln>
      </dgm:spPr>
      <dgm:t>
        <a:bodyPr/>
        <a:lstStyle/>
        <a:p>
          <a:pPr algn="l" rtl="0"/>
          <a:r>
            <a:rPr lang="en-GB" sz="2400" b="1" dirty="0">
              <a:solidFill>
                <a:schemeClr val="bg1"/>
              </a:solidFill>
            </a:rPr>
            <a:t>50% households are financially excluded </a:t>
          </a:r>
          <a:endParaRPr lang="en-GB" sz="2400" b="1" i="0" dirty="0">
            <a:solidFill>
              <a:schemeClr val="bg1"/>
            </a:solidFill>
            <a:latin typeface="Arial"/>
            <a:cs typeface="Arial"/>
          </a:endParaRPr>
        </a:p>
      </dgm:t>
    </dgm:pt>
    <dgm:pt modelId="{33B80F04-ED9C-41D7-92EA-6DEE4081D574}" type="parTrans" cxnId="{98CEFA52-D711-4962-AE3E-F39EE8C44AD4}">
      <dgm:prSet/>
      <dgm:spPr/>
      <dgm:t>
        <a:bodyPr/>
        <a:lstStyle/>
        <a:p>
          <a:endParaRPr lang="en-GB"/>
        </a:p>
      </dgm:t>
    </dgm:pt>
    <dgm:pt modelId="{307DC7E9-E658-404D-99EA-CB5220068289}" type="sibTrans" cxnId="{98CEFA52-D711-4962-AE3E-F39EE8C44AD4}">
      <dgm:prSet/>
      <dgm:spPr/>
      <dgm:t>
        <a:bodyPr/>
        <a:lstStyle/>
        <a:p>
          <a:endParaRPr lang="en-GB"/>
        </a:p>
      </dgm:t>
    </dgm:pt>
    <dgm:pt modelId="{B503A1ED-AF5F-449F-BD98-53BA1C9CE54D}">
      <dgm:prSet custT="1"/>
      <dgm:spPr>
        <a:solidFill>
          <a:srgbClr val="FFBF00"/>
        </a:solidFill>
        <a:ln>
          <a:noFill/>
        </a:ln>
      </dgm:spPr>
      <dgm:t>
        <a:bodyPr/>
        <a:lstStyle/>
        <a:p>
          <a:pPr algn="l" rtl="0"/>
          <a:r>
            <a:rPr lang="en-GB" sz="2000" b="1" dirty="0">
              <a:solidFill>
                <a:srgbClr val="000000"/>
              </a:solidFill>
            </a:rPr>
            <a:t>70% households live near the poverty line  (less than £20K</a:t>
          </a:r>
          <a:r>
            <a:rPr lang="en-GB" sz="1800" b="1" dirty="0">
              <a:solidFill>
                <a:srgbClr val="000000"/>
              </a:solidFill>
            </a:rPr>
            <a:t>)</a:t>
          </a:r>
          <a:endParaRPr lang="en-GB" sz="1800" b="1" i="0" dirty="0">
            <a:solidFill>
              <a:schemeClr val="bg1"/>
            </a:solidFill>
            <a:latin typeface="Arial"/>
            <a:cs typeface="Arial"/>
          </a:endParaRPr>
        </a:p>
      </dgm:t>
    </dgm:pt>
    <dgm:pt modelId="{23D17730-C6ED-442B-9134-641A3D509BFA}" type="parTrans" cxnId="{3340D2F0-0B59-46D6-9D02-83AD01FB0B64}">
      <dgm:prSet/>
      <dgm:spPr/>
      <dgm:t>
        <a:bodyPr/>
        <a:lstStyle/>
        <a:p>
          <a:endParaRPr lang="en-GB"/>
        </a:p>
      </dgm:t>
    </dgm:pt>
    <dgm:pt modelId="{AF6256E4-340B-4270-9F9C-4B3825B0ED6F}" type="sibTrans" cxnId="{3340D2F0-0B59-46D6-9D02-83AD01FB0B64}">
      <dgm:prSet/>
      <dgm:spPr/>
      <dgm:t>
        <a:bodyPr/>
        <a:lstStyle/>
        <a:p>
          <a:endParaRPr lang="en-GB"/>
        </a:p>
      </dgm:t>
    </dgm:pt>
    <dgm:pt modelId="{BB35FEA1-4285-486A-AF40-B00B9D893C4D}">
      <dgm:prSet custT="1"/>
      <dgm:spPr>
        <a:solidFill>
          <a:srgbClr val="B7A99A"/>
        </a:solidFill>
        <a:ln>
          <a:noFill/>
        </a:ln>
      </dgm:spPr>
      <dgm:t>
        <a:bodyPr/>
        <a:lstStyle/>
        <a:p>
          <a:pPr algn="l" rtl="0"/>
          <a:r>
            <a:rPr lang="en-GB" sz="2400" b="1" i="0" dirty="0">
              <a:solidFill>
                <a:schemeClr val="bg2">
                  <a:lumMod val="10000"/>
                </a:schemeClr>
              </a:solidFill>
              <a:latin typeface="Arial"/>
              <a:cs typeface="Arial"/>
            </a:rPr>
            <a:t>1 in 4 tenants of working age are in work </a:t>
          </a:r>
        </a:p>
      </dgm:t>
    </dgm:pt>
    <dgm:pt modelId="{43FE18CB-F7AF-45AA-8454-267EBBD6FF3A}" type="sibTrans" cxnId="{11BFEA14-3061-4E3A-9EF4-002981AEC3C6}">
      <dgm:prSet/>
      <dgm:spPr/>
      <dgm:t>
        <a:bodyPr/>
        <a:lstStyle/>
        <a:p>
          <a:endParaRPr lang="en-GB"/>
        </a:p>
      </dgm:t>
    </dgm:pt>
    <dgm:pt modelId="{38F3E80B-1121-4758-881B-F312B447AEE5}" type="parTrans" cxnId="{11BFEA14-3061-4E3A-9EF4-002981AEC3C6}">
      <dgm:prSet/>
      <dgm:spPr/>
      <dgm:t>
        <a:bodyPr/>
        <a:lstStyle/>
        <a:p>
          <a:endParaRPr lang="en-GB"/>
        </a:p>
      </dgm:t>
    </dgm:pt>
    <dgm:pt modelId="{96365D2F-5AB5-43F7-AD56-9074A93B067D}" type="pres">
      <dgm:prSet presAssocID="{7A46774A-82A9-483E-86A0-198C7CA348FF}" presName="diagram" presStyleCnt="0">
        <dgm:presLayoutVars>
          <dgm:dir/>
          <dgm:resizeHandles val="exact"/>
        </dgm:presLayoutVars>
      </dgm:prSet>
      <dgm:spPr/>
    </dgm:pt>
    <dgm:pt modelId="{C41D0BFF-5F19-4053-9E1D-358DEE00001C}" type="pres">
      <dgm:prSet presAssocID="{6E611D87-359F-4A61-9A62-63239F275F25}" presName="node" presStyleLbl="node1" presStyleIdx="0" presStyleCnt="6" custScaleX="104656" custScaleY="133408" custLinFactNeighborX="3952">
        <dgm:presLayoutVars>
          <dgm:bulletEnabled val="1"/>
        </dgm:presLayoutVars>
      </dgm:prSet>
      <dgm:spPr/>
    </dgm:pt>
    <dgm:pt modelId="{D0311E20-5037-4196-B387-DABA2DC8E2CF}" type="pres">
      <dgm:prSet presAssocID="{9BA2FA2B-74F3-4E61-8A9D-17C9C1FBCF35}" presName="sibTrans" presStyleCnt="0"/>
      <dgm:spPr/>
    </dgm:pt>
    <dgm:pt modelId="{F81E1AAD-A5FE-4F7F-A885-BAC9B6AD1426}" type="pres">
      <dgm:prSet presAssocID="{88B05289-8071-4EA3-8B9B-EDD5C96021FB}" presName="node" presStyleLbl="node1" presStyleIdx="1" presStyleCnt="6" custScaleX="66995" custScaleY="133408" custLinFactNeighborX="-603">
        <dgm:presLayoutVars>
          <dgm:bulletEnabled val="1"/>
        </dgm:presLayoutVars>
      </dgm:prSet>
      <dgm:spPr/>
    </dgm:pt>
    <dgm:pt modelId="{EFFCA8BE-0C81-4A72-B3D0-2D26496AEC02}" type="pres">
      <dgm:prSet presAssocID="{C4D55FE2-B628-4517-BE7A-35CA56FF2D2B}" presName="sibTrans" presStyleCnt="0"/>
      <dgm:spPr/>
    </dgm:pt>
    <dgm:pt modelId="{839045E7-B1CE-431F-ABAD-6762B636B160}" type="pres">
      <dgm:prSet presAssocID="{BB35FEA1-4285-486A-AF40-B00B9D893C4D}" presName="node" presStyleLbl="node1" presStyleIdx="2" presStyleCnt="6" custScaleX="109963" custScaleY="133408" custLinFactNeighborX="-5461">
        <dgm:presLayoutVars>
          <dgm:bulletEnabled val="1"/>
        </dgm:presLayoutVars>
      </dgm:prSet>
      <dgm:spPr/>
    </dgm:pt>
    <dgm:pt modelId="{F1187259-C775-46D3-9CA3-8FB6BCCCA498}" type="pres">
      <dgm:prSet presAssocID="{43FE18CB-F7AF-45AA-8454-267EBBD6FF3A}" presName="sibTrans" presStyleCnt="0"/>
      <dgm:spPr/>
    </dgm:pt>
    <dgm:pt modelId="{7E071688-5CB2-41A5-98CF-0BB7CBD2C855}" type="pres">
      <dgm:prSet presAssocID="{21C2246A-8522-4885-8911-035C8F809398}" presName="node" presStyleLbl="node1" presStyleIdx="3" presStyleCnt="6" custScaleX="81293" custScaleY="128393" custLinFactNeighborX="4695" custLinFactNeighborY="-9467">
        <dgm:presLayoutVars>
          <dgm:bulletEnabled val="1"/>
        </dgm:presLayoutVars>
      </dgm:prSet>
      <dgm:spPr/>
    </dgm:pt>
    <dgm:pt modelId="{CC82EA4E-B0A5-4412-8165-1ED93BB17DF7}" type="pres">
      <dgm:prSet presAssocID="{40C89AC1-B7BA-4397-AC71-699CE66973E6}" presName="sibTrans" presStyleCnt="0"/>
      <dgm:spPr/>
    </dgm:pt>
    <dgm:pt modelId="{2D09FD71-62DC-462B-9B1D-BBA0389B3076}" type="pres">
      <dgm:prSet presAssocID="{D42DCFA0-16AE-4869-94BA-5C6F3A393AD8}" presName="node" presStyleLbl="node1" presStyleIdx="4" presStyleCnt="6" custScaleX="98912" custScaleY="127816" custLinFactNeighborX="-923" custLinFactNeighborY="-9212">
        <dgm:presLayoutVars>
          <dgm:bulletEnabled val="1"/>
        </dgm:presLayoutVars>
      </dgm:prSet>
      <dgm:spPr/>
    </dgm:pt>
    <dgm:pt modelId="{D25482C4-1B26-4072-A0A2-59A3DC466A45}" type="pres">
      <dgm:prSet presAssocID="{307DC7E9-E658-404D-99EA-CB5220068289}" presName="sibTrans" presStyleCnt="0"/>
      <dgm:spPr/>
    </dgm:pt>
    <dgm:pt modelId="{3F3C54DB-2633-4EDF-BAE1-B45AB1AD63CD}" type="pres">
      <dgm:prSet presAssocID="{B503A1ED-AF5F-449F-BD98-53BA1C9CE54D}" presName="node" presStyleLbl="node1" presStyleIdx="5" presStyleCnt="6" custScaleX="102765" custScaleY="127817" custLinFactNeighborX="-6399" custLinFactNeighborY="-9212">
        <dgm:presLayoutVars>
          <dgm:bulletEnabled val="1"/>
        </dgm:presLayoutVars>
      </dgm:prSet>
      <dgm:spPr/>
    </dgm:pt>
  </dgm:ptLst>
  <dgm:cxnLst>
    <dgm:cxn modelId="{5F3CC501-78B1-46C5-A2CA-34377434ED2F}" srcId="{7A46774A-82A9-483E-86A0-198C7CA348FF}" destId="{6E611D87-359F-4A61-9A62-63239F275F25}" srcOrd="0" destOrd="0" parTransId="{D49DF954-F0ED-477A-AFC4-D3E74677D71E}" sibTransId="{9BA2FA2B-74F3-4E61-8A9D-17C9C1FBCF35}"/>
    <dgm:cxn modelId="{97F3BA0E-84D3-4417-8A72-7CA3CEC84133}" type="presOf" srcId="{B503A1ED-AF5F-449F-BD98-53BA1C9CE54D}" destId="{3F3C54DB-2633-4EDF-BAE1-B45AB1AD63CD}" srcOrd="0" destOrd="0" presId="urn:microsoft.com/office/officeart/2005/8/layout/default"/>
    <dgm:cxn modelId="{11BFEA14-3061-4E3A-9EF4-002981AEC3C6}" srcId="{7A46774A-82A9-483E-86A0-198C7CA348FF}" destId="{BB35FEA1-4285-486A-AF40-B00B9D893C4D}" srcOrd="2" destOrd="0" parTransId="{38F3E80B-1121-4758-881B-F312B447AEE5}" sibTransId="{43FE18CB-F7AF-45AA-8454-267EBBD6FF3A}"/>
    <dgm:cxn modelId="{50680534-FA82-49B6-9E71-FAA1D610BA14}" type="presOf" srcId="{21C2246A-8522-4885-8911-035C8F809398}" destId="{7E071688-5CB2-41A5-98CF-0BB7CBD2C855}" srcOrd="0" destOrd="0" presId="urn:microsoft.com/office/officeart/2005/8/layout/default"/>
    <dgm:cxn modelId="{7590833F-2E72-43D7-9B2D-D80F974C923E}" type="presOf" srcId="{88B05289-8071-4EA3-8B9B-EDD5C96021FB}" destId="{F81E1AAD-A5FE-4F7F-A885-BAC9B6AD1426}" srcOrd="0" destOrd="0" presId="urn:microsoft.com/office/officeart/2005/8/layout/default"/>
    <dgm:cxn modelId="{F79E284A-D859-4D8C-B2E1-58CDB8368829}" srcId="{7A46774A-82A9-483E-86A0-198C7CA348FF}" destId="{21C2246A-8522-4885-8911-035C8F809398}" srcOrd="3" destOrd="0" parTransId="{EBCC89BF-FC38-445D-A88F-998C5FAF4BD9}" sibTransId="{40C89AC1-B7BA-4397-AC71-699CE66973E6}"/>
    <dgm:cxn modelId="{98CEFA52-D711-4962-AE3E-F39EE8C44AD4}" srcId="{7A46774A-82A9-483E-86A0-198C7CA348FF}" destId="{D42DCFA0-16AE-4869-94BA-5C6F3A393AD8}" srcOrd="4" destOrd="0" parTransId="{33B80F04-ED9C-41D7-92EA-6DEE4081D574}" sibTransId="{307DC7E9-E658-404D-99EA-CB5220068289}"/>
    <dgm:cxn modelId="{26E12766-6641-45C2-9690-B3EA2B6397B9}" type="presOf" srcId="{7A46774A-82A9-483E-86A0-198C7CA348FF}" destId="{96365D2F-5AB5-43F7-AD56-9074A93B067D}" srcOrd="0" destOrd="0" presId="urn:microsoft.com/office/officeart/2005/8/layout/default"/>
    <dgm:cxn modelId="{70F98B90-A509-4147-A5D6-55371C0AF8A7}" srcId="{7A46774A-82A9-483E-86A0-198C7CA348FF}" destId="{88B05289-8071-4EA3-8B9B-EDD5C96021FB}" srcOrd="1" destOrd="0" parTransId="{E2484006-4B8E-42BE-9629-451987DD496F}" sibTransId="{C4D55FE2-B628-4517-BE7A-35CA56FF2D2B}"/>
    <dgm:cxn modelId="{3EAAD2A7-E75D-4AE4-A521-76268BE1388F}" type="presOf" srcId="{6E611D87-359F-4A61-9A62-63239F275F25}" destId="{C41D0BFF-5F19-4053-9E1D-358DEE00001C}" srcOrd="0" destOrd="0" presId="urn:microsoft.com/office/officeart/2005/8/layout/default"/>
    <dgm:cxn modelId="{9FF03FE4-8D1B-4A2A-9B45-32379B59DB32}" type="presOf" srcId="{D42DCFA0-16AE-4869-94BA-5C6F3A393AD8}" destId="{2D09FD71-62DC-462B-9B1D-BBA0389B3076}" srcOrd="0" destOrd="0" presId="urn:microsoft.com/office/officeart/2005/8/layout/default"/>
    <dgm:cxn modelId="{3340D2F0-0B59-46D6-9D02-83AD01FB0B64}" srcId="{7A46774A-82A9-483E-86A0-198C7CA348FF}" destId="{B503A1ED-AF5F-449F-BD98-53BA1C9CE54D}" srcOrd="5" destOrd="0" parTransId="{23D17730-C6ED-442B-9134-641A3D509BFA}" sibTransId="{AF6256E4-340B-4270-9F9C-4B3825B0ED6F}"/>
    <dgm:cxn modelId="{876724FC-AE0D-47B4-AB68-A6D5B96197BA}" type="presOf" srcId="{BB35FEA1-4285-486A-AF40-B00B9D893C4D}" destId="{839045E7-B1CE-431F-ABAD-6762B636B160}" srcOrd="0" destOrd="0" presId="urn:microsoft.com/office/officeart/2005/8/layout/default"/>
    <dgm:cxn modelId="{81C48CA2-79C3-423F-B16F-443D2A652F7B}" type="presParOf" srcId="{96365D2F-5AB5-43F7-AD56-9074A93B067D}" destId="{C41D0BFF-5F19-4053-9E1D-358DEE00001C}" srcOrd="0" destOrd="0" presId="urn:microsoft.com/office/officeart/2005/8/layout/default"/>
    <dgm:cxn modelId="{3BDA8FC7-147D-44F2-8E26-9C7C9F9403FF}" type="presParOf" srcId="{96365D2F-5AB5-43F7-AD56-9074A93B067D}" destId="{D0311E20-5037-4196-B387-DABA2DC8E2CF}" srcOrd="1" destOrd="0" presId="urn:microsoft.com/office/officeart/2005/8/layout/default"/>
    <dgm:cxn modelId="{DF322CB5-CAFB-4D9D-8AE1-15A4AE610732}" type="presParOf" srcId="{96365D2F-5AB5-43F7-AD56-9074A93B067D}" destId="{F81E1AAD-A5FE-4F7F-A885-BAC9B6AD1426}" srcOrd="2" destOrd="0" presId="urn:microsoft.com/office/officeart/2005/8/layout/default"/>
    <dgm:cxn modelId="{2737395F-9768-43D2-A0D1-3D8E68056467}" type="presParOf" srcId="{96365D2F-5AB5-43F7-AD56-9074A93B067D}" destId="{EFFCA8BE-0C81-4A72-B3D0-2D26496AEC02}" srcOrd="3" destOrd="0" presId="urn:microsoft.com/office/officeart/2005/8/layout/default"/>
    <dgm:cxn modelId="{8C1EA43F-8090-4D54-9A1D-9EE9A1DA0496}" type="presParOf" srcId="{96365D2F-5AB5-43F7-AD56-9074A93B067D}" destId="{839045E7-B1CE-431F-ABAD-6762B636B160}" srcOrd="4" destOrd="0" presId="urn:microsoft.com/office/officeart/2005/8/layout/default"/>
    <dgm:cxn modelId="{5648ED9F-84E6-4CF8-8F1E-545B9CB98F6F}" type="presParOf" srcId="{96365D2F-5AB5-43F7-AD56-9074A93B067D}" destId="{F1187259-C775-46D3-9CA3-8FB6BCCCA498}" srcOrd="5" destOrd="0" presId="urn:microsoft.com/office/officeart/2005/8/layout/default"/>
    <dgm:cxn modelId="{603C5D40-AF67-4C45-8821-0C1D2F37548F}" type="presParOf" srcId="{96365D2F-5AB5-43F7-AD56-9074A93B067D}" destId="{7E071688-5CB2-41A5-98CF-0BB7CBD2C855}" srcOrd="6" destOrd="0" presId="urn:microsoft.com/office/officeart/2005/8/layout/default"/>
    <dgm:cxn modelId="{88CCA31B-075A-4946-9C43-B0BAABB16990}" type="presParOf" srcId="{96365D2F-5AB5-43F7-AD56-9074A93B067D}" destId="{CC82EA4E-B0A5-4412-8165-1ED93BB17DF7}" srcOrd="7" destOrd="0" presId="urn:microsoft.com/office/officeart/2005/8/layout/default"/>
    <dgm:cxn modelId="{AC808BAE-E3A2-4869-9E56-2AD58F8DECDE}" type="presParOf" srcId="{96365D2F-5AB5-43F7-AD56-9074A93B067D}" destId="{2D09FD71-62DC-462B-9B1D-BBA0389B3076}" srcOrd="8" destOrd="0" presId="urn:microsoft.com/office/officeart/2005/8/layout/default"/>
    <dgm:cxn modelId="{85A82416-EC07-4E75-A8D2-9FC983953204}" type="presParOf" srcId="{96365D2F-5AB5-43F7-AD56-9074A93B067D}" destId="{D25482C4-1B26-4072-A0A2-59A3DC466A45}" srcOrd="9" destOrd="0" presId="urn:microsoft.com/office/officeart/2005/8/layout/default"/>
    <dgm:cxn modelId="{AD223088-2428-46F4-A5D8-6B5AC5267E60}" type="presParOf" srcId="{96365D2F-5AB5-43F7-AD56-9074A93B067D}" destId="{3F3C54DB-2633-4EDF-BAE1-B45AB1AD63C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D0BFF-5F19-4053-9E1D-358DEE00001C}">
      <dsp:nvSpPr>
        <dsp:cNvPr id="0" name=""/>
        <dsp:cNvSpPr/>
      </dsp:nvSpPr>
      <dsp:spPr>
        <a:xfrm>
          <a:off x="237067" y="956"/>
          <a:ext cx="2907961" cy="2224117"/>
        </a:xfrm>
        <a:prstGeom prst="rect">
          <a:avLst/>
        </a:prstGeom>
        <a:solidFill>
          <a:srgbClr val="3F1620"/>
        </a:solidFill>
        <a:ln>
          <a:noFill/>
        </a:ln>
        <a:effectLst/>
        <a:scene3d>
          <a:camera prst="orthographicFront">
            <a:rot lat="0" lon="0" rev="0"/>
          </a:camera>
          <a:lightRig rig="threePt" dir="t">
            <a:rot lat="0" lon="0" rev="1200000"/>
          </a:lightRig>
        </a:scene3d>
        <a:sp3d/>
      </dsp:spPr>
      <dsp:style>
        <a:lnRef idx="0">
          <a:schemeClr val="accent3"/>
        </a:lnRef>
        <a:fillRef idx="3">
          <a:schemeClr val="accent3"/>
        </a:fillRef>
        <a:effectRef idx="3">
          <a:schemeClr val="accent3"/>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ts val="0"/>
            </a:spcAft>
            <a:buNone/>
          </a:pPr>
          <a:br>
            <a:rPr lang="en-GB" sz="2400" b="1" kern="1200" dirty="0">
              <a:solidFill>
                <a:schemeClr val="bg1"/>
              </a:solidFill>
              <a:latin typeface="Arial"/>
              <a:cs typeface="Arial"/>
            </a:rPr>
          </a:br>
          <a:r>
            <a:rPr lang="en-GB" sz="2800" b="1" kern="1200" dirty="0">
              <a:solidFill>
                <a:schemeClr val="bg1"/>
              </a:solidFill>
              <a:latin typeface="Arial"/>
              <a:cs typeface="Arial"/>
            </a:rPr>
            <a:t> 70.4% homes in most deprived areas of Scotland </a:t>
          </a:r>
          <a:r>
            <a:rPr lang="en-US" sz="2800" kern="1200" dirty="0">
              <a:solidFill>
                <a:schemeClr val="bg1"/>
              </a:solidFill>
              <a:latin typeface="Arial"/>
              <a:cs typeface="Arial"/>
            </a:rPr>
            <a:t> </a:t>
          </a:r>
          <a:endParaRPr lang="en-GB" sz="2800" b="0" i="0" kern="1200" dirty="0">
            <a:solidFill>
              <a:schemeClr val="bg1"/>
            </a:solidFill>
            <a:latin typeface="Arial"/>
            <a:cs typeface="Arial"/>
          </a:endParaRPr>
        </a:p>
      </dsp:txBody>
      <dsp:txXfrm>
        <a:off x="237067" y="956"/>
        <a:ext cx="2907961" cy="2224117"/>
      </dsp:txXfrm>
    </dsp:sp>
    <dsp:sp modelId="{F81E1AAD-A5FE-4F7F-A885-BAC9B6AD1426}">
      <dsp:nvSpPr>
        <dsp:cNvPr id="0" name=""/>
        <dsp:cNvSpPr/>
      </dsp:nvSpPr>
      <dsp:spPr>
        <a:xfrm>
          <a:off x="3296324" y="956"/>
          <a:ext cx="1861516" cy="2224117"/>
        </a:xfrm>
        <a:prstGeom prst="rect">
          <a:avLst/>
        </a:prstGeom>
        <a:solidFill>
          <a:srgbClr val="FFC010"/>
        </a:solidFill>
        <a:ln>
          <a:noFill/>
        </a:ln>
        <a:effectLst/>
        <a:scene3d>
          <a:camera prst="orthographicFront">
            <a:rot lat="0" lon="0" rev="0"/>
          </a:camera>
          <a:lightRig rig="threePt"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GB" sz="2400" b="1" i="0" kern="1200" dirty="0">
              <a:ln>
                <a:noFill/>
              </a:ln>
              <a:solidFill>
                <a:schemeClr val="bg2">
                  <a:lumMod val="10000"/>
                </a:schemeClr>
              </a:solidFill>
              <a:latin typeface="Arial"/>
              <a:cs typeface="Arial"/>
            </a:rPr>
            <a:t>10% Lone Parent Families</a:t>
          </a:r>
          <a:endParaRPr lang="en-GB" sz="2400" b="0" i="0" kern="1200" dirty="0">
            <a:ln>
              <a:noFill/>
            </a:ln>
            <a:solidFill>
              <a:schemeClr val="bg2">
                <a:lumMod val="10000"/>
              </a:schemeClr>
            </a:solidFill>
            <a:latin typeface="Arial"/>
            <a:cs typeface="Arial"/>
          </a:endParaRPr>
        </a:p>
      </dsp:txBody>
      <dsp:txXfrm>
        <a:off x="3296324" y="956"/>
        <a:ext cx="1861516" cy="2224117"/>
      </dsp:txXfrm>
    </dsp:sp>
    <dsp:sp modelId="{839045E7-B1CE-431F-ABAD-6762B636B160}">
      <dsp:nvSpPr>
        <dsp:cNvPr id="0" name=""/>
        <dsp:cNvSpPr/>
      </dsp:nvSpPr>
      <dsp:spPr>
        <a:xfrm>
          <a:off x="5300716" y="956"/>
          <a:ext cx="3055421" cy="2224117"/>
        </a:xfrm>
        <a:prstGeom prst="rect">
          <a:avLst/>
        </a:prstGeom>
        <a:solidFill>
          <a:srgbClr val="B7A99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GB" sz="2400" b="1" i="0" kern="1200" dirty="0">
              <a:solidFill>
                <a:schemeClr val="bg2">
                  <a:lumMod val="10000"/>
                </a:schemeClr>
              </a:solidFill>
              <a:latin typeface="Arial"/>
              <a:cs typeface="Arial"/>
            </a:rPr>
            <a:t>1 in 4 tenants of working age are in work </a:t>
          </a:r>
        </a:p>
      </dsp:txBody>
      <dsp:txXfrm>
        <a:off x="5300716" y="956"/>
        <a:ext cx="3055421" cy="2224117"/>
      </dsp:txXfrm>
    </dsp:sp>
    <dsp:sp modelId="{7E071688-5CB2-41A5-98CF-0BB7CBD2C855}">
      <dsp:nvSpPr>
        <dsp:cNvPr id="0" name=""/>
        <dsp:cNvSpPr/>
      </dsp:nvSpPr>
      <dsp:spPr>
        <a:xfrm>
          <a:off x="238874" y="2345103"/>
          <a:ext cx="2258799" cy="2140509"/>
        </a:xfrm>
        <a:prstGeom prst="rect">
          <a:avLst/>
        </a:prstGeom>
        <a:solidFill>
          <a:srgbClr val="B7A99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GB" sz="2400" b="1" kern="1200" dirty="0">
              <a:solidFill>
                <a:srgbClr val="000000"/>
              </a:solidFill>
            </a:rPr>
            <a:t>40% customers rely on welfare payments</a:t>
          </a:r>
          <a:endParaRPr lang="en-GB" sz="2400" b="1" i="0" kern="1200" dirty="0">
            <a:solidFill>
              <a:srgbClr val="FFFFFF"/>
            </a:solidFill>
            <a:latin typeface="Arial"/>
            <a:cs typeface="Arial"/>
          </a:endParaRPr>
        </a:p>
      </dsp:txBody>
      <dsp:txXfrm>
        <a:off x="238874" y="2345103"/>
        <a:ext cx="2258799" cy="2140509"/>
      </dsp:txXfrm>
    </dsp:sp>
    <dsp:sp modelId="{2D09FD71-62DC-462B-9B1D-BBA0389B3076}">
      <dsp:nvSpPr>
        <dsp:cNvPr id="0" name=""/>
        <dsp:cNvSpPr/>
      </dsp:nvSpPr>
      <dsp:spPr>
        <a:xfrm>
          <a:off x="2619431" y="2354164"/>
          <a:ext cx="2748359" cy="2130890"/>
        </a:xfrm>
        <a:prstGeom prst="rect">
          <a:avLst/>
        </a:prstGeom>
        <a:solidFill>
          <a:srgbClr val="3F162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GB" sz="2400" b="1" kern="1200" dirty="0">
              <a:solidFill>
                <a:schemeClr val="bg1"/>
              </a:solidFill>
            </a:rPr>
            <a:t>50% households are financially excluded </a:t>
          </a:r>
          <a:endParaRPr lang="en-GB" sz="2400" b="1" i="0" kern="1200" dirty="0">
            <a:solidFill>
              <a:schemeClr val="bg1"/>
            </a:solidFill>
            <a:latin typeface="Arial"/>
            <a:cs typeface="Arial"/>
          </a:endParaRPr>
        </a:p>
      </dsp:txBody>
      <dsp:txXfrm>
        <a:off x="2619431" y="2354164"/>
        <a:ext cx="2748359" cy="2130890"/>
      </dsp:txXfrm>
    </dsp:sp>
    <dsp:sp modelId="{3F3C54DB-2633-4EDF-BAE1-B45AB1AD63CD}">
      <dsp:nvSpPr>
        <dsp:cNvPr id="0" name=""/>
        <dsp:cNvSpPr/>
      </dsp:nvSpPr>
      <dsp:spPr>
        <a:xfrm>
          <a:off x="5493494" y="2354156"/>
          <a:ext cx="2855418" cy="2130906"/>
        </a:xfrm>
        <a:prstGeom prst="rect">
          <a:avLst/>
        </a:prstGeom>
        <a:solidFill>
          <a:srgbClr val="FFBF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GB" sz="2000" b="1" kern="1200" dirty="0">
              <a:solidFill>
                <a:srgbClr val="000000"/>
              </a:solidFill>
            </a:rPr>
            <a:t>70% households live near the poverty line  (less than £20K</a:t>
          </a:r>
          <a:r>
            <a:rPr lang="en-GB" sz="1800" b="1" kern="1200" dirty="0">
              <a:solidFill>
                <a:srgbClr val="000000"/>
              </a:solidFill>
            </a:rPr>
            <a:t>)</a:t>
          </a:r>
          <a:endParaRPr lang="en-GB" sz="1800" b="1" i="0" kern="1200" dirty="0">
            <a:solidFill>
              <a:schemeClr val="bg1"/>
            </a:solidFill>
            <a:latin typeface="Arial"/>
            <a:cs typeface="Arial"/>
          </a:endParaRPr>
        </a:p>
      </dsp:txBody>
      <dsp:txXfrm>
        <a:off x="5493494" y="2354156"/>
        <a:ext cx="2855418" cy="213090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283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2839"/>
          </a:xfrm>
          <a:prstGeom prst="rect">
            <a:avLst/>
          </a:prstGeom>
        </p:spPr>
        <p:txBody>
          <a:bodyPr vert="horz" lIns="91440" tIns="45720" rIns="91440" bIns="45720" rtlCol="0"/>
          <a:lstStyle>
            <a:lvl1pPr algn="r">
              <a:defRPr sz="1200"/>
            </a:lvl1pPr>
          </a:lstStyle>
          <a:p>
            <a:fld id="{1AB4991B-92CE-A041-8FA5-1A998D8259E6}" type="datetime1">
              <a:rPr lang="en-GB" smtClean="0"/>
              <a:t>25/04/2018</a:t>
            </a:fld>
            <a:endParaRPr lang="en-US"/>
          </a:p>
        </p:txBody>
      </p:sp>
      <p:sp>
        <p:nvSpPr>
          <p:cNvPr id="4" name="Footer Placeholder 3"/>
          <p:cNvSpPr>
            <a:spLocks noGrp="1"/>
          </p:cNvSpPr>
          <p:nvPr>
            <p:ph type="ftr" sz="quarter" idx="2"/>
          </p:nvPr>
        </p:nvSpPr>
        <p:spPr>
          <a:xfrm>
            <a:off x="0" y="9362238"/>
            <a:ext cx="2945659" cy="492839"/>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362238"/>
            <a:ext cx="2945659" cy="492839"/>
          </a:xfrm>
          <a:prstGeom prst="rect">
            <a:avLst/>
          </a:prstGeom>
        </p:spPr>
        <p:txBody>
          <a:bodyPr vert="horz" lIns="91440" tIns="45720" rIns="91440" bIns="45720" rtlCol="0" anchor="b"/>
          <a:lstStyle>
            <a:lvl1pPr algn="r">
              <a:defRPr sz="1200"/>
            </a:lvl1pPr>
          </a:lstStyle>
          <a:p>
            <a:fld id="{CD7AD970-E31D-FC4F-B3C7-2B82D7E4E751}" type="slidenum">
              <a:rPr lang="en-US" smtClean="0"/>
              <a:t>‹#›</a:t>
            </a:fld>
            <a:endParaRPr lang="en-US"/>
          </a:p>
        </p:txBody>
      </p:sp>
    </p:spTree>
    <p:extLst>
      <p:ext uri="{BB962C8B-B14F-4D97-AF65-F5344CB8AC3E}">
        <p14:creationId xmlns:p14="http://schemas.microsoft.com/office/powerpoint/2010/main" val="39242680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283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2839"/>
          </a:xfrm>
          <a:prstGeom prst="rect">
            <a:avLst/>
          </a:prstGeom>
        </p:spPr>
        <p:txBody>
          <a:bodyPr vert="horz" lIns="91440" tIns="45720" rIns="91440" bIns="45720" rtlCol="0"/>
          <a:lstStyle>
            <a:lvl1pPr algn="r">
              <a:defRPr sz="1200"/>
            </a:lvl1pPr>
          </a:lstStyle>
          <a:p>
            <a:fld id="{9E1A10F1-BE49-D54C-A536-E1563229F600}" type="datetime1">
              <a:rPr lang="en-GB" smtClean="0"/>
              <a:t>25/04/2018</a:t>
            </a:fld>
            <a:endParaRPr lang="en-US"/>
          </a:p>
        </p:txBody>
      </p:sp>
      <p:sp>
        <p:nvSpPr>
          <p:cNvPr id="4" name="Slide Image Placeholder 3"/>
          <p:cNvSpPr>
            <a:spLocks noGrp="1" noRot="1" noChangeAspect="1"/>
          </p:cNvSpPr>
          <p:nvPr>
            <p:ph type="sldImg" idx="2"/>
          </p:nvPr>
        </p:nvSpPr>
        <p:spPr>
          <a:xfrm>
            <a:off x="935038" y="739775"/>
            <a:ext cx="4927600" cy="36957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81974"/>
            <a:ext cx="5438140" cy="443555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362238"/>
            <a:ext cx="2945659" cy="492839"/>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62238"/>
            <a:ext cx="2945659" cy="492839"/>
          </a:xfrm>
          <a:prstGeom prst="rect">
            <a:avLst/>
          </a:prstGeom>
        </p:spPr>
        <p:txBody>
          <a:bodyPr vert="horz" lIns="91440" tIns="45720" rIns="91440" bIns="45720" rtlCol="0" anchor="b"/>
          <a:lstStyle>
            <a:lvl1pPr algn="r">
              <a:defRPr sz="1200"/>
            </a:lvl1pPr>
          </a:lstStyle>
          <a:p>
            <a:fld id="{4AE3B617-EA89-494D-94D7-50B80DC3D715}" type="slidenum">
              <a:rPr lang="en-US" smtClean="0"/>
              <a:t>‹#›</a:t>
            </a:fld>
            <a:endParaRPr lang="en-US"/>
          </a:p>
        </p:txBody>
      </p:sp>
    </p:spTree>
    <p:extLst>
      <p:ext uri="{BB962C8B-B14F-4D97-AF65-F5344CB8AC3E}">
        <p14:creationId xmlns:p14="http://schemas.microsoft.com/office/powerpoint/2010/main" val="69998843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AE3B617-EA89-494D-94D7-50B80DC3D715}" type="slidenum">
              <a:rPr lang="en-US" smtClean="0"/>
              <a:t>2</a:t>
            </a:fld>
            <a:endParaRPr lang="en-US"/>
          </a:p>
        </p:txBody>
      </p:sp>
    </p:spTree>
    <p:extLst>
      <p:ext uri="{BB962C8B-B14F-4D97-AF65-F5344CB8AC3E}">
        <p14:creationId xmlns:p14="http://schemas.microsoft.com/office/powerpoint/2010/main" val="3625815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1" dirty="0"/>
              <a:t>Welfare Benefit Advisory Service.  </a:t>
            </a:r>
            <a:r>
              <a:rPr lang="en-GB" dirty="0"/>
              <a:t>Longest standing personalised support service set up to support households maximise their income through welfare payments. Team of 22 advisors ensuring all households have direct access to welfare rights based advice. </a:t>
            </a:r>
          </a:p>
          <a:p>
            <a:pPr marL="0" marR="0" indent="0" algn="l" defTabSz="457200" rtl="0" eaLnBrk="1" fontAlgn="auto" latinLnBrk="0" hangingPunct="1">
              <a:lnSpc>
                <a:spcPct val="100000"/>
              </a:lnSpc>
              <a:spcBef>
                <a:spcPts val="0"/>
              </a:spcBef>
              <a:spcAft>
                <a:spcPts val="0"/>
              </a:spcAft>
              <a:buClrTx/>
              <a:buSzTx/>
              <a:buFontTx/>
              <a:buNone/>
              <a:tabLst/>
              <a:defRPr/>
            </a:pPr>
            <a:endParaRPr lang="en-GB" b="1" dirty="0"/>
          </a:p>
          <a:p>
            <a:pPr marL="285750" indent="-285750">
              <a:buFont typeface="Arial" panose="020B0604020202020204" pitchFamily="34" charset="0"/>
              <a:buChar char="•"/>
            </a:pPr>
            <a:r>
              <a:rPr lang="en-GB" b="1" dirty="0"/>
              <a:t>My Great Start.  </a:t>
            </a:r>
            <a:r>
              <a:rPr lang="en-GB" dirty="0"/>
              <a:t>New tenant financial capability service. A bespoke 121 independent service that supports all new tenants get the best out of their finances. This could includes support with money management/coaching, tackling debts, entitlements to benefits, energy awareness, external grants and support access wider services (GP’s, Dentists </a:t>
            </a:r>
            <a:r>
              <a:rPr lang="en-GB" dirty="0" err="1"/>
              <a:t>etc</a:t>
            </a:r>
            <a:r>
              <a:rPr lang="en-GB" dirty="0"/>
              <a:t>).</a:t>
            </a:r>
            <a:endParaRPr lang="en-GB" b="1" dirty="0"/>
          </a:p>
          <a:p>
            <a:endParaRPr lang="en-GB" b="1" dirty="0"/>
          </a:p>
          <a:p>
            <a:pPr marL="0" marR="0" indent="0" algn="l" defTabSz="457200" rtl="0" eaLnBrk="1" fontAlgn="auto" latinLnBrk="0" hangingPunct="1">
              <a:lnSpc>
                <a:spcPct val="100000"/>
              </a:lnSpc>
              <a:spcBef>
                <a:spcPts val="0"/>
              </a:spcBef>
              <a:spcAft>
                <a:spcPts val="0"/>
              </a:spcAft>
              <a:buClrTx/>
              <a:buSzTx/>
              <a:buFontTx/>
              <a:buNone/>
              <a:tabLst/>
              <a:defRPr/>
            </a:pPr>
            <a:r>
              <a:rPr lang="en-GB" b="1" dirty="0"/>
              <a:t>My Money.  </a:t>
            </a:r>
            <a:r>
              <a:rPr lang="en-GB" dirty="0"/>
              <a:t>BIG Lottery/ESF Poverty and Social Inclusion service developed to introduce a new mentoring approach into supporting households manage their money and tackle debts. Team of 9 mentors across Glasgow communities supporting those households who want to change their relationship with money.</a:t>
            </a:r>
            <a:endParaRPr lang="en-GB" b="1" dirty="0"/>
          </a:p>
          <a:p>
            <a:pPr marL="0" marR="0" indent="0" algn="l" defTabSz="457200" rtl="0" eaLnBrk="1" fontAlgn="auto" latinLnBrk="0" hangingPunct="1">
              <a:lnSpc>
                <a:spcPct val="100000"/>
              </a:lnSpc>
              <a:spcBef>
                <a:spcPts val="0"/>
              </a:spcBef>
              <a:spcAft>
                <a:spcPts val="0"/>
              </a:spcAft>
              <a:buClrTx/>
              <a:buSzTx/>
              <a:buFontTx/>
              <a:buNone/>
              <a:tabLst/>
              <a:defRPr/>
            </a:pPr>
            <a:endParaRPr lang="en-GB" b="1" dirty="0"/>
          </a:p>
          <a:p>
            <a:endParaRPr lang="en-GB" dirty="0"/>
          </a:p>
        </p:txBody>
      </p:sp>
      <p:sp>
        <p:nvSpPr>
          <p:cNvPr id="4" name="Slide Number Placeholder 3"/>
          <p:cNvSpPr>
            <a:spLocks noGrp="1"/>
          </p:cNvSpPr>
          <p:nvPr>
            <p:ph type="sldNum" sz="quarter" idx="10"/>
          </p:nvPr>
        </p:nvSpPr>
        <p:spPr/>
        <p:txBody>
          <a:bodyPr/>
          <a:lstStyle/>
          <a:p>
            <a:fld id="{4AE3B617-EA89-494D-94D7-50B80DC3D715}" type="slidenum">
              <a:rPr lang="en-US" smtClean="0"/>
              <a:t>6</a:t>
            </a:fld>
            <a:endParaRPr lang="en-US"/>
          </a:p>
        </p:txBody>
      </p:sp>
    </p:spTree>
    <p:extLst>
      <p:ext uri="{BB962C8B-B14F-4D97-AF65-F5344CB8AC3E}">
        <p14:creationId xmlns:p14="http://schemas.microsoft.com/office/powerpoint/2010/main" val="2967727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Team of </a:t>
            </a:r>
            <a:r>
              <a:rPr lang="en-GB" b="1" dirty="0"/>
              <a:t>8 advisors </a:t>
            </a:r>
            <a:r>
              <a:rPr lang="en-GB" dirty="0"/>
              <a:t>working across local communities to help households manage their fuel consumption in an energy efficient way. Ensuring all households are free of fuel poverty.</a:t>
            </a:r>
          </a:p>
          <a:p>
            <a:pPr marL="0" marR="0" indent="0" algn="l" defTabSz="457200" rtl="0" eaLnBrk="1" fontAlgn="auto" latinLnBrk="0" hangingPunct="1">
              <a:lnSpc>
                <a:spcPct val="100000"/>
              </a:lnSpc>
              <a:spcBef>
                <a:spcPts val="0"/>
              </a:spcBef>
              <a:spcAft>
                <a:spcPts val="0"/>
              </a:spcAft>
              <a:buClrTx/>
              <a:buSzTx/>
              <a:buFontTx/>
              <a:buNone/>
              <a:tabLst/>
              <a:defRPr/>
            </a:pPr>
            <a:r>
              <a:rPr lang="en-GB" b="1" dirty="0"/>
              <a:t>Eat Well Service. </a:t>
            </a:r>
            <a:r>
              <a:rPr lang="en-GB" dirty="0"/>
              <a:t>All Group RSL customers within Glasgow have access to food deliveries from Eat Well. Customers can be referred to Eat Well for up to 8 weeks and, during this time the customer is supported by other wraparound services to tackle their immediate financial pressures. Each week, a bag of surplus fresh, frozen and ambient food is delivered free of charge directly to the customer’s home.</a:t>
            </a:r>
          </a:p>
          <a:p>
            <a:pPr marL="0" marR="0" indent="0" algn="l" defTabSz="457200" rtl="0" eaLnBrk="1" fontAlgn="auto" latinLnBrk="0" hangingPunct="1">
              <a:lnSpc>
                <a:spcPct val="100000"/>
              </a:lnSpc>
              <a:spcBef>
                <a:spcPts val="0"/>
              </a:spcBef>
              <a:spcAft>
                <a:spcPts val="0"/>
              </a:spcAft>
              <a:buClrTx/>
              <a:buSzTx/>
              <a:buFontTx/>
              <a:buNone/>
              <a:tabLst/>
              <a:defRPr/>
            </a:pPr>
            <a:r>
              <a:rPr lang="en-GB" b="1" dirty="0"/>
              <a:t>Home Comforts Service. </a:t>
            </a:r>
            <a:r>
              <a:rPr lang="en-GB" dirty="0"/>
              <a:t>Home Comforts was established in 2013 with the aim of providing recycled furniture and white goods to vulnerable customers. Providing furniture free of charge to our customers in the most financial hardship enables us to support them to create a home and sustain their tenancy longer.</a:t>
            </a:r>
            <a:endParaRPr lang="en-GB" b="1" dirty="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4AE3B617-EA89-494D-94D7-50B80DC3D715}" type="slidenum">
              <a:rPr lang="en-US" smtClean="0"/>
              <a:t>7</a:t>
            </a:fld>
            <a:endParaRPr lang="en-US"/>
          </a:p>
        </p:txBody>
      </p:sp>
    </p:spTree>
    <p:extLst>
      <p:ext uri="{BB962C8B-B14F-4D97-AF65-F5344CB8AC3E}">
        <p14:creationId xmlns:p14="http://schemas.microsoft.com/office/powerpoint/2010/main" val="2303055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E3B617-EA89-494D-94D7-50B80DC3D715}" type="slidenum">
              <a:rPr lang="en-US" smtClean="0"/>
              <a:t>11</a:t>
            </a:fld>
            <a:endParaRPr lang="en-US"/>
          </a:p>
        </p:txBody>
      </p:sp>
    </p:spTree>
    <p:extLst>
      <p:ext uri="{BB962C8B-B14F-4D97-AF65-F5344CB8AC3E}">
        <p14:creationId xmlns:p14="http://schemas.microsoft.com/office/powerpoint/2010/main" val="2942221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22"/>
          <p:cNvSpPr/>
          <p:nvPr userDrawn="1"/>
        </p:nvSpPr>
        <p:spPr>
          <a:xfrm>
            <a:off x="-1" y="1"/>
            <a:ext cx="9144001" cy="1193799"/>
          </a:xfrm>
          <a:prstGeom prst="rect">
            <a:avLst/>
          </a:prstGeom>
          <a:solidFill>
            <a:srgbClr val="3F162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pic>
        <p:nvPicPr>
          <p:cNvPr id="4" name="Picture 3" descr="WG-foot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600" y="6312408"/>
            <a:ext cx="8424672" cy="545592"/>
          </a:xfrm>
          <a:prstGeom prst="rect">
            <a:avLst/>
          </a:prstGeom>
        </p:spPr>
      </p:pic>
      <p:pic>
        <p:nvPicPr>
          <p:cNvPr id="6" name="Picture 5" descr="WG-bi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75349" y="350366"/>
            <a:ext cx="1511300" cy="451850"/>
          </a:xfrm>
          <a:prstGeom prst="rect">
            <a:avLst/>
          </a:prstGeom>
        </p:spPr>
      </p:pic>
    </p:spTree>
    <p:extLst>
      <p:ext uri="{BB962C8B-B14F-4D97-AF65-F5344CB8AC3E}">
        <p14:creationId xmlns:p14="http://schemas.microsoft.com/office/powerpoint/2010/main" val="758079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A9A5F08-2008-B242-9497-9E75683780A1}" type="datetime1">
              <a:rPr lang="en-GB" smtClean="0"/>
              <a:t>25/04/2018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26B2DA5-B739-FD47-B38A-7DDA8FD97D8B}" type="slidenum">
              <a:rPr lang="en-US" smtClean="0"/>
              <a:t>‹#›</a:t>
            </a:fld>
            <a:endParaRPr lang="en-US"/>
          </a:p>
        </p:txBody>
      </p:sp>
    </p:spTree>
    <p:extLst>
      <p:ext uri="{BB962C8B-B14F-4D97-AF65-F5344CB8AC3E}">
        <p14:creationId xmlns:p14="http://schemas.microsoft.com/office/powerpoint/2010/main" val="3560655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D6A3D18-895F-0945-B8F0-B5E0E000C5D8}" type="datetime1">
              <a:rPr lang="en-GB" smtClean="0"/>
              <a:t>25/04/2018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26B2DA5-B739-FD47-B38A-7DDA8FD97D8B}" type="slidenum">
              <a:rPr lang="en-US" smtClean="0"/>
              <a:t>‹#›</a:t>
            </a:fld>
            <a:endParaRPr lang="en-US"/>
          </a:p>
        </p:txBody>
      </p:sp>
    </p:spTree>
    <p:extLst>
      <p:ext uri="{BB962C8B-B14F-4D97-AF65-F5344CB8AC3E}">
        <p14:creationId xmlns:p14="http://schemas.microsoft.com/office/powerpoint/2010/main" val="3569886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5" name="Picture 4" descr="Father_son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80000" cy="6885000"/>
          </a:xfrm>
          <a:prstGeom prst="rect">
            <a:avLst/>
          </a:prstGeom>
        </p:spPr>
      </p:pic>
      <p:sp>
        <p:nvSpPr>
          <p:cNvPr id="15" name="Snip Single Corner Rectangle 14"/>
          <p:cNvSpPr/>
          <p:nvPr userDrawn="1"/>
        </p:nvSpPr>
        <p:spPr>
          <a:xfrm rot="10800000" flipH="1">
            <a:off x="355601" y="-5"/>
            <a:ext cx="4044334" cy="6312403"/>
          </a:xfrm>
          <a:prstGeom prst="snip1Rect">
            <a:avLst>
              <a:gd name="adj" fmla="val 22308"/>
            </a:avLst>
          </a:prstGeom>
          <a:solidFill>
            <a:srgbClr val="3F1620">
              <a:alpha val="9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lvl="0" algn="ctr" fontAlgn="auto">
              <a:spcBef>
                <a:spcPts val="0"/>
              </a:spcBef>
              <a:spcAft>
                <a:spcPts val="0"/>
              </a:spcAft>
            </a:pPr>
            <a:endParaRPr lang="en-US"/>
          </a:p>
        </p:txBody>
      </p:sp>
      <p:pic>
        <p:nvPicPr>
          <p:cNvPr id="16" name="Picture 15" descr="WG-bi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3152" y="5553268"/>
            <a:ext cx="1705650" cy="509957"/>
          </a:xfrm>
          <a:prstGeom prst="rect">
            <a:avLst/>
          </a:prstGeom>
        </p:spPr>
      </p:pic>
    </p:spTree>
    <p:extLst>
      <p:ext uri="{BB962C8B-B14F-4D97-AF65-F5344CB8AC3E}">
        <p14:creationId xmlns:p14="http://schemas.microsoft.com/office/powerpoint/2010/main" val="1249697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046E3D9B-5F1D-C746-9778-52D7DEB77E3E}"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DA44CE-0C10-4A4F-B228-7F2F45A0CC73}" type="slidenum">
              <a:rPr lang="en-US" smtClean="0"/>
              <a:t>‹#›</a:t>
            </a:fld>
            <a:endParaRPr lang="en-US"/>
          </a:p>
        </p:txBody>
      </p:sp>
    </p:spTree>
    <p:extLst>
      <p:ext uri="{BB962C8B-B14F-4D97-AF65-F5344CB8AC3E}">
        <p14:creationId xmlns:p14="http://schemas.microsoft.com/office/powerpoint/2010/main" val="4189889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46E3D9B-5F1D-C746-9778-52D7DEB77E3E}"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DA44CE-0C10-4A4F-B228-7F2F45A0CC73}" type="slidenum">
              <a:rPr lang="en-US" smtClean="0"/>
              <a:t>‹#›</a:t>
            </a:fld>
            <a:endParaRPr lang="en-US"/>
          </a:p>
        </p:txBody>
      </p:sp>
    </p:spTree>
    <p:extLst>
      <p:ext uri="{BB962C8B-B14F-4D97-AF65-F5344CB8AC3E}">
        <p14:creationId xmlns:p14="http://schemas.microsoft.com/office/powerpoint/2010/main" val="1967673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46E3D9B-5F1D-C746-9778-52D7DEB77E3E}"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DA44CE-0C10-4A4F-B228-7F2F45A0CC73}" type="slidenum">
              <a:rPr lang="en-US" smtClean="0"/>
              <a:t>‹#›</a:t>
            </a:fld>
            <a:endParaRPr lang="en-US"/>
          </a:p>
        </p:txBody>
      </p:sp>
    </p:spTree>
    <p:extLst>
      <p:ext uri="{BB962C8B-B14F-4D97-AF65-F5344CB8AC3E}">
        <p14:creationId xmlns:p14="http://schemas.microsoft.com/office/powerpoint/2010/main" val="3130192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046E3D9B-5F1D-C746-9778-52D7DEB77E3E}" type="datetimeFigureOut">
              <a:rPr lang="en-US" smtClean="0"/>
              <a:t>4/25/18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DA44CE-0C10-4A4F-B228-7F2F45A0CC73}" type="slidenum">
              <a:rPr lang="en-US" smtClean="0"/>
              <a:t>‹#›</a:t>
            </a:fld>
            <a:endParaRPr lang="en-US"/>
          </a:p>
        </p:txBody>
      </p:sp>
    </p:spTree>
    <p:extLst>
      <p:ext uri="{BB962C8B-B14F-4D97-AF65-F5344CB8AC3E}">
        <p14:creationId xmlns:p14="http://schemas.microsoft.com/office/powerpoint/2010/main" val="3228818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046E3D9B-5F1D-C746-9778-52D7DEB77E3E}" type="datetimeFigureOut">
              <a:rPr lang="en-US" smtClean="0"/>
              <a:t>4/25/18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DA44CE-0C10-4A4F-B228-7F2F45A0CC73}" type="slidenum">
              <a:rPr lang="en-US" smtClean="0"/>
              <a:t>‹#›</a:t>
            </a:fld>
            <a:endParaRPr lang="en-US"/>
          </a:p>
        </p:txBody>
      </p:sp>
    </p:spTree>
    <p:extLst>
      <p:ext uri="{BB962C8B-B14F-4D97-AF65-F5344CB8AC3E}">
        <p14:creationId xmlns:p14="http://schemas.microsoft.com/office/powerpoint/2010/main" val="3000403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46E3D9B-5F1D-C746-9778-52D7DEB77E3E}" type="datetimeFigureOut">
              <a:rPr lang="en-US" smtClean="0"/>
              <a:t>4/25/18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DA44CE-0C10-4A4F-B228-7F2F45A0CC73}" type="slidenum">
              <a:rPr lang="en-US" smtClean="0"/>
              <a:t>‹#›</a:t>
            </a:fld>
            <a:endParaRPr lang="en-US"/>
          </a:p>
        </p:txBody>
      </p:sp>
    </p:spTree>
    <p:extLst>
      <p:ext uri="{BB962C8B-B14F-4D97-AF65-F5344CB8AC3E}">
        <p14:creationId xmlns:p14="http://schemas.microsoft.com/office/powerpoint/2010/main" val="3901285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6E3D9B-5F1D-C746-9778-52D7DEB77E3E}" type="datetimeFigureOut">
              <a:rPr lang="en-US" smtClean="0"/>
              <a:t>4/25/18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DA44CE-0C10-4A4F-B228-7F2F45A0CC73}" type="slidenum">
              <a:rPr lang="en-US" smtClean="0"/>
              <a:t>‹#›</a:t>
            </a:fld>
            <a:endParaRPr lang="en-US"/>
          </a:p>
        </p:txBody>
      </p:sp>
    </p:spTree>
    <p:extLst>
      <p:ext uri="{BB962C8B-B14F-4D97-AF65-F5344CB8AC3E}">
        <p14:creationId xmlns:p14="http://schemas.microsoft.com/office/powerpoint/2010/main" val="3660220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8" name="Rectangle 23"/>
          <p:cNvSpPr/>
          <p:nvPr userDrawn="1"/>
        </p:nvSpPr>
        <p:spPr>
          <a:xfrm rot="2700000">
            <a:off x="3946809" y="-1614709"/>
            <a:ext cx="9787153" cy="5333523"/>
          </a:xfrm>
          <a:prstGeom prst="rect">
            <a:avLst/>
          </a:prstGeom>
          <a:solidFill>
            <a:srgbClr val="B7A99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
        <p:nvSpPr>
          <p:cNvPr id="19" name="Rectangle 22"/>
          <p:cNvSpPr/>
          <p:nvPr userDrawn="1"/>
        </p:nvSpPr>
        <p:spPr>
          <a:xfrm rot="18900000">
            <a:off x="-1785879" y="-631279"/>
            <a:ext cx="13302849" cy="6272874"/>
          </a:xfrm>
          <a:prstGeom prst="rect">
            <a:avLst/>
          </a:prstGeom>
          <a:solidFill>
            <a:srgbClr val="3F162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
        <p:nvSpPr>
          <p:cNvPr id="20" name="Rectangle 19"/>
          <p:cNvSpPr/>
          <p:nvPr userDrawn="1"/>
        </p:nvSpPr>
        <p:spPr>
          <a:xfrm>
            <a:off x="-13346720" y="-4345860"/>
            <a:ext cx="13346720" cy="16108014"/>
          </a:xfrm>
          <a:prstGeom prst="rect">
            <a:avLst/>
          </a:prstGeom>
          <a:solidFill>
            <a:srgbClr val="9FA5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userDrawn="1"/>
        </p:nvSpPr>
        <p:spPr>
          <a:xfrm>
            <a:off x="9154160" y="-2214880"/>
            <a:ext cx="14086840" cy="10200640"/>
          </a:xfrm>
          <a:prstGeom prst="rect">
            <a:avLst/>
          </a:prstGeom>
          <a:solidFill>
            <a:srgbClr val="9FA5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userDrawn="1"/>
        </p:nvSpPr>
        <p:spPr>
          <a:xfrm rot="5400000">
            <a:off x="-1016781" y="-24254571"/>
            <a:ext cx="11917682" cy="36597880"/>
          </a:xfrm>
          <a:prstGeom prst="rect">
            <a:avLst/>
          </a:prstGeom>
          <a:solidFill>
            <a:srgbClr val="9FA5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userDrawn="1"/>
        </p:nvSpPr>
        <p:spPr>
          <a:xfrm rot="5400000">
            <a:off x="-1228232" y="-5259209"/>
            <a:ext cx="12340584" cy="36597880"/>
          </a:xfrm>
          <a:prstGeom prst="rect">
            <a:avLst/>
          </a:prstGeom>
          <a:solidFill>
            <a:srgbClr val="9FA5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descr="WG-homesandlive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32884" y="282458"/>
            <a:ext cx="2194994" cy="449974"/>
          </a:xfrm>
          <a:prstGeom prst="rect">
            <a:avLst/>
          </a:prstGeom>
        </p:spPr>
      </p:pic>
      <p:pic>
        <p:nvPicPr>
          <p:cNvPr id="25" name="Picture 24" descr="WG_Logo_NO_GRAD_CMYK_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0840" y="383778"/>
            <a:ext cx="1548271" cy="458458"/>
          </a:xfrm>
          <a:prstGeom prst="rect">
            <a:avLst/>
          </a:prstGeom>
        </p:spPr>
      </p:pic>
      <p:pic>
        <p:nvPicPr>
          <p:cNvPr id="4" name="Picture 3" descr="WG-subsidiary-logos RGB_Revised-stacked-Oct16.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26895" y="5418668"/>
            <a:ext cx="5892143" cy="1203216"/>
          </a:xfrm>
          <a:prstGeom prst="rect">
            <a:avLst/>
          </a:prstGeom>
        </p:spPr>
      </p:pic>
    </p:spTree>
    <p:extLst>
      <p:ext uri="{BB962C8B-B14F-4D97-AF65-F5344CB8AC3E}">
        <p14:creationId xmlns:p14="http://schemas.microsoft.com/office/powerpoint/2010/main" val="1776111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46E3D9B-5F1D-C746-9778-52D7DEB77E3E}" type="datetimeFigureOut">
              <a:rPr lang="en-US" smtClean="0"/>
              <a:t>4/25/18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DA44CE-0C10-4A4F-B228-7F2F45A0CC73}" type="slidenum">
              <a:rPr lang="en-US" smtClean="0"/>
              <a:t>‹#›</a:t>
            </a:fld>
            <a:endParaRPr lang="en-US"/>
          </a:p>
        </p:txBody>
      </p:sp>
    </p:spTree>
    <p:extLst>
      <p:ext uri="{BB962C8B-B14F-4D97-AF65-F5344CB8AC3E}">
        <p14:creationId xmlns:p14="http://schemas.microsoft.com/office/powerpoint/2010/main" val="2883506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46E3D9B-5F1D-C746-9778-52D7DEB77E3E}" type="datetimeFigureOut">
              <a:rPr lang="en-US" smtClean="0"/>
              <a:t>4/25/18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DA44CE-0C10-4A4F-B228-7F2F45A0CC73}" type="slidenum">
              <a:rPr lang="en-US" smtClean="0"/>
              <a:t>‹#›</a:t>
            </a:fld>
            <a:endParaRPr lang="en-US"/>
          </a:p>
        </p:txBody>
      </p:sp>
    </p:spTree>
    <p:extLst>
      <p:ext uri="{BB962C8B-B14F-4D97-AF65-F5344CB8AC3E}">
        <p14:creationId xmlns:p14="http://schemas.microsoft.com/office/powerpoint/2010/main" val="2366699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46E3D9B-5F1D-C746-9778-52D7DEB77E3E}"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DA44CE-0C10-4A4F-B228-7F2F45A0CC73}" type="slidenum">
              <a:rPr lang="en-US" smtClean="0"/>
              <a:t>‹#›</a:t>
            </a:fld>
            <a:endParaRPr lang="en-US"/>
          </a:p>
        </p:txBody>
      </p:sp>
    </p:spTree>
    <p:extLst>
      <p:ext uri="{BB962C8B-B14F-4D97-AF65-F5344CB8AC3E}">
        <p14:creationId xmlns:p14="http://schemas.microsoft.com/office/powerpoint/2010/main" val="3383029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46E3D9B-5F1D-C746-9778-52D7DEB77E3E}"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DA44CE-0C10-4A4F-B228-7F2F45A0CC73}" type="slidenum">
              <a:rPr lang="en-US" smtClean="0"/>
              <a:t>‹#›</a:t>
            </a:fld>
            <a:endParaRPr lang="en-US"/>
          </a:p>
        </p:txBody>
      </p:sp>
    </p:spTree>
    <p:extLst>
      <p:ext uri="{BB962C8B-B14F-4D97-AF65-F5344CB8AC3E}">
        <p14:creationId xmlns:p14="http://schemas.microsoft.com/office/powerpoint/2010/main" val="28334825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00D7117-FFA2-AB49-9517-79FA2D7CAA33}"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29217F-E729-BE4A-8ABB-479231A3BFF8}" type="slidenum">
              <a:rPr lang="en-US" smtClean="0"/>
              <a:t>‹#›</a:t>
            </a:fld>
            <a:endParaRPr lang="en-US"/>
          </a:p>
        </p:txBody>
      </p:sp>
    </p:spTree>
    <p:extLst>
      <p:ext uri="{BB962C8B-B14F-4D97-AF65-F5344CB8AC3E}">
        <p14:creationId xmlns:p14="http://schemas.microsoft.com/office/powerpoint/2010/main" val="3080216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00D7117-FFA2-AB49-9517-79FA2D7CAA33}"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29217F-E729-BE4A-8ABB-479231A3BFF8}" type="slidenum">
              <a:rPr lang="en-US" smtClean="0"/>
              <a:t>‹#›</a:t>
            </a:fld>
            <a:endParaRPr lang="en-US"/>
          </a:p>
        </p:txBody>
      </p:sp>
    </p:spTree>
    <p:extLst>
      <p:ext uri="{BB962C8B-B14F-4D97-AF65-F5344CB8AC3E}">
        <p14:creationId xmlns:p14="http://schemas.microsoft.com/office/powerpoint/2010/main" val="44473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00D7117-FFA2-AB49-9517-79FA2D7CAA33}"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29217F-E729-BE4A-8ABB-479231A3BFF8}" type="slidenum">
              <a:rPr lang="en-US" smtClean="0"/>
              <a:t>‹#›</a:t>
            </a:fld>
            <a:endParaRPr lang="en-US"/>
          </a:p>
        </p:txBody>
      </p:sp>
    </p:spTree>
    <p:extLst>
      <p:ext uri="{BB962C8B-B14F-4D97-AF65-F5344CB8AC3E}">
        <p14:creationId xmlns:p14="http://schemas.microsoft.com/office/powerpoint/2010/main" val="1410937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00D7117-FFA2-AB49-9517-79FA2D7CAA33}" type="datetimeFigureOut">
              <a:rPr lang="en-US" smtClean="0"/>
              <a:t>4/25/18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29217F-E729-BE4A-8ABB-479231A3BFF8}" type="slidenum">
              <a:rPr lang="en-US" smtClean="0"/>
              <a:t>‹#›</a:t>
            </a:fld>
            <a:endParaRPr lang="en-US"/>
          </a:p>
        </p:txBody>
      </p:sp>
    </p:spTree>
    <p:extLst>
      <p:ext uri="{BB962C8B-B14F-4D97-AF65-F5344CB8AC3E}">
        <p14:creationId xmlns:p14="http://schemas.microsoft.com/office/powerpoint/2010/main" val="1741498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00D7117-FFA2-AB49-9517-79FA2D7CAA33}" type="datetimeFigureOut">
              <a:rPr lang="en-US" smtClean="0"/>
              <a:t>4/25/18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29217F-E729-BE4A-8ABB-479231A3BFF8}" type="slidenum">
              <a:rPr lang="en-US" smtClean="0"/>
              <a:t>‹#›</a:t>
            </a:fld>
            <a:endParaRPr lang="en-US"/>
          </a:p>
        </p:txBody>
      </p:sp>
    </p:spTree>
    <p:extLst>
      <p:ext uri="{BB962C8B-B14F-4D97-AF65-F5344CB8AC3E}">
        <p14:creationId xmlns:p14="http://schemas.microsoft.com/office/powerpoint/2010/main" val="1747729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00D7117-FFA2-AB49-9517-79FA2D7CAA33}" type="datetimeFigureOut">
              <a:rPr lang="en-US" smtClean="0"/>
              <a:t>4/25/18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29217F-E729-BE4A-8ABB-479231A3BFF8}" type="slidenum">
              <a:rPr lang="en-US" smtClean="0"/>
              <a:t>‹#›</a:t>
            </a:fld>
            <a:endParaRPr lang="en-US"/>
          </a:p>
        </p:txBody>
      </p:sp>
    </p:spTree>
    <p:extLst>
      <p:ext uri="{BB962C8B-B14F-4D97-AF65-F5344CB8AC3E}">
        <p14:creationId xmlns:p14="http://schemas.microsoft.com/office/powerpoint/2010/main" val="1893032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22"/>
          <p:cNvSpPr/>
          <p:nvPr userDrawn="1"/>
        </p:nvSpPr>
        <p:spPr>
          <a:xfrm>
            <a:off x="-1" y="1"/>
            <a:ext cx="9144001" cy="1193799"/>
          </a:xfrm>
          <a:prstGeom prst="rect">
            <a:avLst/>
          </a:prstGeom>
          <a:solidFill>
            <a:srgbClr val="3F162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pic>
        <p:nvPicPr>
          <p:cNvPr id="9" name="Picture 8" descr="WG-foote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5600" y="6312408"/>
            <a:ext cx="8424672" cy="545592"/>
          </a:xfrm>
          <a:prstGeom prst="rect">
            <a:avLst/>
          </a:prstGeom>
        </p:spPr>
      </p:pic>
      <p:pic>
        <p:nvPicPr>
          <p:cNvPr id="10" name="Picture 9" descr="WG-big.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75349" y="350366"/>
            <a:ext cx="1511300" cy="451850"/>
          </a:xfrm>
          <a:prstGeom prst="rect">
            <a:avLst/>
          </a:prstGeom>
        </p:spPr>
      </p:pic>
    </p:spTree>
    <p:extLst>
      <p:ext uri="{BB962C8B-B14F-4D97-AF65-F5344CB8AC3E}">
        <p14:creationId xmlns:p14="http://schemas.microsoft.com/office/powerpoint/2010/main" val="3767587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0D7117-FFA2-AB49-9517-79FA2D7CAA33}" type="datetimeFigureOut">
              <a:rPr lang="en-US" smtClean="0"/>
              <a:t>4/25/18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29217F-E729-BE4A-8ABB-479231A3BFF8}" type="slidenum">
              <a:rPr lang="en-US" smtClean="0"/>
              <a:t>‹#›</a:t>
            </a:fld>
            <a:endParaRPr lang="en-US"/>
          </a:p>
        </p:txBody>
      </p:sp>
    </p:spTree>
    <p:extLst>
      <p:ext uri="{BB962C8B-B14F-4D97-AF65-F5344CB8AC3E}">
        <p14:creationId xmlns:p14="http://schemas.microsoft.com/office/powerpoint/2010/main" val="1072146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00D7117-FFA2-AB49-9517-79FA2D7CAA33}" type="datetimeFigureOut">
              <a:rPr lang="en-US" smtClean="0"/>
              <a:t>4/25/18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29217F-E729-BE4A-8ABB-479231A3BFF8}" type="slidenum">
              <a:rPr lang="en-US" smtClean="0"/>
              <a:t>‹#›</a:t>
            </a:fld>
            <a:endParaRPr lang="en-US"/>
          </a:p>
        </p:txBody>
      </p:sp>
    </p:spTree>
    <p:extLst>
      <p:ext uri="{BB962C8B-B14F-4D97-AF65-F5344CB8AC3E}">
        <p14:creationId xmlns:p14="http://schemas.microsoft.com/office/powerpoint/2010/main" val="437285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00D7117-FFA2-AB49-9517-79FA2D7CAA33}" type="datetimeFigureOut">
              <a:rPr lang="en-US" smtClean="0"/>
              <a:t>4/25/18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29217F-E729-BE4A-8ABB-479231A3BFF8}" type="slidenum">
              <a:rPr lang="en-US" smtClean="0"/>
              <a:t>‹#›</a:t>
            </a:fld>
            <a:endParaRPr lang="en-US"/>
          </a:p>
        </p:txBody>
      </p:sp>
    </p:spTree>
    <p:extLst>
      <p:ext uri="{BB962C8B-B14F-4D97-AF65-F5344CB8AC3E}">
        <p14:creationId xmlns:p14="http://schemas.microsoft.com/office/powerpoint/2010/main" val="2978140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00D7117-FFA2-AB49-9517-79FA2D7CAA33}"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29217F-E729-BE4A-8ABB-479231A3BFF8}" type="slidenum">
              <a:rPr lang="en-US" smtClean="0"/>
              <a:t>‹#›</a:t>
            </a:fld>
            <a:endParaRPr lang="en-US"/>
          </a:p>
        </p:txBody>
      </p:sp>
    </p:spTree>
    <p:extLst>
      <p:ext uri="{BB962C8B-B14F-4D97-AF65-F5344CB8AC3E}">
        <p14:creationId xmlns:p14="http://schemas.microsoft.com/office/powerpoint/2010/main" val="29927254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00D7117-FFA2-AB49-9517-79FA2D7CAA33}" type="datetimeFigureOut">
              <a:rPr lang="en-US" smtClean="0"/>
              <a:t>4/25/18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29217F-E729-BE4A-8ABB-479231A3BFF8}" type="slidenum">
              <a:rPr lang="en-US" smtClean="0"/>
              <a:t>‹#›</a:t>
            </a:fld>
            <a:endParaRPr lang="en-US"/>
          </a:p>
        </p:txBody>
      </p:sp>
    </p:spTree>
    <p:extLst>
      <p:ext uri="{BB962C8B-B14F-4D97-AF65-F5344CB8AC3E}">
        <p14:creationId xmlns:p14="http://schemas.microsoft.com/office/powerpoint/2010/main" val="2633756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791B763-A7F7-674D-9E00-6C7DC6640384}" type="datetime1">
              <a:rPr lang="en-GB" smtClean="0"/>
              <a:t>25/04/2018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26B2DA5-B739-FD47-B38A-7DDA8FD97D8B}" type="slidenum">
              <a:rPr lang="en-US" smtClean="0"/>
              <a:t>‹#›</a:t>
            </a:fld>
            <a:endParaRPr lang="en-US"/>
          </a:p>
        </p:txBody>
      </p:sp>
    </p:spTree>
    <p:extLst>
      <p:ext uri="{BB962C8B-B14F-4D97-AF65-F5344CB8AC3E}">
        <p14:creationId xmlns:p14="http://schemas.microsoft.com/office/powerpoint/2010/main" val="3112113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9886C2A-1E99-0540-A148-79D56E68F576}" type="datetime1">
              <a:rPr lang="en-GB" smtClean="0"/>
              <a:t>25/04/2018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26B2DA5-B739-FD47-B38A-7DDA8FD97D8B}" type="slidenum">
              <a:rPr lang="en-US" smtClean="0"/>
              <a:t>‹#›</a:t>
            </a:fld>
            <a:endParaRPr lang="en-US"/>
          </a:p>
        </p:txBody>
      </p:sp>
    </p:spTree>
    <p:extLst>
      <p:ext uri="{BB962C8B-B14F-4D97-AF65-F5344CB8AC3E}">
        <p14:creationId xmlns:p14="http://schemas.microsoft.com/office/powerpoint/2010/main" val="997765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8624882-000B-F944-939F-30C32B636D66}" type="datetime1">
              <a:rPr lang="en-GB" smtClean="0"/>
              <a:t>25/04/2018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26B2DA5-B739-FD47-B38A-7DDA8FD97D8B}" type="slidenum">
              <a:rPr lang="en-US" smtClean="0"/>
              <a:t>‹#›</a:t>
            </a:fld>
            <a:endParaRPr lang="en-US"/>
          </a:p>
        </p:txBody>
      </p:sp>
    </p:spTree>
    <p:extLst>
      <p:ext uri="{BB962C8B-B14F-4D97-AF65-F5344CB8AC3E}">
        <p14:creationId xmlns:p14="http://schemas.microsoft.com/office/powerpoint/2010/main" val="2975136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CAC23A2-464B-0D49-8E3D-BCFC826282E4}" type="datetime1">
              <a:rPr lang="en-GB" smtClean="0"/>
              <a:t>25/04/2018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26B2DA5-B739-FD47-B38A-7DDA8FD97D8B}" type="slidenum">
              <a:rPr lang="en-US" smtClean="0"/>
              <a:t>‹#›</a:t>
            </a:fld>
            <a:endParaRPr lang="en-US"/>
          </a:p>
        </p:txBody>
      </p:sp>
    </p:spTree>
    <p:extLst>
      <p:ext uri="{BB962C8B-B14F-4D97-AF65-F5344CB8AC3E}">
        <p14:creationId xmlns:p14="http://schemas.microsoft.com/office/powerpoint/2010/main" val="1145989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11648E1-86BA-FA43-BE5F-3F52E7C96810}" type="datetime1">
              <a:rPr lang="en-GB" smtClean="0"/>
              <a:t>25/04/2018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26B2DA5-B739-FD47-B38A-7DDA8FD97D8B}" type="slidenum">
              <a:rPr lang="en-US" smtClean="0"/>
              <a:t>‹#›</a:t>
            </a:fld>
            <a:endParaRPr lang="en-US"/>
          </a:p>
        </p:txBody>
      </p:sp>
    </p:spTree>
    <p:extLst>
      <p:ext uri="{BB962C8B-B14F-4D97-AF65-F5344CB8AC3E}">
        <p14:creationId xmlns:p14="http://schemas.microsoft.com/office/powerpoint/2010/main" val="2538606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4F35B3E-9DC8-F74B-A68F-DED4F9E4A1F7}" type="datetime1">
              <a:rPr lang="en-GB" smtClean="0"/>
              <a:t>25/04/2018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26B2DA5-B739-FD47-B38A-7DDA8FD97D8B}" type="slidenum">
              <a:rPr lang="en-US" smtClean="0"/>
              <a:t>‹#›</a:t>
            </a:fld>
            <a:endParaRPr lang="en-US"/>
          </a:p>
        </p:txBody>
      </p:sp>
    </p:spTree>
    <p:extLst>
      <p:ext uri="{BB962C8B-B14F-4D97-AF65-F5344CB8AC3E}">
        <p14:creationId xmlns:p14="http://schemas.microsoft.com/office/powerpoint/2010/main" val="4076127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207564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6E3D9B-5F1D-C746-9778-52D7DEB77E3E}" type="datetimeFigureOut">
              <a:rPr lang="en-US" smtClean="0"/>
              <a:t>4/25/18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DA44CE-0C10-4A4F-B228-7F2F45A0CC73}" type="slidenum">
              <a:rPr lang="en-US" smtClean="0"/>
              <a:t>‹#›</a:t>
            </a:fld>
            <a:endParaRPr lang="en-US"/>
          </a:p>
        </p:txBody>
      </p:sp>
    </p:spTree>
    <p:extLst>
      <p:ext uri="{BB962C8B-B14F-4D97-AF65-F5344CB8AC3E}">
        <p14:creationId xmlns:p14="http://schemas.microsoft.com/office/powerpoint/2010/main" val="207629119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0D7117-FFA2-AB49-9517-79FA2D7CAA33}" type="datetimeFigureOut">
              <a:rPr lang="en-US" smtClean="0"/>
              <a:t>4/25/18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29217F-E729-BE4A-8ABB-479231A3BFF8}" type="slidenum">
              <a:rPr lang="en-US" smtClean="0"/>
              <a:t>‹#›</a:t>
            </a:fld>
            <a:endParaRPr lang="en-US"/>
          </a:p>
        </p:txBody>
      </p:sp>
    </p:spTree>
    <p:extLst>
      <p:ext uri="{BB962C8B-B14F-4D97-AF65-F5344CB8AC3E}">
        <p14:creationId xmlns:p14="http://schemas.microsoft.com/office/powerpoint/2010/main" val="230658467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335" y="253219"/>
            <a:ext cx="1730326" cy="6049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3685" y="253219"/>
            <a:ext cx="2428875"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80809" y="4171950"/>
            <a:ext cx="5553266" cy="2092881"/>
          </a:xfrm>
          <a:prstGeom prst="rect">
            <a:avLst/>
          </a:prstGeom>
          <a:noFill/>
        </p:spPr>
        <p:txBody>
          <a:bodyPr wrap="square" rtlCol="0">
            <a:spAutoFit/>
          </a:bodyPr>
          <a:lstStyle/>
          <a:p>
            <a:endParaRPr lang="en-US" sz="1200" b="1" dirty="0">
              <a:solidFill>
                <a:schemeClr val="bg1"/>
              </a:solidFill>
              <a:latin typeface="Arial"/>
              <a:cs typeface="Arial"/>
            </a:endParaRPr>
          </a:p>
          <a:p>
            <a:r>
              <a:rPr lang="en-US" sz="2000" b="1" dirty="0">
                <a:solidFill>
                  <a:schemeClr val="bg1"/>
                </a:solidFill>
                <a:latin typeface="Arial"/>
                <a:cs typeface="Arial"/>
              </a:rPr>
              <a:t>Supporting Families </a:t>
            </a:r>
          </a:p>
          <a:p>
            <a:endParaRPr lang="en-US" sz="1400" b="1" dirty="0">
              <a:solidFill>
                <a:schemeClr val="bg1"/>
              </a:solidFill>
              <a:latin typeface="Arial"/>
              <a:cs typeface="Arial"/>
            </a:endParaRPr>
          </a:p>
          <a:p>
            <a:r>
              <a:rPr lang="en-US" sz="1400" b="1" dirty="0">
                <a:solidFill>
                  <a:schemeClr val="bg1"/>
                </a:solidFill>
                <a:latin typeface="Arial"/>
                <a:cs typeface="Arial"/>
              </a:rPr>
              <a:t>Sharon McIntyre</a:t>
            </a:r>
          </a:p>
          <a:p>
            <a:r>
              <a:rPr lang="en-US" sz="1400" b="1" dirty="0">
                <a:solidFill>
                  <a:schemeClr val="bg1"/>
                </a:solidFill>
                <a:latin typeface="Arial"/>
                <a:cs typeface="Arial"/>
              </a:rPr>
              <a:t>Financial Inclusion Innovation Manager</a:t>
            </a:r>
          </a:p>
          <a:p>
            <a:endParaRPr lang="en-US" sz="1400" b="1" dirty="0">
              <a:solidFill>
                <a:schemeClr val="bg1"/>
              </a:solidFill>
              <a:latin typeface="Arial"/>
              <a:cs typeface="Arial"/>
            </a:endParaRPr>
          </a:p>
          <a:p>
            <a:r>
              <a:rPr lang="en-US" sz="1400" b="1" dirty="0">
                <a:solidFill>
                  <a:schemeClr val="bg1"/>
                </a:solidFill>
                <a:latin typeface="Arial"/>
                <a:cs typeface="Arial"/>
              </a:rPr>
              <a:t>Wheatley Foundation </a:t>
            </a:r>
          </a:p>
          <a:p>
            <a:endParaRPr lang="en-US" sz="1400" b="1" dirty="0">
              <a:solidFill>
                <a:schemeClr val="bg1"/>
              </a:solidFill>
              <a:latin typeface="Arial"/>
              <a:cs typeface="Arial"/>
            </a:endParaRPr>
          </a:p>
          <a:p>
            <a:r>
              <a:rPr lang="en-US" sz="1400" b="1" dirty="0">
                <a:solidFill>
                  <a:schemeClr val="bg1"/>
                </a:solidFill>
                <a:latin typeface="Arial"/>
                <a:cs typeface="Arial"/>
              </a:rPr>
              <a:t>Date: 26</a:t>
            </a:r>
            <a:r>
              <a:rPr lang="en-US" sz="1400" b="1" baseline="30000" dirty="0">
                <a:solidFill>
                  <a:schemeClr val="bg1"/>
                </a:solidFill>
                <a:latin typeface="Arial"/>
                <a:cs typeface="Arial"/>
              </a:rPr>
              <a:t>th</a:t>
            </a:r>
            <a:r>
              <a:rPr lang="en-US" sz="1400" b="1" dirty="0">
                <a:solidFill>
                  <a:schemeClr val="bg1"/>
                </a:solidFill>
                <a:latin typeface="Arial"/>
                <a:cs typeface="Arial"/>
              </a:rPr>
              <a:t> April 2018</a:t>
            </a:r>
          </a:p>
        </p:txBody>
      </p:sp>
      <p:pic>
        <p:nvPicPr>
          <p:cNvPr id="7" name="Picture 2" descr="C:\Users\crumlishl\AppData\Local\Microsoft\Windows\Temporary Internet Files\Content.IE5\IVEUE3S8\Wheatley Foundation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25" y="69601"/>
            <a:ext cx="1715530" cy="97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122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txBox="1">
            <a:spLocks/>
          </p:cNvSpPr>
          <p:nvPr/>
        </p:nvSpPr>
        <p:spPr>
          <a:xfrm>
            <a:off x="8024755" y="6303867"/>
            <a:ext cx="856441" cy="410777"/>
          </a:xfrm>
          <a:prstGeom prst="rect">
            <a:avLst/>
          </a:prstGeom>
        </p:spPr>
        <p:txBody>
          <a:bodyPr/>
          <a:ls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pPr algn="r">
              <a:defRPr/>
            </a:pPr>
            <a:fld id="{5386974C-5868-B64A-B88B-E77D49FDE94F}" type="slidenum">
              <a:rPr lang="en-GB" sz="1200" smtClean="0">
                <a:latin typeface="Arial"/>
                <a:cs typeface="Arial"/>
              </a:rPr>
              <a:pPr algn="r">
                <a:defRPr/>
              </a:pPr>
              <a:t>10</a:t>
            </a:fld>
            <a:endParaRPr lang="en-GB" sz="1200" dirty="0">
              <a:latin typeface="Arial"/>
              <a:cs typeface="Aria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3685" y="253219"/>
            <a:ext cx="2428875" cy="815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C:\Users\crumlishl\AppData\Local\Microsoft\Windows\Temporary Internet Files\Content.IE5\IVEUE3S8\Wheatley Foundation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8585" y="97000"/>
            <a:ext cx="1715530" cy="9721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57406" y="459389"/>
            <a:ext cx="6827510" cy="492443"/>
          </a:xfrm>
          <a:prstGeom prst="rect">
            <a:avLst/>
          </a:prstGeom>
          <a:noFill/>
        </p:spPr>
        <p:txBody>
          <a:bodyPr wrap="none" rtlCol="0">
            <a:spAutoFit/>
          </a:bodyPr>
          <a:ls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r>
              <a:rPr lang="en-US" sz="2600" b="1" dirty="0">
                <a:solidFill>
                  <a:srgbClr val="FFFFFF"/>
                </a:solidFill>
                <a:latin typeface="Arial"/>
                <a:cs typeface="Arial"/>
              </a:rPr>
              <a:t>Not just Wheatley services – Partnerships</a:t>
            </a:r>
          </a:p>
        </p:txBody>
      </p:sp>
      <p:sp>
        <p:nvSpPr>
          <p:cNvPr id="13" name="Content Placeholder 2"/>
          <p:cNvSpPr txBox="1">
            <a:spLocks/>
          </p:cNvSpPr>
          <p:nvPr/>
        </p:nvSpPr>
        <p:spPr>
          <a:xfrm>
            <a:off x="262463" y="1171575"/>
            <a:ext cx="4842937" cy="547571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defRPr/>
            </a:pPr>
            <a:r>
              <a:rPr lang="en-GB" sz="1700" b="1" dirty="0"/>
              <a:t>MacMillan Improving Cancer Journey: </a:t>
            </a:r>
            <a:r>
              <a:rPr lang="en-GB" sz="1600" dirty="0"/>
              <a:t>service supporting families affected by cancer with income maximisation, housing options, social care &amp; mental health support.</a:t>
            </a:r>
          </a:p>
          <a:p>
            <a:pPr>
              <a:spcBef>
                <a:spcPct val="0"/>
              </a:spcBef>
              <a:defRPr/>
            </a:pPr>
            <a:endParaRPr lang="en-GB" altLang="en-US" sz="1600" b="1" dirty="0">
              <a:solidFill>
                <a:srgbClr val="622D3A"/>
              </a:solidFill>
              <a:latin typeface="Arial" charset="0"/>
              <a:cs typeface="Arial" charset="0"/>
            </a:endParaRPr>
          </a:p>
          <a:p>
            <a:pPr marL="285750" indent="-285750">
              <a:buFont typeface="Arial" panose="020B0604020202020204" pitchFamily="34" charset="0"/>
              <a:buChar char="•"/>
            </a:pPr>
            <a:r>
              <a:rPr lang="en-GB" sz="1600" b="1" dirty="0" err="1"/>
              <a:t>Scotcash</a:t>
            </a:r>
            <a:r>
              <a:rPr lang="en-GB" sz="1600" b="1" dirty="0"/>
              <a:t> Partnership &amp;  Pollok Credit Union ‘Wee Glasgow Loan’: </a:t>
            </a:r>
            <a:r>
              <a:rPr lang="en-GB" sz="1600" dirty="0"/>
              <a:t>new</a:t>
            </a:r>
            <a:r>
              <a:rPr lang="en-GB" sz="1600" b="1" dirty="0"/>
              <a:t> </a:t>
            </a:r>
            <a:r>
              <a:rPr lang="en-GB" sz="1600" dirty="0"/>
              <a:t>low cost affordable credit version of high cost payday loans– saving families £££ hundreds of pounds per year. </a:t>
            </a:r>
            <a:endParaRPr lang="en-GB" sz="1600" b="1" dirty="0"/>
          </a:p>
          <a:p>
            <a:pPr marL="285750" indent="-285750">
              <a:buFont typeface="Arial" panose="020B0604020202020204" pitchFamily="34" charset="0"/>
              <a:buChar char="•"/>
            </a:pPr>
            <a:endParaRPr lang="en-GB" sz="1600" b="1" dirty="0"/>
          </a:p>
          <a:p>
            <a:pPr marL="285750" indent="-285750">
              <a:buFont typeface="Arial" panose="020B0604020202020204" pitchFamily="34" charset="0"/>
              <a:buChar char="•"/>
            </a:pPr>
            <a:r>
              <a:rPr lang="en-GB" sz="1600" b="1" dirty="0"/>
              <a:t>Housing Partners leading benefit take up campaign: </a:t>
            </a:r>
            <a:r>
              <a:rPr lang="en-GB" sz="1600" dirty="0"/>
              <a:t>‘</a:t>
            </a:r>
            <a:r>
              <a:rPr lang="en-GB" sz="1600" i="1" dirty="0"/>
              <a:t>Your Entitlements’ </a:t>
            </a:r>
            <a:r>
              <a:rPr lang="en-GB" sz="1600" dirty="0"/>
              <a:t>to ensure households could easily access the benefits they qualified for.</a:t>
            </a:r>
          </a:p>
          <a:p>
            <a:pPr marL="285750" indent="-285750">
              <a:buFont typeface="Arial" panose="020B0604020202020204" pitchFamily="34" charset="0"/>
              <a:buChar char="•"/>
            </a:pPr>
            <a:endParaRPr lang="en-GB" sz="1600" i="1" dirty="0"/>
          </a:p>
          <a:p>
            <a:pPr marL="285750" indent="-285750">
              <a:buFont typeface="Arial" panose="020B0604020202020204" pitchFamily="34" charset="0"/>
              <a:buChar char="•"/>
            </a:pPr>
            <a:r>
              <a:rPr lang="en-GB" sz="1600" b="1" dirty="0"/>
              <a:t>One Parent Families Partnership: </a:t>
            </a:r>
            <a:r>
              <a:rPr lang="en-GB" sz="1600" dirty="0"/>
              <a:t>helping</a:t>
            </a:r>
            <a:r>
              <a:rPr lang="en-GB" sz="1600" b="1" dirty="0"/>
              <a:t> </a:t>
            </a:r>
            <a:r>
              <a:rPr lang="en-GB" sz="1600" dirty="0"/>
              <a:t>Lone parent households understand their rights, take up support, join local hubs and avoid benefit sanctions.</a:t>
            </a:r>
          </a:p>
          <a:p>
            <a:pPr marL="285750" indent="-285750">
              <a:buFont typeface="Arial" panose="020B0604020202020204" pitchFamily="34" charset="0"/>
              <a:buChar char="•"/>
            </a:pPr>
            <a:endParaRPr lang="en-GB" sz="1800" dirty="0"/>
          </a:p>
          <a:p>
            <a:pPr marL="0" indent="0">
              <a:buNone/>
            </a:pPr>
            <a:endParaRPr lang="en-GB" altLang="en-US" sz="1800" b="1" dirty="0">
              <a:solidFill>
                <a:srgbClr val="622D3A"/>
              </a:solidFill>
              <a:latin typeface="Arial" charset="0"/>
              <a:cs typeface="Arial" charset="0"/>
            </a:endParaRPr>
          </a:p>
          <a:p>
            <a:pPr>
              <a:buFont typeface="Arial" panose="020B0604020202020204" pitchFamily="34" charset="0"/>
              <a:buChar char="•"/>
              <a:defRPr/>
            </a:pPr>
            <a:endParaRPr lang="en-GB" altLang="en-US" sz="1800" b="1" dirty="0">
              <a:solidFill>
                <a:srgbClr val="622D3A"/>
              </a:solidFill>
              <a:cs typeface="Arial" charset="0"/>
            </a:endParaRPr>
          </a:p>
          <a:p>
            <a:pPr marL="342900" lvl="1" indent="-342900">
              <a:buFont typeface="Arial" panose="020B0604020202020204" pitchFamily="34" charset="0"/>
              <a:buChar char="•"/>
            </a:pPr>
            <a:endParaRPr lang="en-GB"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5972" y="2133600"/>
            <a:ext cx="3725226"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3281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G_Logo_NO_GRAD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6063" y="2731957"/>
            <a:ext cx="4711874" cy="1394086"/>
          </a:xfrm>
          <a:prstGeom prst="rect">
            <a:avLst/>
          </a:prstGeom>
        </p:spPr>
      </p:pic>
      <p:pic>
        <p:nvPicPr>
          <p:cNvPr id="2050" name="Picture 2" descr="C:\Users\crumlishl\AppData\Local\Microsoft\Windows\Temporary Internet Files\Content.IE5\IVEUE3S8\Wheatley Foundation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064" y="2093953"/>
            <a:ext cx="4711874" cy="2670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374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txBox="1">
            <a:spLocks/>
          </p:cNvSpPr>
          <p:nvPr/>
        </p:nvSpPr>
        <p:spPr>
          <a:xfrm>
            <a:off x="8024755" y="6303867"/>
            <a:ext cx="856441" cy="410777"/>
          </a:xfrm>
          <a:prstGeom prst="rect">
            <a:avLst/>
          </a:prstGeom>
        </p:spPr>
        <p:txBody>
          <a:bodyPr/>
          <a:ls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pPr algn="r">
              <a:defRPr/>
            </a:pPr>
            <a:endParaRPr lang="en-GB" sz="1200" dirty="0">
              <a:latin typeface="Arial"/>
              <a:cs typeface="Arial"/>
            </a:endParaRPr>
          </a:p>
        </p:txBody>
      </p:sp>
      <p:sp>
        <p:nvSpPr>
          <p:cNvPr id="6" name="TextBox 5"/>
          <p:cNvSpPr txBox="1"/>
          <p:nvPr/>
        </p:nvSpPr>
        <p:spPr>
          <a:xfrm>
            <a:off x="601346" y="409357"/>
            <a:ext cx="3008129" cy="461665"/>
          </a:xfrm>
          <a:prstGeom prst="rect">
            <a:avLst/>
          </a:prstGeom>
          <a:noFill/>
        </p:spPr>
        <p:txBody>
          <a:bodyPr wrap="square" rtlCol="0">
            <a:spAutoFit/>
          </a:bodyPr>
          <a:lstStyle/>
          <a:p>
            <a:r>
              <a:rPr lang="en-US" sz="2400" b="1" dirty="0">
                <a:solidFill>
                  <a:srgbClr val="FFFFFF"/>
                </a:solidFill>
                <a:latin typeface="Arial"/>
                <a:cs typeface="Arial"/>
              </a:rPr>
              <a:t>Wheatley Group</a:t>
            </a:r>
          </a:p>
        </p:txBody>
      </p:sp>
      <p:sp>
        <p:nvSpPr>
          <p:cNvPr id="8" name="TextBox 7"/>
          <p:cNvSpPr txBox="1"/>
          <p:nvPr/>
        </p:nvSpPr>
        <p:spPr>
          <a:xfrm>
            <a:off x="527704" y="1496698"/>
            <a:ext cx="3741135" cy="4401205"/>
          </a:xfrm>
          <a:prstGeom prst="rect">
            <a:avLst/>
          </a:prstGeom>
          <a:noFill/>
        </p:spPr>
        <p:txBody>
          <a:bodyPr wrap="square" rtlCol="0">
            <a:spAutoFit/>
          </a:bodyPr>
          <a:lstStyle/>
          <a:p>
            <a:r>
              <a:rPr lang="en-GB" sz="2400" baseline="30000" dirty="0">
                <a:solidFill>
                  <a:schemeClr val="bg1"/>
                </a:solidFill>
                <a:latin typeface="Arial"/>
                <a:cs typeface="Arial"/>
              </a:rPr>
              <a:t>/ Scotland’s </a:t>
            </a:r>
            <a:r>
              <a:rPr lang="en-GB" sz="2400" baseline="30000" dirty="0">
                <a:solidFill>
                  <a:srgbClr val="FFFFFF"/>
                </a:solidFill>
                <a:latin typeface="Arial"/>
                <a:cs typeface="Arial"/>
              </a:rPr>
              <a:t>leading</a:t>
            </a:r>
            <a:r>
              <a:rPr lang="en-GB" sz="2400" baseline="30000" dirty="0">
                <a:solidFill>
                  <a:schemeClr val="bg1"/>
                </a:solidFill>
                <a:latin typeface="Arial"/>
                <a:cs typeface="Arial"/>
              </a:rPr>
              <a:t> housing, care </a:t>
            </a:r>
            <a:br>
              <a:rPr lang="en-GB" sz="2400" baseline="30000" dirty="0">
                <a:solidFill>
                  <a:schemeClr val="bg1"/>
                </a:solidFill>
                <a:latin typeface="Arial"/>
                <a:cs typeface="Arial"/>
              </a:rPr>
            </a:br>
            <a:r>
              <a:rPr lang="en-GB" sz="2400" baseline="30000" dirty="0">
                <a:solidFill>
                  <a:schemeClr val="bg1"/>
                </a:solidFill>
                <a:latin typeface="Arial"/>
                <a:cs typeface="Arial"/>
              </a:rPr>
              <a:t>and property management group</a:t>
            </a:r>
            <a:br>
              <a:rPr lang="en-GB" sz="2400" baseline="30000" dirty="0">
                <a:solidFill>
                  <a:schemeClr val="bg1"/>
                </a:solidFill>
                <a:latin typeface="Arial"/>
                <a:cs typeface="Arial"/>
              </a:rPr>
            </a:br>
            <a:endParaRPr lang="en-GB" sz="2400" baseline="30000" dirty="0">
              <a:solidFill>
                <a:schemeClr val="bg1"/>
              </a:solidFill>
              <a:latin typeface="Arial"/>
              <a:cs typeface="Arial"/>
            </a:endParaRPr>
          </a:p>
          <a:p>
            <a:r>
              <a:rPr lang="en-GB" sz="2400" baseline="30000" dirty="0">
                <a:solidFill>
                  <a:schemeClr val="bg1"/>
                </a:solidFill>
                <a:latin typeface="Arial"/>
                <a:cs typeface="Arial"/>
              </a:rPr>
              <a:t>/ Comprises six RSLs, a care organisation and two commercial subsidiaries</a:t>
            </a:r>
            <a:br>
              <a:rPr lang="en-GB" sz="2400" baseline="30000" dirty="0">
                <a:solidFill>
                  <a:schemeClr val="bg1"/>
                </a:solidFill>
                <a:latin typeface="Arial"/>
                <a:cs typeface="Arial"/>
              </a:rPr>
            </a:br>
            <a:endParaRPr lang="en-GB" sz="2400" baseline="30000" dirty="0">
              <a:solidFill>
                <a:schemeClr val="bg1"/>
              </a:solidFill>
              <a:latin typeface="Arial"/>
              <a:cs typeface="Arial"/>
            </a:endParaRPr>
          </a:p>
          <a:p>
            <a:r>
              <a:rPr lang="en-GB" sz="2400" baseline="30000" dirty="0">
                <a:solidFill>
                  <a:schemeClr val="bg1"/>
                </a:solidFill>
                <a:latin typeface="Arial"/>
                <a:cs typeface="Arial"/>
              </a:rPr>
              <a:t>/ Spans 17 local authorities across Central Scotland, providing homes and services to over 200,000 customers</a:t>
            </a:r>
            <a:br>
              <a:rPr lang="en-GB" sz="2400" baseline="30000" dirty="0">
                <a:solidFill>
                  <a:schemeClr val="bg1"/>
                </a:solidFill>
                <a:latin typeface="Arial"/>
                <a:cs typeface="Arial"/>
              </a:rPr>
            </a:br>
            <a:endParaRPr lang="en-GB" sz="2400" baseline="30000" dirty="0">
              <a:solidFill>
                <a:schemeClr val="bg1"/>
              </a:solidFill>
              <a:latin typeface="Arial"/>
              <a:cs typeface="Arial"/>
            </a:endParaRPr>
          </a:p>
          <a:p>
            <a:r>
              <a:rPr lang="en-GB" sz="2400" baseline="30000" dirty="0">
                <a:solidFill>
                  <a:schemeClr val="bg1"/>
                </a:solidFill>
                <a:latin typeface="Arial"/>
                <a:cs typeface="Arial"/>
              </a:rPr>
              <a:t>/</a:t>
            </a:r>
            <a:r>
              <a:rPr lang="en-GB" sz="2400" dirty="0">
                <a:solidFill>
                  <a:schemeClr val="bg1"/>
                </a:solidFill>
                <a:latin typeface="Arial"/>
                <a:cs typeface="Arial"/>
              </a:rPr>
              <a:t> </a:t>
            </a:r>
            <a:r>
              <a:rPr lang="en-GB" sz="2400" baseline="30000" dirty="0">
                <a:solidFill>
                  <a:schemeClr val="bg1"/>
                </a:solidFill>
                <a:latin typeface="Arial"/>
                <a:cs typeface="Arial"/>
              </a:rPr>
              <a:t>Firmly rooted in our local </a:t>
            </a:r>
            <a:br>
              <a:rPr lang="en-GB" sz="2400" baseline="30000" dirty="0">
                <a:solidFill>
                  <a:schemeClr val="bg1"/>
                </a:solidFill>
                <a:latin typeface="Arial"/>
                <a:cs typeface="Arial"/>
              </a:rPr>
            </a:br>
            <a:r>
              <a:rPr lang="en-GB" sz="2400" baseline="30000" dirty="0">
                <a:solidFill>
                  <a:schemeClr val="bg1"/>
                </a:solidFill>
                <a:latin typeface="Arial"/>
                <a:cs typeface="Arial"/>
              </a:rPr>
              <a:t>communities but use our scale to contribute to national outcomes in </a:t>
            </a:r>
            <a:br>
              <a:rPr lang="en-GB" sz="2400" baseline="30000" dirty="0">
                <a:solidFill>
                  <a:schemeClr val="bg1"/>
                </a:solidFill>
                <a:latin typeface="Arial"/>
                <a:cs typeface="Arial"/>
              </a:rPr>
            </a:br>
            <a:r>
              <a:rPr lang="en-GB" sz="2400" baseline="30000" dirty="0">
                <a:solidFill>
                  <a:schemeClr val="bg1"/>
                </a:solidFill>
                <a:latin typeface="Arial"/>
                <a:cs typeface="Arial"/>
              </a:rPr>
              <a:t>our sectors</a:t>
            </a:r>
          </a:p>
          <a:p>
            <a:r>
              <a:rPr lang="en-GB" sz="2400" baseline="30000" dirty="0">
                <a:solidFill>
                  <a:schemeClr val="bg1"/>
                </a:solidFill>
                <a:latin typeface="Arial"/>
                <a:cs typeface="Arial"/>
              </a:rPr>
              <a:t> </a:t>
            </a:r>
          </a:p>
          <a:p>
            <a:pPr marL="180000" indent="-180000">
              <a:buFont typeface="Arial"/>
              <a:buChar char="•"/>
            </a:pPr>
            <a:endParaRPr lang="en-US" sz="2400" baseline="30000" dirty="0">
              <a:solidFill>
                <a:schemeClr val="bg1"/>
              </a:solidFill>
              <a:latin typeface="Arial"/>
              <a:cs typeface="Arial"/>
            </a:endParaRPr>
          </a:p>
        </p:txBody>
      </p:sp>
    </p:spTree>
    <p:extLst>
      <p:ext uri="{BB962C8B-B14F-4D97-AF65-F5344CB8AC3E}">
        <p14:creationId xmlns:p14="http://schemas.microsoft.com/office/powerpoint/2010/main" val="3379928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7406" y="459389"/>
            <a:ext cx="1871025" cy="492443"/>
          </a:xfrm>
          <a:prstGeom prst="rect">
            <a:avLst/>
          </a:prstGeom>
          <a:noFill/>
        </p:spPr>
        <p:txBody>
          <a:bodyPr wrap="none" rtlCol="0">
            <a:spAutoFit/>
          </a:bodyPr>
          <a:ls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r>
              <a:rPr lang="en-US" sz="2600" b="1" dirty="0">
                <a:solidFill>
                  <a:srgbClr val="FFFFFF"/>
                </a:solidFill>
                <a:latin typeface="Arial"/>
                <a:cs typeface="Arial"/>
              </a:rPr>
              <a:t>Our Group</a:t>
            </a:r>
          </a:p>
        </p:txBody>
      </p:sp>
      <p:sp>
        <p:nvSpPr>
          <p:cNvPr id="5" name="Footer Placeholder 3"/>
          <p:cNvSpPr txBox="1">
            <a:spLocks/>
          </p:cNvSpPr>
          <p:nvPr/>
        </p:nvSpPr>
        <p:spPr>
          <a:xfrm>
            <a:off x="8024755" y="6303867"/>
            <a:ext cx="856441" cy="410777"/>
          </a:xfrm>
          <a:prstGeom prst="rect">
            <a:avLst/>
          </a:prstGeom>
        </p:spPr>
        <p:txBody>
          <a:bodyPr/>
          <a:ls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pPr algn="r">
              <a:defRPr/>
            </a:pPr>
            <a:fld id="{5386974C-5868-B64A-B88B-E77D49FDE94F}" type="slidenum">
              <a:rPr lang="en-GB" sz="1200" smtClean="0">
                <a:latin typeface="Arial"/>
                <a:cs typeface="Arial"/>
              </a:rPr>
              <a:pPr algn="r">
                <a:defRPr/>
              </a:pPr>
              <a:t>3</a:t>
            </a:fld>
            <a:endParaRPr lang="en-GB" sz="1200" dirty="0">
              <a:latin typeface="Arial"/>
              <a:cs typeface="Aria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5464" y="209842"/>
            <a:ext cx="2257512" cy="936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ontent Placeholder 2"/>
          <p:cNvSpPr txBox="1">
            <a:spLocks/>
          </p:cNvSpPr>
          <p:nvPr/>
        </p:nvSpPr>
        <p:spPr>
          <a:xfrm>
            <a:off x="357880" y="1391485"/>
            <a:ext cx="7052736" cy="500136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endParaRPr lang="en-GB" sz="2600" dirty="0"/>
          </a:p>
          <a:p>
            <a:pPr>
              <a:buFont typeface="Arial" panose="020B0604020202020204" pitchFamily="34" charset="0"/>
              <a:buChar char="•"/>
            </a:pPr>
            <a:endParaRPr lang="en-GB" sz="2600" dirty="0"/>
          </a:p>
          <a:p>
            <a:pPr marL="0" indent="0">
              <a:buNone/>
            </a:pPr>
            <a:endParaRPr lang="en-GB" sz="3300" dirty="0"/>
          </a:p>
          <a:p>
            <a:pPr>
              <a:buFont typeface="Arial" panose="020B0604020202020204" pitchFamily="34" charset="0"/>
              <a:buChar char="•"/>
            </a:pPr>
            <a:endParaRPr lang="en-GB" sz="3300" dirty="0"/>
          </a:p>
        </p:txBody>
      </p:sp>
      <p:graphicFrame>
        <p:nvGraphicFramePr>
          <p:cNvPr id="7" name="Diagram 6"/>
          <p:cNvGraphicFramePr/>
          <p:nvPr>
            <p:extLst>
              <p:ext uri="{D42A27DB-BD31-4B8C-83A1-F6EECF244321}">
                <p14:modId xmlns:p14="http://schemas.microsoft.com/office/powerpoint/2010/main" val="4045229135"/>
              </p:ext>
            </p:extLst>
          </p:nvPr>
        </p:nvGraphicFramePr>
        <p:xfrm>
          <a:off x="262464" y="1557867"/>
          <a:ext cx="8635135" cy="464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36028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1896" y="1855542"/>
            <a:ext cx="5161156" cy="3416320"/>
          </a:xfrm>
          <a:prstGeom prst="rect">
            <a:avLst/>
          </a:prstGeom>
          <a:noFill/>
        </p:spPr>
        <p:txBody>
          <a:bodyPr wrap="square" rtlCol="0">
            <a:spAutoFit/>
          </a:bodyPr>
          <a:lstStyle/>
          <a:p>
            <a:pPr marL="342900" indent="-342900">
              <a:buFont typeface="Arial" panose="020B0604020202020204" pitchFamily="34" charset="0"/>
              <a:buChar char="•"/>
            </a:pPr>
            <a:r>
              <a:rPr lang="en-US" b="1" dirty="0"/>
              <a:t>Wheatley Foundation set up in 2016 to support disadvantaged Wheatley communities and tackle poverty</a:t>
            </a:r>
          </a:p>
          <a:p>
            <a:endParaRPr lang="en-US" b="1" dirty="0"/>
          </a:p>
          <a:p>
            <a:pPr marL="342900" indent="-342900">
              <a:buFont typeface="Arial" panose="020B0604020202020204" pitchFamily="34" charset="0"/>
              <a:buChar char="•"/>
            </a:pPr>
            <a:r>
              <a:rPr lang="en-US" b="1" dirty="0"/>
              <a:t>Foundation supports a range of </a:t>
            </a:r>
            <a:r>
              <a:rPr lang="en-US" b="1" dirty="0" err="1"/>
              <a:t>programmes</a:t>
            </a:r>
            <a:r>
              <a:rPr lang="en-US" b="1" dirty="0"/>
              <a:t> across central Scotland </a:t>
            </a:r>
          </a:p>
          <a:p>
            <a:endParaRPr lang="en-US" b="1" dirty="0"/>
          </a:p>
          <a:p>
            <a:pPr marL="342900" indent="-342900">
              <a:buFont typeface="Arial" panose="020B0604020202020204" pitchFamily="34" charset="0"/>
              <a:buChar char="•"/>
            </a:pPr>
            <a:r>
              <a:rPr lang="en-US" b="1" dirty="0"/>
              <a:t>Is funded by Group companies</a:t>
            </a:r>
          </a:p>
          <a:p>
            <a:endParaRPr lang="en-US" b="1" dirty="0"/>
          </a:p>
          <a:p>
            <a:pPr marL="342900" indent="-342900">
              <a:buFont typeface="Arial" panose="020B0604020202020204" pitchFamily="34" charset="0"/>
              <a:buChar char="•"/>
            </a:pPr>
            <a:r>
              <a:rPr lang="en-US" b="1" dirty="0"/>
              <a:t>Value for Money: </a:t>
            </a:r>
            <a:r>
              <a:rPr lang="en-US" b="1" dirty="0" err="1"/>
              <a:t>Maximise</a:t>
            </a:r>
            <a:r>
              <a:rPr lang="en-US" b="1" dirty="0"/>
              <a:t> external grants – including ESF </a:t>
            </a:r>
          </a:p>
          <a:p>
            <a:endParaRPr lang="en-US" dirty="0"/>
          </a:p>
        </p:txBody>
      </p:sp>
      <p:sp>
        <p:nvSpPr>
          <p:cNvPr id="4" name="TextBox 3"/>
          <p:cNvSpPr txBox="1"/>
          <p:nvPr/>
        </p:nvSpPr>
        <p:spPr>
          <a:xfrm>
            <a:off x="257406" y="459389"/>
            <a:ext cx="6826356" cy="492443"/>
          </a:xfrm>
          <a:prstGeom prst="rect">
            <a:avLst/>
          </a:prstGeom>
          <a:noFill/>
        </p:spPr>
        <p:txBody>
          <a:bodyPr wrap="none" rtlCol="0">
            <a:spAutoFit/>
          </a:bodyPr>
          <a:ls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r>
              <a:rPr lang="en-US" sz="2600" b="1" dirty="0">
                <a:solidFill>
                  <a:srgbClr val="FFFFFF"/>
                </a:solidFill>
                <a:latin typeface="Arial"/>
                <a:cs typeface="Arial"/>
              </a:rPr>
              <a:t>Wheatley Foundation: Better Lives for All!</a:t>
            </a:r>
          </a:p>
        </p:txBody>
      </p:sp>
      <p:sp>
        <p:nvSpPr>
          <p:cNvPr id="5" name="Footer Placeholder 3"/>
          <p:cNvSpPr txBox="1">
            <a:spLocks/>
          </p:cNvSpPr>
          <p:nvPr/>
        </p:nvSpPr>
        <p:spPr>
          <a:xfrm>
            <a:off x="8024755" y="6303867"/>
            <a:ext cx="856441" cy="410777"/>
          </a:xfrm>
          <a:prstGeom prst="rect">
            <a:avLst/>
          </a:prstGeom>
        </p:spPr>
        <p:txBody>
          <a:bodyPr/>
          <a:ls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pPr algn="r">
              <a:defRPr/>
            </a:pPr>
            <a:fld id="{5386974C-5868-B64A-B88B-E77D49FDE94F}" type="slidenum">
              <a:rPr lang="en-GB" sz="1200" smtClean="0">
                <a:latin typeface="Arial"/>
                <a:cs typeface="Arial"/>
              </a:rPr>
              <a:pPr algn="r">
                <a:defRPr/>
              </a:pPr>
              <a:t>4</a:t>
            </a:fld>
            <a:endParaRPr lang="en-GB" sz="1200" dirty="0">
              <a:latin typeface="Arial"/>
              <a:cs typeface="Arial"/>
            </a:endParaRPr>
          </a:p>
        </p:txBody>
      </p:sp>
      <p:pic>
        <p:nvPicPr>
          <p:cNvPr id="8" name="Picture 7" descr="St Catherine's Family Fun Day 25 April 2010 006"/>
          <p:cNvPicPr>
            <a:picLocks noChangeAspect="1" noChangeArrowheads="1"/>
          </p:cNvPicPr>
          <p:nvPr/>
        </p:nvPicPr>
        <p:blipFill>
          <a:blip r:embed="rId2" cstate="print">
            <a:extLst>
              <a:ext uri="{28A0092B-C50C-407E-A947-70E740481C1C}">
                <a14:useLocalDpi xmlns:a14="http://schemas.microsoft.com/office/drawing/2010/main" val="0"/>
              </a:ext>
            </a:extLst>
          </a:blip>
          <a:srcRect r="17892"/>
          <a:stretch>
            <a:fillRect/>
          </a:stretch>
        </p:blipFill>
        <p:spPr bwMode="auto">
          <a:xfrm>
            <a:off x="5702614" y="1990578"/>
            <a:ext cx="2580081" cy="222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ookery netherton 04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2614" y="4290426"/>
            <a:ext cx="2594585" cy="194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1681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txBox="1">
            <a:spLocks/>
          </p:cNvSpPr>
          <p:nvPr/>
        </p:nvSpPr>
        <p:spPr>
          <a:xfrm>
            <a:off x="8024755" y="6303867"/>
            <a:ext cx="856441" cy="410777"/>
          </a:xfrm>
          <a:prstGeom prst="rect">
            <a:avLst/>
          </a:prstGeom>
        </p:spPr>
        <p:txBody>
          <a:bodyPr/>
          <a:ls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pPr algn="r">
              <a:defRPr/>
            </a:pPr>
            <a:fld id="{5386974C-5868-B64A-B88B-E77D49FDE94F}" type="slidenum">
              <a:rPr lang="en-GB" sz="1200" smtClean="0">
                <a:latin typeface="Arial"/>
                <a:cs typeface="Arial"/>
              </a:rPr>
              <a:pPr algn="r">
                <a:defRPr/>
              </a:pPr>
              <a:t>5</a:t>
            </a:fld>
            <a:endParaRPr lang="en-GB" sz="1200" dirty="0">
              <a:latin typeface="Arial"/>
              <a:cs typeface="Aria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3685" y="253219"/>
            <a:ext cx="2428875" cy="815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C:\Users\crumlishl\AppData\Local\Microsoft\Windows\Temporary Internet Files\Content.IE5\IVEUE3S8\Wheatley Foundation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8585" y="97000"/>
            <a:ext cx="1715530" cy="9721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57406" y="459389"/>
            <a:ext cx="5950668" cy="492443"/>
          </a:xfrm>
          <a:prstGeom prst="rect">
            <a:avLst/>
          </a:prstGeom>
          <a:noFill/>
        </p:spPr>
        <p:txBody>
          <a:bodyPr wrap="none" rtlCol="0">
            <a:spAutoFit/>
          </a:bodyPr>
          <a:ls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r>
              <a:rPr lang="en-US" sz="2600" b="1" dirty="0">
                <a:solidFill>
                  <a:srgbClr val="FFFFFF"/>
                </a:solidFill>
                <a:latin typeface="Arial"/>
                <a:cs typeface="Arial"/>
              </a:rPr>
              <a:t>Our approach to supporting families</a:t>
            </a:r>
          </a:p>
        </p:txBody>
      </p:sp>
      <p:sp>
        <p:nvSpPr>
          <p:cNvPr id="7" name="Content Placeholder 2"/>
          <p:cNvSpPr txBox="1">
            <a:spLocks/>
          </p:cNvSpPr>
          <p:nvPr/>
        </p:nvSpPr>
        <p:spPr>
          <a:xfrm>
            <a:off x="4124325" y="1400175"/>
            <a:ext cx="4679788" cy="497205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buFont typeface="Arial" panose="020B0604020202020204" pitchFamily="34" charset="0"/>
              <a:buChar char="•"/>
            </a:pPr>
            <a:r>
              <a:rPr lang="en-GB" sz="1600" b="1" dirty="0"/>
              <a:t>Earlier the better. </a:t>
            </a:r>
            <a:r>
              <a:rPr lang="en-GB" sz="1600" dirty="0"/>
              <a:t>Supporting families at the earliest possible opportunity to help strengthen their capacity to cope with fluctuating incomes. </a:t>
            </a:r>
          </a:p>
          <a:p>
            <a:pPr>
              <a:spcAft>
                <a:spcPts val="1200"/>
              </a:spcAft>
              <a:buFont typeface="Arial" panose="020B0604020202020204" pitchFamily="34" charset="0"/>
              <a:buChar char="•"/>
            </a:pPr>
            <a:r>
              <a:rPr lang="en-GB" sz="1600" b="1" dirty="0"/>
              <a:t>Enablement &amp; Empowerment. </a:t>
            </a:r>
            <a:r>
              <a:rPr lang="en-GB" sz="1600" dirty="0"/>
              <a:t>Develop services and products with families to ensure they are able to lead their own change and to develop their own solutions with our help.</a:t>
            </a:r>
          </a:p>
          <a:p>
            <a:pPr>
              <a:spcAft>
                <a:spcPts val="1200"/>
              </a:spcAft>
              <a:buFont typeface="Arial" panose="020B0604020202020204" pitchFamily="34" charset="0"/>
              <a:buChar char="•"/>
            </a:pPr>
            <a:r>
              <a:rPr lang="en-GB" sz="1600" b="1" dirty="0"/>
              <a:t>Rich menu of support. Choice based.  </a:t>
            </a:r>
            <a:r>
              <a:rPr lang="en-GB" sz="1600" dirty="0"/>
              <a:t>Ensuring we have a range of services that meet a range of household needs.</a:t>
            </a:r>
            <a:endParaRPr lang="en-GB" sz="1600" b="1" dirty="0"/>
          </a:p>
          <a:p>
            <a:pPr>
              <a:spcAft>
                <a:spcPts val="1200"/>
              </a:spcAft>
              <a:buFont typeface="Arial" panose="020B0604020202020204" pitchFamily="34" charset="0"/>
              <a:buChar char="•"/>
            </a:pPr>
            <a:r>
              <a:rPr lang="en-GB" sz="1600" b="1" dirty="0"/>
              <a:t>Value for Money. Impact &amp; Results. </a:t>
            </a:r>
            <a:r>
              <a:rPr lang="en-GB" sz="1600" dirty="0"/>
              <a:t> Services must demonstrate they make a difference. </a:t>
            </a:r>
          </a:p>
        </p:txBody>
      </p:sp>
      <p:pic>
        <p:nvPicPr>
          <p:cNvPr id="11" name="Picture 10" descr="T:\General Information\Comms\Photo archive\Play parks and Silver deal images - john young\091105GHA-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 y="1638300"/>
            <a:ext cx="3949700" cy="3294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138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txBox="1">
            <a:spLocks/>
          </p:cNvSpPr>
          <p:nvPr/>
        </p:nvSpPr>
        <p:spPr>
          <a:xfrm>
            <a:off x="8024755" y="6303867"/>
            <a:ext cx="856441" cy="410777"/>
          </a:xfrm>
          <a:prstGeom prst="rect">
            <a:avLst/>
          </a:prstGeom>
        </p:spPr>
        <p:txBody>
          <a:bodyPr/>
          <a:ls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pPr algn="r">
              <a:defRPr/>
            </a:pPr>
            <a:fld id="{5386974C-5868-B64A-B88B-E77D49FDE94F}" type="slidenum">
              <a:rPr lang="en-GB" sz="1200" smtClean="0">
                <a:latin typeface="Arial"/>
                <a:cs typeface="Arial"/>
              </a:rPr>
              <a:pPr algn="r">
                <a:defRPr/>
              </a:pPr>
              <a:t>6</a:t>
            </a:fld>
            <a:endParaRPr lang="en-GB" sz="1200" dirty="0">
              <a:latin typeface="Arial"/>
              <a:cs typeface="Aria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3685" y="253219"/>
            <a:ext cx="2428875" cy="815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C:\Users\crumlishl\AppData\Local\Microsoft\Windows\Temporary Internet Files\Content.IE5\IVEUE3S8\Wheatley Foundation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8585" y="97000"/>
            <a:ext cx="1715530" cy="9721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57406" y="459389"/>
            <a:ext cx="6697667" cy="492443"/>
          </a:xfrm>
          <a:prstGeom prst="rect">
            <a:avLst/>
          </a:prstGeom>
          <a:noFill/>
        </p:spPr>
        <p:txBody>
          <a:bodyPr wrap="none" rtlCol="0">
            <a:spAutoFit/>
          </a:bodyPr>
          <a:ls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r>
              <a:rPr lang="en-US" sz="2600" b="1" dirty="0">
                <a:solidFill>
                  <a:srgbClr val="FFFFFF"/>
                </a:solidFill>
                <a:latin typeface="Arial"/>
                <a:cs typeface="Arial"/>
              </a:rPr>
              <a:t>Our Services: Managing Family Finances</a:t>
            </a:r>
          </a:p>
        </p:txBody>
      </p:sp>
      <p:sp>
        <p:nvSpPr>
          <p:cNvPr id="8" name="Content Placeholder 2"/>
          <p:cNvSpPr txBox="1">
            <a:spLocks/>
          </p:cNvSpPr>
          <p:nvPr/>
        </p:nvSpPr>
        <p:spPr>
          <a:xfrm>
            <a:off x="357881" y="1391478"/>
            <a:ext cx="6074726" cy="46367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endParaRPr lang="en-GB" dirty="0"/>
          </a:p>
        </p:txBody>
      </p:sp>
      <p:sp>
        <p:nvSpPr>
          <p:cNvPr id="2" name="Rectangle 1"/>
          <p:cNvSpPr/>
          <p:nvPr/>
        </p:nvSpPr>
        <p:spPr>
          <a:xfrm>
            <a:off x="542925" y="1323976"/>
            <a:ext cx="8086725" cy="4062651"/>
          </a:xfrm>
          <a:prstGeom prst="rect">
            <a:avLst/>
          </a:prstGeom>
        </p:spPr>
        <p:txBody>
          <a:bodyPr wrap="square">
            <a:spAutoFit/>
          </a:bodyPr>
          <a:lstStyle/>
          <a:p>
            <a:r>
              <a:rPr lang="en-GB" b="1" dirty="0"/>
              <a:t>			</a:t>
            </a:r>
          </a:p>
          <a:p>
            <a:r>
              <a:rPr lang="en-GB" sz="2000" b="1" dirty="0"/>
              <a:t>			Group Wide Welfare Benefit Advisory Service!  </a:t>
            </a:r>
          </a:p>
          <a:p>
            <a:pPr marL="285750" indent="-285750">
              <a:buFont typeface="Arial" panose="020B0604020202020204" pitchFamily="34" charset="0"/>
              <a:buChar char="•"/>
            </a:pPr>
            <a:endParaRPr lang="en-GB" sz="2000" b="1" dirty="0"/>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endParaRPr lang="en-GB" b="1" dirty="0"/>
          </a:p>
          <a:p>
            <a:r>
              <a:rPr lang="en-GB" sz="2000" b="1" dirty="0"/>
              <a:t>My Great Start! </a:t>
            </a:r>
            <a:r>
              <a:rPr lang="en-GB" b="1" dirty="0"/>
              <a:t>									      </a:t>
            </a:r>
            <a:r>
              <a:rPr lang="en-GB" sz="2000" b="1" dirty="0"/>
              <a:t>My Money!  </a:t>
            </a:r>
          </a:p>
          <a:p>
            <a:endParaRPr lang="en-GB" b="1" dirty="0"/>
          </a:p>
          <a:p>
            <a:endParaRPr lang="en-GB" b="1" dirty="0"/>
          </a:p>
          <a:p>
            <a:endParaRPr lang="en-GB" b="1" dirty="0"/>
          </a:p>
          <a:p>
            <a:endParaRPr lang="en-GB" b="1" dirty="0"/>
          </a:p>
          <a:p>
            <a:endParaRPr lang="en-GB" b="1" dirty="0"/>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100" y="2155431"/>
            <a:ext cx="3770369" cy="3872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5711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txBox="1">
            <a:spLocks/>
          </p:cNvSpPr>
          <p:nvPr/>
        </p:nvSpPr>
        <p:spPr>
          <a:xfrm>
            <a:off x="8024755" y="6303867"/>
            <a:ext cx="856441" cy="410777"/>
          </a:xfrm>
          <a:prstGeom prst="rect">
            <a:avLst/>
          </a:prstGeom>
        </p:spPr>
        <p:txBody>
          <a:bodyPr/>
          <a:ls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pPr algn="r">
              <a:defRPr/>
            </a:pPr>
            <a:fld id="{5386974C-5868-B64A-B88B-E77D49FDE94F}" type="slidenum">
              <a:rPr lang="en-GB" sz="1200" smtClean="0">
                <a:latin typeface="Arial"/>
                <a:cs typeface="Arial"/>
              </a:rPr>
              <a:pPr algn="r">
                <a:defRPr/>
              </a:pPr>
              <a:t>7</a:t>
            </a:fld>
            <a:endParaRPr lang="en-GB" sz="1200" dirty="0">
              <a:latin typeface="Arial"/>
              <a:cs typeface="Aria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3685" y="253219"/>
            <a:ext cx="2428875" cy="815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C:\Users\crumlishl\AppData\Local\Microsoft\Windows\Temporary Internet Files\Content.IE5\IVEUE3S8\Wheatley Foundation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8585" y="97000"/>
            <a:ext cx="1715530" cy="9721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57406" y="459389"/>
            <a:ext cx="4836837" cy="492443"/>
          </a:xfrm>
          <a:prstGeom prst="rect">
            <a:avLst/>
          </a:prstGeom>
          <a:noFill/>
        </p:spPr>
        <p:txBody>
          <a:bodyPr wrap="none" rtlCol="0">
            <a:spAutoFit/>
          </a:bodyPr>
          <a:ls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r>
              <a:rPr lang="en-US" sz="2600" b="1" dirty="0">
                <a:solidFill>
                  <a:srgbClr val="FFFFFF"/>
                </a:solidFill>
                <a:latin typeface="Arial"/>
                <a:cs typeface="Arial"/>
              </a:rPr>
              <a:t>Our Services: Wider Support</a:t>
            </a:r>
          </a:p>
        </p:txBody>
      </p:sp>
      <p:sp>
        <p:nvSpPr>
          <p:cNvPr id="8" name="Content Placeholder 2"/>
          <p:cNvSpPr txBox="1">
            <a:spLocks/>
          </p:cNvSpPr>
          <p:nvPr/>
        </p:nvSpPr>
        <p:spPr>
          <a:xfrm>
            <a:off x="357881" y="1391478"/>
            <a:ext cx="6074726" cy="46367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endParaRPr lang="en-GB" dirty="0"/>
          </a:p>
        </p:txBody>
      </p:sp>
      <p:sp>
        <p:nvSpPr>
          <p:cNvPr id="2" name="Rectangle 1"/>
          <p:cNvSpPr/>
          <p:nvPr/>
        </p:nvSpPr>
        <p:spPr>
          <a:xfrm>
            <a:off x="542925" y="1323976"/>
            <a:ext cx="8086725" cy="4893647"/>
          </a:xfrm>
          <a:prstGeom prst="rect">
            <a:avLst/>
          </a:prstGeom>
        </p:spPr>
        <p:txBody>
          <a:bodyPr wrap="square">
            <a:spAutoFit/>
          </a:bodyPr>
          <a:lstStyle/>
          <a:p>
            <a:pPr marL="285750" indent="-285750">
              <a:buFont typeface="Arial" panose="020B0604020202020204" pitchFamily="34" charset="0"/>
              <a:buChar char="•"/>
            </a:pPr>
            <a:endParaRPr lang="en-GB" dirty="0"/>
          </a:p>
          <a:p>
            <a:r>
              <a:rPr lang="en-GB" b="1" dirty="0"/>
              <a:t> </a:t>
            </a:r>
          </a:p>
          <a:p>
            <a:endParaRPr lang="en-GB" b="1" dirty="0"/>
          </a:p>
          <a:p>
            <a:endParaRPr lang="en-GB" b="1" dirty="0"/>
          </a:p>
          <a:p>
            <a:endParaRPr lang="en-GB" b="1" dirty="0"/>
          </a:p>
          <a:p>
            <a:r>
              <a:rPr lang="en-GB" b="1" dirty="0"/>
              <a:t>     			</a:t>
            </a:r>
          </a:p>
          <a:p>
            <a:r>
              <a:rPr lang="en-GB" sz="2000" b="1" dirty="0"/>
              <a:t>Eat Well!</a:t>
            </a:r>
            <a:r>
              <a:rPr lang="en-GB" b="1" dirty="0"/>
              <a:t>										      </a:t>
            </a:r>
            <a:r>
              <a:rPr lang="en-GB" sz="2000" b="1" dirty="0"/>
              <a:t>Home Comforts!</a:t>
            </a:r>
          </a:p>
          <a:p>
            <a:endParaRPr lang="en-GB" b="1" dirty="0"/>
          </a:p>
          <a:p>
            <a:endParaRPr lang="en-GB" b="1" dirty="0"/>
          </a:p>
          <a:p>
            <a:endParaRPr lang="en-GB" b="1" dirty="0"/>
          </a:p>
          <a:p>
            <a:endParaRPr lang="en-GB" b="1" dirty="0"/>
          </a:p>
          <a:p>
            <a:endParaRPr lang="en-GB" b="1" dirty="0"/>
          </a:p>
          <a:p>
            <a:endParaRPr lang="en-GB" b="1" dirty="0"/>
          </a:p>
          <a:p>
            <a:r>
              <a:rPr lang="en-GB" b="1" dirty="0"/>
              <a:t>						</a:t>
            </a:r>
          </a:p>
          <a:p>
            <a:r>
              <a:rPr lang="en-GB" b="1" dirty="0"/>
              <a:t>						</a:t>
            </a:r>
          </a:p>
          <a:p>
            <a:endParaRPr lang="en-GB" sz="2000" b="1" dirty="0"/>
          </a:p>
          <a:p>
            <a:r>
              <a:rPr lang="en-GB" sz="2000" b="1" dirty="0"/>
              <a:t>						Fuel Advice!</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7653" y="1637632"/>
            <a:ext cx="4185699" cy="3725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357881" y="3372156"/>
            <a:ext cx="1480445" cy="675432"/>
          </a:xfrm>
          <a:prstGeom prst="rect">
            <a:avLst/>
          </a:prstGeom>
        </p:spPr>
      </p:pic>
    </p:spTree>
    <p:extLst>
      <p:ext uri="{BB962C8B-B14F-4D97-AF65-F5344CB8AC3E}">
        <p14:creationId xmlns:p14="http://schemas.microsoft.com/office/powerpoint/2010/main" val="1674313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txBox="1">
            <a:spLocks/>
          </p:cNvSpPr>
          <p:nvPr/>
        </p:nvSpPr>
        <p:spPr>
          <a:xfrm>
            <a:off x="8024755" y="6303867"/>
            <a:ext cx="856441" cy="410777"/>
          </a:xfrm>
          <a:prstGeom prst="rect">
            <a:avLst/>
          </a:prstGeom>
        </p:spPr>
        <p:txBody>
          <a:bodyPr/>
          <a:ls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pPr algn="r">
              <a:defRPr/>
            </a:pPr>
            <a:fld id="{5386974C-5868-B64A-B88B-E77D49FDE94F}" type="slidenum">
              <a:rPr lang="en-GB" sz="1200" smtClean="0">
                <a:latin typeface="Arial"/>
                <a:cs typeface="Arial"/>
              </a:rPr>
              <a:pPr algn="r">
                <a:defRPr/>
              </a:pPr>
              <a:t>8</a:t>
            </a:fld>
            <a:endParaRPr lang="en-GB" sz="1200" dirty="0">
              <a:latin typeface="Arial"/>
              <a:cs typeface="Aria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3685" y="253219"/>
            <a:ext cx="2428875" cy="815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C:\Users\crumlishl\AppData\Local\Microsoft\Windows\Temporary Internet Files\Content.IE5\IVEUE3S8\Wheatley Foundation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8585" y="97000"/>
            <a:ext cx="1715530" cy="9721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57406" y="459389"/>
            <a:ext cx="6017032" cy="492443"/>
          </a:xfrm>
          <a:prstGeom prst="rect">
            <a:avLst/>
          </a:prstGeom>
          <a:noFill/>
        </p:spPr>
        <p:txBody>
          <a:bodyPr wrap="none" rtlCol="0">
            <a:spAutoFit/>
          </a:bodyPr>
          <a:ls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r>
              <a:rPr lang="en-US" sz="2600" b="1" dirty="0">
                <a:solidFill>
                  <a:srgbClr val="FFFFFF"/>
                </a:solidFill>
                <a:latin typeface="Arial"/>
                <a:cs typeface="Arial"/>
              </a:rPr>
              <a:t>And Even Wider…..Working Families</a:t>
            </a:r>
          </a:p>
        </p:txBody>
      </p:sp>
      <p:sp>
        <p:nvSpPr>
          <p:cNvPr id="8" name="Content Placeholder 2"/>
          <p:cNvSpPr txBox="1">
            <a:spLocks/>
          </p:cNvSpPr>
          <p:nvPr/>
        </p:nvSpPr>
        <p:spPr>
          <a:xfrm>
            <a:off x="357881" y="1391478"/>
            <a:ext cx="6074726" cy="463678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endParaRPr lang="en-GB" dirty="0"/>
          </a:p>
        </p:txBody>
      </p:sp>
      <p:sp>
        <p:nvSpPr>
          <p:cNvPr id="2" name="Rectangle 1"/>
          <p:cNvSpPr/>
          <p:nvPr/>
        </p:nvSpPr>
        <p:spPr>
          <a:xfrm>
            <a:off x="257407" y="1238250"/>
            <a:ext cx="8372244" cy="5078313"/>
          </a:xfrm>
          <a:prstGeom prst="rect">
            <a:avLst/>
          </a:prstGeom>
        </p:spPr>
        <p:txBody>
          <a:bodyPr wrap="square">
            <a:spAutoFit/>
          </a:bodyPr>
          <a:lstStyle/>
          <a:p>
            <a:pPr marL="285750" indent="-285750">
              <a:buFont typeface="Arial" panose="020B0604020202020204" pitchFamily="34" charset="0"/>
              <a:buChar char="•"/>
            </a:pPr>
            <a:endParaRPr lang="en-GB" dirty="0"/>
          </a:p>
          <a:p>
            <a:pPr marL="3028950" lvl="6" indent="-285750">
              <a:buFont typeface="Arial" panose="020B0604020202020204" pitchFamily="34" charset="0"/>
              <a:buChar char="•"/>
            </a:pPr>
            <a:r>
              <a:rPr lang="en-GB" b="1" dirty="0"/>
              <a:t>Changing Lives Programme.  </a:t>
            </a:r>
            <a:r>
              <a:rPr lang="en-GB" dirty="0"/>
              <a:t>A 12 month training placement within our Environmental teams aimed at unemployed household family members that have little/no work history – paying Living wage.  45 placement opportunities per year.</a:t>
            </a:r>
          </a:p>
          <a:p>
            <a:pPr lvl="6"/>
            <a:endParaRPr lang="en-GB" dirty="0"/>
          </a:p>
          <a:p>
            <a:endParaRPr lang="en-GB" dirty="0"/>
          </a:p>
          <a:p>
            <a:pPr marL="285750" indent="-285750">
              <a:buFont typeface="Arial" panose="020B0604020202020204" pitchFamily="34" charset="0"/>
              <a:buChar char="•"/>
            </a:pPr>
            <a:r>
              <a:rPr lang="en-GB" b="1" dirty="0"/>
              <a:t>Glasgow Centre for Inclusive Living.  </a:t>
            </a:r>
            <a:r>
              <a:rPr lang="en-GB" dirty="0"/>
              <a:t>Work experience programme aimed at working age family member customers with a disability.  9 month placement within an office environment, paying Living wage.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Wheatley Pledge.  </a:t>
            </a:r>
            <a:r>
              <a:rPr lang="en-GB" dirty="0"/>
              <a:t>Wage incentive offered to employers that recruit unemployed families of customers and pay Living wage – no minimum hour contracts are supported.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Bursary Programme.  </a:t>
            </a:r>
            <a:r>
              <a:rPr lang="en-GB" dirty="0"/>
              <a:t>2 year financial support to customers studying HNC or above at College / University.  </a:t>
            </a:r>
          </a:p>
        </p:txBody>
      </p:sp>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5" y="1323976"/>
            <a:ext cx="2360613" cy="201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0809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txBox="1">
            <a:spLocks/>
          </p:cNvSpPr>
          <p:nvPr/>
        </p:nvSpPr>
        <p:spPr>
          <a:xfrm>
            <a:off x="8024755" y="6303867"/>
            <a:ext cx="856441" cy="410777"/>
          </a:xfrm>
          <a:prstGeom prst="rect">
            <a:avLst/>
          </a:prstGeom>
        </p:spPr>
        <p:txBody>
          <a:bodyPr/>
          <a:ls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pPr algn="r">
              <a:defRPr/>
            </a:pPr>
            <a:fld id="{5386974C-5868-B64A-B88B-E77D49FDE94F}" type="slidenum">
              <a:rPr lang="en-GB" sz="1200" smtClean="0">
                <a:latin typeface="Arial"/>
                <a:cs typeface="Arial"/>
              </a:rPr>
              <a:pPr algn="r">
                <a:defRPr/>
              </a:pPr>
              <a:t>9</a:t>
            </a:fld>
            <a:endParaRPr lang="en-GB" sz="1200" dirty="0">
              <a:latin typeface="Arial"/>
              <a:cs typeface="Aria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3685" y="253219"/>
            <a:ext cx="2428875" cy="815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C:\Users\crumlishl\AppData\Local\Microsoft\Windows\Temporary Internet Files\Content.IE5\IVEUE3S8\Wheatley Foundation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8585" y="97000"/>
            <a:ext cx="1715530" cy="9721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57406" y="459389"/>
            <a:ext cx="6061275" cy="492443"/>
          </a:xfrm>
          <a:prstGeom prst="rect">
            <a:avLst/>
          </a:prstGeom>
          <a:noFill/>
        </p:spPr>
        <p:txBody>
          <a:bodyPr wrap="none" rtlCol="0">
            <a:spAutoFit/>
          </a:bodyPr>
          <a:ls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r>
              <a:rPr lang="en-US" sz="2600" b="1" dirty="0">
                <a:solidFill>
                  <a:srgbClr val="FFFFFF"/>
                </a:solidFill>
                <a:latin typeface="Arial"/>
                <a:cs typeface="Arial"/>
              </a:rPr>
              <a:t>And more….. targeted family support</a:t>
            </a:r>
          </a:p>
        </p:txBody>
      </p:sp>
      <p:sp>
        <p:nvSpPr>
          <p:cNvPr id="13" name="Content Placeholder 2"/>
          <p:cNvSpPr txBox="1">
            <a:spLocks/>
          </p:cNvSpPr>
          <p:nvPr/>
        </p:nvSpPr>
        <p:spPr>
          <a:xfrm>
            <a:off x="262463" y="1162050"/>
            <a:ext cx="8881537" cy="548524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800" dirty="0"/>
              <a:t>Created new </a:t>
            </a:r>
            <a:r>
              <a:rPr lang="en-GB" sz="1800" b="1" dirty="0"/>
              <a:t>Credit Union </a:t>
            </a:r>
            <a:r>
              <a:rPr lang="en-GB" sz="1800" dirty="0"/>
              <a:t>in partnership with Pollok Credit Union to fill a gap in support for families and households in Maryhill -tackling sub-prime lending hotspot.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Introduced new </a:t>
            </a:r>
            <a:r>
              <a:rPr lang="en-GB" sz="1800" b="1" dirty="0"/>
              <a:t>GP Money Advice service ‘Deep End Pilot</a:t>
            </a:r>
            <a:r>
              <a:rPr lang="en-GB" sz="1800" dirty="0"/>
              <a:t>’, working with HSCP, GCC and GP’s to help families who suffer from long term illnesses in North East Glasgow.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Created ‘</a:t>
            </a:r>
            <a:r>
              <a:rPr lang="en-GB" sz="1800" b="1" dirty="0"/>
              <a:t>Fee Free Banking’ </a:t>
            </a:r>
            <a:r>
              <a:rPr lang="en-GB" sz="1800" dirty="0"/>
              <a:t>campaign.  To support families take up the best banking options for them. Especially those families affected by UC.</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Introduced </a:t>
            </a:r>
            <a:r>
              <a:rPr lang="en-GB" sz="1800" b="1" dirty="0"/>
              <a:t>Welfare Reform Hotline </a:t>
            </a:r>
            <a:r>
              <a:rPr lang="en-GB" sz="1800" dirty="0"/>
              <a:t>at the height of changes to benefit system.  Help families worried about how public policy changes affect them, can access instant support.</a:t>
            </a:r>
          </a:p>
          <a:p>
            <a:pPr marL="285750" indent="-285750">
              <a:buFont typeface="Arial" panose="020B0604020202020204" pitchFamily="34" charset="0"/>
              <a:buChar char="•"/>
            </a:pPr>
            <a:endParaRPr lang="en-GB" sz="1800" b="1" dirty="0"/>
          </a:p>
          <a:p>
            <a:pPr marL="285750" indent="-285750">
              <a:buFont typeface="Arial" panose="020B0604020202020204" pitchFamily="34" charset="0"/>
              <a:buChar char="•"/>
            </a:pPr>
            <a:r>
              <a:rPr lang="en-GB" sz="1800" dirty="0"/>
              <a:t>Designed ‘</a:t>
            </a:r>
            <a:r>
              <a:rPr lang="en-GB" sz="1800" b="1" dirty="0"/>
              <a:t>Cost of Running Your Home’ </a:t>
            </a:r>
            <a:r>
              <a:rPr lang="en-GB" sz="1800" dirty="0"/>
              <a:t>guide with customers to ensure all families have handy tips and advice to hand – anytime they may need it.</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endParaRPr lang="en-GB" altLang="en-US" sz="1800" b="1" dirty="0">
              <a:solidFill>
                <a:srgbClr val="622D3A"/>
              </a:solidFill>
              <a:latin typeface="Arial" charset="0"/>
              <a:cs typeface="Arial" charset="0"/>
            </a:endParaRPr>
          </a:p>
          <a:p>
            <a:pPr marL="285750" indent="-285750">
              <a:buFont typeface="Arial" panose="020B0604020202020204" pitchFamily="34" charset="0"/>
              <a:buChar char="•"/>
            </a:pPr>
            <a:endParaRPr lang="en-GB" altLang="en-US" sz="1800" b="1" dirty="0">
              <a:solidFill>
                <a:srgbClr val="622D3A"/>
              </a:solidFill>
              <a:latin typeface="Arial" charset="0"/>
              <a:cs typeface="Arial" charset="0"/>
            </a:endParaRPr>
          </a:p>
          <a:p>
            <a:pPr>
              <a:buFont typeface="Arial" panose="020B0604020202020204" pitchFamily="34" charset="0"/>
              <a:buChar char="•"/>
              <a:defRPr/>
            </a:pPr>
            <a:endParaRPr lang="en-GB" altLang="en-US" sz="1800" b="1" dirty="0">
              <a:solidFill>
                <a:srgbClr val="622D3A"/>
              </a:solidFill>
              <a:cs typeface="Arial" charset="0"/>
            </a:endParaRPr>
          </a:p>
          <a:p>
            <a:pPr marL="342900" lvl="1" indent="-342900">
              <a:buFont typeface="Arial" panose="020B0604020202020204" pitchFamily="34" charset="0"/>
              <a:buChar char="•"/>
            </a:pPr>
            <a:endParaRPr lang="en-GB" dirty="0"/>
          </a:p>
        </p:txBody>
      </p:sp>
    </p:spTree>
    <p:extLst>
      <p:ext uri="{BB962C8B-B14F-4D97-AF65-F5344CB8AC3E}">
        <p14:creationId xmlns:p14="http://schemas.microsoft.com/office/powerpoint/2010/main" val="24669861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1948</TotalTime>
  <Words>920</Words>
  <Application>Microsoft Macintosh PowerPoint</Application>
  <PresentationFormat>On-screen Show (4:3)</PresentationFormat>
  <Paragraphs>125</Paragraphs>
  <Slides>11</Slides>
  <Notes>4</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11</vt:i4>
      </vt:variant>
    </vt:vector>
  </HeadingPairs>
  <TitlesOfParts>
    <vt:vector size="16" baseType="lpstr">
      <vt:lpstr>Arial</vt:lpstr>
      <vt:lpstr>Calibri</vt:lpstr>
      <vt:lpstr>Office Theme</vt:lpstr>
      <vt:lpstr>1_Custom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Neely, Donna (formerly Hainan)</dc:creator>
  <cp:lastModifiedBy>Alison Clancy</cp:lastModifiedBy>
  <cp:revision>122</cp:revision>
  <cp:lastPrinted>2018-02-14T14:46:41Z</cp:lastPrinted>
  <dcterms:created xsi:type="dcterms:W3CDTF">2012-11-01T08:34:26Z</dcterms:created>
  <dcterms:modified xsi:type="dcterms:W3CDTF">2018-04-25T09:05:10Z</dcterms:modified>
</cp:coreProperties>
</file>