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handoutMasterIdLst>
    <p:handoutMasterId r:id="rId10"/>
  </p:handoutMasterIdLst>
  <p:sldIdLst>
    <p:sldId id="256" r:id="rId2"/>
    <p:sldId id="257" r:id="rId3"/>
    <p:sldId id="258" r:id="rId4"/>
    <p:sldId id="259" r:id="rId5"/>
    <p:sldId id="261" r:id="rId6"/>
    <p:sldId id="262" r:id="rId7"/>
    <p:sldId id="263"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68842" autoAdjust="0"/>
  </p:normalViewPr>
  <p:slideViewPr>
    <p:cSldViewPr snapToGrid="0" snapToObjects="1">
      <p:cViewPr varScale="1">
        <p:scale>
          <a:sx n="88" d="100"/>
          <a:sy n="88" d="100"/>
        </p:scale>
        <p:origin x="2864" y="176"/>
      </p:cViewPr>
      <p:guideLst>
        <p:guide orient="horz" pos="2160"/>
        <p:guide pos="2880"/>
      </p:guideLst>
    </p:cSldViewPr>
  </p:slideViewPr>
  <p:outlineViewPr>
    <p:cViewPr>
      <p:scale>
        <a:sx n="33" d="100"/>
        <a:sy n="33" d="100"/>
      </p:scale>
      <p:origin x="0" y="66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0999E6E-6B1D-A94F-9DAA-42FF76566750}" type="datetimeFigureOut">
              <a:rPr lang="en-US" smtClean="0"/>
              <a:t>4/25/18</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974EFF3-F601-6548-95BA-5A4AECDFDC05}" type="slidenum">
              <a:rPr lang="en-GB" smtClean="0"/>
              <a:t>‹#›</a:t>
            </a:fld>
            <a:endParaRPr lang="en-GB"/>
          </a:p>
        </p:txBody>
      </p:sp>
    </p:spTree>
    <p:extLst>
      <p:ext uri="{BB962C8B-B14F-4D97-AF65-F5344CB8AC3E}">
        <p14:creationId xmlns:p14="http://schemas.microsoft.com/office/powerpoint/2010/main" val="27563182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B36D7F-699C-7246-9CD5-A74F0C916C6A}" type="datetimeFigureOut">
              <a:rPr lang="en-US" smtClean="0"/>
              <a:t>4/25/18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50E0E1-19C5-3946-8AE6-F4A93B865F46}" type="slidenum">
              <a:rPr lang="en-GB" smtClean="0"/>
              <a:t>‹#›</a:t>
            </a:fld>
            <a:endParaRPr lang="en-GB"/>
          </a:p>
        </p:txBody>
      </p:sp>
    </p:spTree>
    <p:extLst>
      <p:ext uri="{BB962C8B-B14F-4D97-AF65-F5344CB8AC3E}">
        <p14:creationId xmlns:p14="http://schemas.microsoft.com/office/powerpoint/2010/main" val="240656080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650E0E1-19C5-3946-8AE6-F4A93B865F46}" type="slidenum">
              <a:rPr lang="en-GB" smtClean="0"/>
              <a:t>1</a:t>
            </a:fld>
            <a:endParaRPr lang="en-GB"/>
          </a:p>
        </p:txBody>
      </p:sp>
    </p:spTree>
    <p:extLst>
      <p:ext uri="{BB962C8B-B14F-4D97-AF65-F5344CB8AC3E}">
        <p14:creationId xmlns:p14="http://schemas.microsoft.com/office/powerpoint/2010/main" val="1769518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9650E0E1-19C5-3946-8AE6-F4A93B865F46}" type="slidenum">
              <a:rPr lang="en-GB" smtClean="0"/>
              <a:t>2</a:t>
            </a:fld>
            <a:endParaRPr lang="en-GB"/>
          </a:p>
        </p:txBody>
      </p:sp>
    </p:spTree>
    <p:extLst>
      <p:ext uri="{BB962C8B-B14F-4D97-AF65-F5344CB8AC3E}">
        <p14:creationId xmlns:p14="http://schemas.microsoft.com/office/powerpoint/2010/main" val="3832277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baseline="0" dirty="0"/>
          </a:p>
        </p:txBody>
      </p:sp>
      <p:sp>
        <p:nvSpPr>
          <p:cNvPr id="4" name="Slide Number Placeholder 3"/>
          <p:cNvSpPr>
            <a:spLocks noGrp="1"/>
          </p:cNvSpPr>
          <p:nvPr>
            <p:ph type="sldNum" sz="quarter" idx="10"/>
          </p:nvPr>
        </p:nvSpPr>
        <p:spPr/>
        <p:txBody>
          <a:bodyPr/>
          <a:lstStyle/>
          <a:p>
            <a:fld id="{9650E0E1-19C5-3946-8AE6-F4A93B865F46}" type="slidenum">
              <a:rPr lang="en-GB" smtClean="0"/>
              <a:t>3</a:t>
            </a:fld>
            <a:endParaRPr lang="en-GB"/>
          </a:p>
        </p:txBody>
      </p:sp>
    </p:spTree>
    <p:extLst>
      <p:ext uri="{BB962C8B-B14F-4D97-AF65-F5344CB8AC3E}">
        <p14:creationId xmlns:p14="http://schemas.microsoft.com/office/powerpoint/2010/main" val="431656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650E0E1-19C5-3946-8AE6-F4A93B865F46}" type="slidenum">
              <a:rPr lang="en-GB" smtClean="0"/>
              <a:t>4</a:t>
            </a:fld>
            <a:endParaRPr lang="en-GB"/>
          </a:p>
        </p:txBody>
      </p:sp>
    </p:spTree>
    <p:extLst>
      <p:ext uri="{BB962C8B-B14F-4D97-AF65-F5344CB8AC3E}">
        <p14:creationId xmlns:p14="http://schemas.microsoft.com/office/powerpoint/2010/main" val="2301035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650E0E1-19C5-3946-8AE6-F4A93B865F46}" type="slidenum">
              <a:rPr lang="en-GB" smtClean="0"/>
              <a:t>5</a:t>
            </a:fld>
            <a:endParaRPr lang="en-GB"/>
          </a:p>
        </p:txBody>
      </p:sp>
    </p:spTree>
    <p:extLst>
      <p:ext uri="{BB962C8B-B14F-4D97-AF65-F5344CB8AC3E}">
        <p14:creationId xmlns:p14="http://schemas.microsoft.com/office/powerpoint/2010/main" val="4057679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650E0E1-19C5-3946-8AE6-F4A93B865F46}" type="slidenum">
              <a:rPr lang="en-GB" smtClean="0"/>
              <a:t>6</a:t>
            </a:fld>
            <a:endParaRPr lang="en-GB"/>
          </a:p>
        </p:txBody>
      </p:sp>
    </p:spTree>
    <p:extLst>
      <p:ext uri="{BB962C8B-B14F-4D97-AF65-F5344CB8AC3E}">
        <p14:creationId xmlns:p14="http://schemas.microsoft.com/office/powerpoint/2010/main" val="3175248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650E0E1-19C5-3946-8AE6-F4A93B865F46}" type="slidenum">
              <a:rPr lang="en-GB" smtClean="0"/>
              <a:t>7</a:t>
            </a:fld>
            <a:endParaRPr lang="en-GB"/>
          </a:p>
        </p:txBody>
      </p:sp>
    </p:spTree>
    <p:extLst>
      <p:ext uri="{BB962C8B-B14F-4D97-AF65-F5344CB8AC3E}">
        <p14:creationId xmlns:p14="http://schemas.microsoft.com/office/powerpoint/2010/main" val="875359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4/25/18</a:t>
            </a:fld>
            <a:endParaRPr lang="en-US"/>
          </a:p>
        </p:txBody>
      </p:sp>
      <p:sp>
        <p:nvSpPr>
          <p:cNvPr id="17" name="Footer Placeholder 16"/>
          <p:cNvSpPr>
            <a:spLocks noGrp="1"/>
          </p:cNvSpPr>
          <p:nvPr>
            <p:ph type="ftr" sz="quarter" idx="11"/>
          </p:nvPr>
        </p:nvSpPr>
        <p:spPr/>
        <p:txBody>
          <a:bodyPr/>
          <a:lstStyle/>
          <a:p>
            <a:endParaRPr kumimoji="0"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4/25/18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2C6B1FF6-39B9-40F5-8B67-33C6354A3D4F}" type="slidenum">
              <a:rPr kumimoji="0" lang="en-US" smtClean="0"/>
              <a:pPr eaLnBrk="1" latinLnBrk="0" hangingPunct="1"/>
              <a:t>‹#›</a:t>
            </a:fld>
            <a:endParaRPr kumimoji="0"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4/25/18</a:t>
            </a:fld>
            <a:endParaRPr lang="en-US"/>
          </a:p>
        </p:txBody>
      </p:sp>
      <p:sp>
        <p:nvSpPr>
          <p:cNvPr id="5" name="Footer Placeholder 4"/>
          <p:cNvSpPr>
            <a:spLocks noGrp="1"/>
          </p:cNvSpPr>
          <p:nvPr>
            <p:ph type="ftr" sz="quarter" idx="11"/>
          </p:nvPr>
        </p:nvSpPr>
        <p:spPr/>
        <p:txBody>
          <a:bodyPr/>
          <a:lstStyle/>
          <a:p>
            <a:endParaRPr kumimoji="0"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4/25/18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a:xfrm>
            <a:off x="4361688" y="1026372"/>
            <a:ext cx="457200" cy="441325"/>
          </a:xfrm>
        </p:spPr>
        <p:txBody>
          <a:bodyPr/>
          <a:lstStyle/>
          <a:p>
            <a:fld id="{2C6B1FF6-39B9-40F5-8B67-33C6354A3D4F}" type="slidenum">
              <a:rPr kumimoji="0" lang="en-US" smtClean="0"/>
              <a:pPr eaLnBrk="1" latinLnBrk="0" hangingPunct="1"/>
              <a:t>‹#›</a:t>
            </a:fld>
            <a:endParaRPr kumimoji="0"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4/25/18</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pPr eaLnBrk="1" latinLnBrk="0" hangingPunct="1"/>
            <a:fld id="{9D21D778-B565-4D7E-94D7-64010A445B68}" type="datetimeFigureOut">
              <a:rPr lang="en-US" smtClean="0"/>
              <a:pPr eaLnBrk="1" latinLnBrk="0" hangingPunct="1"/>
              <a:t>4/25/18</a:t>
            </a:fld>
            <a:endParaRPr lang="en-US"/>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4/25/18</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kumimoji="0"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pPr algn="ctr" eaLnBrk="1" latinLnBrk="0" hangingPunct="1"/>
            <a:fld id="{2C6B1FF6-39B9-40F5-8B67-33C6354A3D4F}" type="slidenum">
              <a:rPr kumimoji="0" lang="en-US" smtClean="0"/>
              <a:pPr algn="ctr" eaLnBrk="1" latinLnBrk="0" hangingPunct="1"/>
              <a:t>‹#›</a:t>
            </a:fld>
            <a:endParaRPr kumimoji="0" lang="en-US" dirty="0"/>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4/25/18</a:t>
            </a:fld>
            <a:endParaRPr lang="en-US"/>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a:xfrm>
            <a:off x="4343400" y="1036020"/>
            <a:ext cx="457200" cy="441325"/>
          </a:xfrm>
        </p:spPr>
        <p:txBody>
          <a:bodyPr/>
          <a:lstStyle/>
          <a:p>
            <a:fld id="{2C6B1FF6-39B9-40F5-8B67-33C6354A3D4F}" type="slidenum">
              <a:rPr kumimoji="0" lang="en-US" smtClean="0"/>
              <a:pPr eaLnBrk="1" latinLnBrk="0" hangingPunct="1"/>
              <a:t>‹#›</a:t>
            </a:fld>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4/25/18</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C6B1FF6-39B9-40F5-8B67-33C6354A3D4F}" type="slidenum">
              <a:rPr kumimoji="0" lang="en-US" smtClean="0"/>
              <a:pPr eaLnBrk="1" latinLnBrk="0" hangingPunct="1"/>
              <a:t>‹#›</a:t>
            </a:fld>
            <a:endParaRPr kumimoji="0" lang="en-US" dirty="0">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4/25/18</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2C6B1FF6-39B9-40F5-8B67-33C6354A3D4F}" type="slidenum">
              <a:rPr kumimoji="0" lang="en-US" smtClean="0"/>
              <a:pPr eaLnBrk="1" latinLnBrk="0" hangingPunct="1"/>
              <a:t>‹#›</a:t>
            </a:fld>
            <a:endParaRPr kumimoji="0"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Drag picture to placeholder or click icon to add</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pPr eaLnBrk="1" latinLnBrk="0" hangingPunct="1"/>
            <a:fld id="{9D21D778-B565-4D7E-94D7-64010A445B68}" type="datetimeFigureOut">
              <a:rPr lang="en-US" smtClean="0"/>
              <a:pPr eaLnBrk="1" latinLnBrk="0" hangingPunct="1"/>
              <a:t>4/25/18</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lgn="r" eaLnBrk="1" latinLnBrk="0" hangingPunct="1"/>
            <a:fld id="{9D21D778-B565-4D7E-94D7-64010A445B68}" type="datetimeFigureOut">
              <a:rPr lang="en-US" smtClean="0"/>
              <a:pPr algn="r" eaLnBrk="1" latinLnBrk="0" hangingPunct="1"/>
              <a:t>4/25/18</a:t>
            </a:fld>
            <a:endParaRPr lang="en-US" sz="1400" dirty="0">
              <a:solidFill>
                <a:srgbClr val="FFFFFF"/>
              </a:solidFill>
            </a:endParaRP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lgn="l" eaLnBrk="1" latinLnBrk="0" hangingPunct="1"/>
            <a:endParaRPr kumimoji="0" lang="en-US" dirty="0">
              <a:solidFill>
                <a:srgbClr val="FFFFFF"/>
              </a:solidFill>
            </a:endParaRP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lgn="ctr" eaLnBrk="1" latinLnBrk="0" hangingPunct="1"/>
            <a:fld id="{2C6B1FF6-39B9-40F5-8B67-33C6354A3D4F}" type="slidenum">
              <a:rPr kumimoji="0" lang="en-US" smtClean="0"/>
              <a:pPr algn="ctr" eaLnBrk="1" latinLnBrk="0" hangingPunct="1"/>
              <a:t>‹#›</a:t>
            </a:fld>
            <a:endParaRPr kumimoji="0" lang="en-US" sz="1600" dirty="0">
              <a:solidFill>
                <a:schemeClr val="accent3">
                  <a:shade val="75000"/>
                </a:scheme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dirty="0"/>
              <a:t>Supporting Families </a:t>
            </a:r>
            <a:br>
              <a:rPr lang="en-GB" dirty="0"/>
            </a:br>
            <a:r>
              <a:rPr lang="en-GB" dirty="0"/>
              <a:t>Workshop</a:t>
            </a:r>
          </a:p>
        </p:txBody>
      </p:sp>
      <p:sp>
        <p:nvSpPr>
          <p:cNvPr id="4" name="TextBox 3"/>
          <p:cNvSpPr txBox="1"/>
          <p:nvPr/>
        </p:nvSpPr>
        <p:spPr>
          <a:xfrm>
            <a:off x="1880208" y="4183366"/>
            <a:ext cx="4909530" cy="646331"/>
          </a:xfrm>
          <a:prstGeom prst="rect">
            <a:avLst/>
          </a:prstGeom>
          <a:noFill/>
        </p:spPr>
        <p:txBody>
          <a:bodyPr wrap="square" rtlCol="0">
            <a:spAutoFit/>
          </a:bodyPr>
          <a:lstStyle/>
          <a:p>
            <a:pPr algn="ctr"/>
            <a:r>
              <a:rPr lang="en-GB" dirty="0"/>
              <a:t>Jana Chandler, M.Ed.</a:t>
            </a:r>
          </a:p>
          <a:p>
            <a:pPr algn="ctr"/>
            <a:r>
              <a:rPr lang="en-GB" dirty="0"/>
              <a:t>Midlothian Sure Start </a:t>
            </a:r>
          </a:p>
        </p:txBody>
      </p:sp>
    </p:spTree>
    <p:extLst>
      <p:ext uri="{BB962C8B-B14F-4D97-AF65-F5344CB8AC3E}">
        <p14:creationId xmlns:p14="http://schemas.microsoft.com/office/powerpoint/2010/main" val="3919386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Midlothian Sure Start</a:t>
            </a:r>
          </a:p>
        </p:txBody>
      </p:sp>
      <p:sp>
        <p:nvSpPr>
          <p:cNvPr id="3" name="Content Placeholder 2"/>
          <p:cNvSpPr>
            <a:spLocks noGrp="1"/>
          </p:cNvSpPr>
          <p:nvPr>
            <p:ph sz="quarter" idx="1"/>
          </p:nvPr>
        </p:nvSpPr>
        <p:spPr>
          <a:xfrm>
            <a:off x="301752" y="2043042"/>
            <a:ext cx="8503920" cy="4056005"/>
          </a:xfrm>
        </p:spPr>
        <p:txBody>
          <a:bodyPr/>
          <a:lstStyle/>
          <a:p>
            <a:r>
              <a:rPr lang="en-GB" dirty="0"/>
              <a:t>Children and their families are at the heart of what we do.</a:t>
            </a:r>
          </a:p>
          <a:p>
            <a:endParaRPr lang="en-GB" dirty="0"/>
          </a:p>
          <a:p>
            <a:r>
              <a:rPr lang="en-GB" dirty="0"/>
              <a:t>To help each child achieve their full potential by having valued, confident and collaborate staff who will work with each other and other agencies to provide best quality service to children and their families within the communities of Midlothian. </a:t>
            </a:r>
          </a:p>
          <a:p>
            <a:endParaRPr lang="en-GB" dirty="0"/>
          </a:p>
        </p:txBody>
      </p:sp>
    </p:spTree>
    <p:extLst>
      <p:ext uri="{BB962C8B-B14F-4D97-AF65-F5344CB8AC3E}">
        <p14:creationId xmlns:p14="http://schemas.microsoft.com/office/powerpoint/2010/main" val="1550691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Services MSS provide</a:t>
            </a:r>
          </a:p>
        </p:txBody>
      </p:sp>
      <p:sp>
        <p:nvSpPr>
          <p:cNvPr id="3" name="Content Placeholder 2"/>
          <p:cNvSpPr>
            <a:spLocks noGrp="1"/>
          </p:cNvSpPr>
          <p:nvPr>
            <p:ph sz="quarter" idx="1"/>
          </p:nvPr>
        </p:nvSpPr>
        <p:spPr>
          <a:xfrm>
            <a:off x="301752" y="1659282"/>
            <a:ext cx="8503920" cy="4439766"/>
          </a:xfrm>
        </p:spPr>
        <p:txBody>
          <a:bodyPr>
            <a:normAutofit fontScale="55000" lnSpcReduction="20000"/>
          </a:bodyPr>
          <a:lstStyle/>
          <a:p>
            <a:r>
              <a:rPr lang="en-GB" sz="2400" dirty="0"/>
              <a:t>A Good Time To Be 2 provision</a:t>
            </a:r>
          </a:p>
          <a:p>
            <a:r>
              <a:rPr lang="en-GB" sz="2400" dirty="0"/>
              <a:t>Respites</a:t>
            </a:r>
          </a:p>
          <a:p>
            <a:r>
              <a:rPr lang="en-GB" sz="2400" dirty="0"/>
              <a:t>Peer support groups</a:t>
            </a:r>
          </a:p>
          <a:p>
            <a:r>
              <a:rPr lang="en-GB" sz="2400" dirty="0"/>
              <a:t>Counselling (individual or couple)</a:t>
            </a:r>
          </a:p>
          <a:p>
            <a:r>
              <a:rPr lang="en-GB" sz="2400" dirty="0"/>
              <a:t>Therapy services</a:t>
            </a:r>
          </a:p>
          <a:p>
            <a:r>
              <a:rPr lang="en-GB" sz="2400" dirty="0"/>
              <a:t>Dynamic Dads</a:t>
            </a:r>
          </a:p>
          <a:p>
            <a:r>
              <a:rPr lang="en-GB" sz="2400" dirty="0"/>
              <a:t>Dads to be service</a:t>
            </a:r>
          </a:p>
          <a:p>
            <a:r>
              <a:rPr lang="en-GB" sz="2400" dirty="0"/>
              <a:t>Parenting courses</a:t>
            </a:r>
          </a:p>
          <a:p>
            <a:r>
              <a:rPr lang="en-GB" sz="2400" dirty="0"/>
              <a:t>Family learning</a:t>
            </a:r>
          </a:p>
          <a:p>
            <a:r>
              <a:rPr lang="en-GB" sz="2400" dirty="0"/>
              <a:t>ESOL</a:t>
            </a:r>
          </a:p>
          <a:p>
            <a:r>
              <a:rPr lang="en-GB" sz="2400" dirty="0"/>
              <a:t>Support into work</a:t>
            </a:r>
          </a:p>
          <a:p>
            <a:r>
              <a:rPr lang="en-GB" sz="2400" dirty="0"/>
              <a:t>Empowering families </a:t>
            </a:r>
          </a:p>
          <a:p>
            <a:endParaRPr lang="en-GB" sz="2400" dirty="0"/>
          </a:p>
          <a:p>
            <a:endParaRPr lang="en-GB" sz="2400" dirty="0"/>
          </a:p>
          <a:p>
            <a:r>
              <a:rPr lang="en-GB" sz="2400" dirty="0"/>
              <a:t>Extending services:</a:t>
            </a:r>
          </a:p>
          <a:p>
            <a:r>
              <a:rPr lang="en-GB" sz="2400" dirty="0"/>
              <a:t>Ante-natal support</a:t>
            </a:r>
          </a:p>
          <a:p>
            <a:r>
              <a:rPr lang="en-GB" sz="2400" dirty="0"/>
              <a:t>Financial support</a:t>
            </a:r>
          </a:p>
          <a:p>
            <a:endParaRPr lang="en-GB" sz="2400" dirty="0"/>
          </a:p>
          <a:p>
            <a:pPr marL="0" indent="0">
              <a:buNone/>
            </a:pPr>
            <a:endParaRPr lang="en-GB" sz="2400" dirty="0"/>
          </a:p>
          <a:p>
            <a:r>
              <a:rPr lang="en-GB" sz="2400" dirty="0"/>
              <a:t>Work collaboratively with other agencies</a:t>
            </a:r>
          </a:p>
          <a:p>
            <a:r>
              <a:rPr lang="en-GB" sz="2400" dirty="0"/>
              <a:t>Early intervention </a:t>
            </a:r>
            <a:r>
              <a:rPr lang="mr-IN" sz="2400" dirty="0"/>
              <a:t>–</a:t>
            </a:r>
            <a:r>
              <a:rPr lang="en-GB" sz="2400" dirty="0"/>
              <a:t> acting now</a:t>
            </a:r>
          </a:p>
          <a:p>
            <a:endParaRPr lang="en-GB" dirty="0"/>
          </a:p>
          <a:p>
            <a:endParaRPr lang="en-GB" dirty="0"/>
          </a:p>
        </p:txBody>
      </p:sp>
      <p:sp>
        <p:nvSpPr>
          <p:cNvPr id="5" name="Rectangle 4"/>
          <p:cNvSpPr/>
          <p:nvPr/>
        </p:nvSpPr>
        <p:spPr>
          <a:xfrm>
            <a:off x="5846021" y="1847309"/>
            <a:ext cx="2849217" cy="217556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ctangle 6"/>
          <p:cNvSpPr/>
          <p:nvPr/>
        </p:nvSpPr>
        <p:spPr>
          <a:xfrm>
            <a:off x="3300783" y="2749849"/>
            <a:ext cx="2396434" cy="231913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3"/>
          <a:stretch>
            <a:fillRect/>
          </a:stretch>
        </p:blipFill>
        <p:spPr>
          <a:xfrm>
            <a:off x="3555493" y="2921022"/>
            <a:ext cx="1976783" cy="1976783"/>
          </a:xfrm>
          <a:prstGeom prst="rect">
            <a:avLst/>
          </a:prstGeom>
        </p:spPr>
      </p:pic>
      <p:pic>
        <p:nvPicPr>
          <p:cNvPr id="10" name="Picture 9"/>
          <p:cNvPicPr>
            <a:picLocks noChangeAspect="1"/>
          </p:cNvPicPr>
          <p:nvPr/>
        </p:nvPicPr>
        <p:blipFill>
          <a:blip r:embed="rId4"/>
          <a:stretch>
            <a:fillRect/>
          </a:stretch>
        </p:blipFill>
        <p:spPr>
          <a:xfrm>
            <a:off x="6091018" y="2018559"/>
            <a:ext cx="2390091" cy="1890855"/>
          </a:xfrm>
          <a:prstGeom prst="rect">
            <a:avLst/>
          </a:prstGeom>
        </p:spPr>
      </p:pic>
    </p:spTree>
    <p:extLst>
      <p:ext uri="{BB962C8B-B14F-4D97-AF65-F5344CB8AC3E}">
        <p14:creationId xmlns:p14="http://schemas.microsoft.com/office/powerpoint/2010/main" val="1299467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Programme</a:t>
            </a:r>
          </a:p>
        </p:txBody>
      </p:sp>
      <p:pic>
        <p:nvPicPr>
          <p:cNvPr id="5" name="Content Placeholder 4"/>
          <p:cNvPicPr>
            <a:picLocks noGrp="1" noChangeAspect="1"/>
          </p:cNvPicPr>
          <p:nvPr>
            <p:ph sz="quarter" idx="1"/>
          </p:nvPr>
        </p:nvPicPr>
        <p:blipFill rotWithShape="1">
          <a:blip r:embed="rId3"/>
          <a:srcRect l="-1024" r="-440"/>
          <a:stretch/>
        </p:blipFill>
        <p:spPr>
          <a:xfrm rot="5400000">
            <a:off x="2384523" y="67130"/>
            <a:ext cx="4551651" cy="7840874"/>
          </a:xfrm>
        </p:spPr>
      </p:pic>
    </p:spTree>
    <p:extLst>
      <p:ext uri="{BB962C8B-B14F-4D97-AF65-F5344CB8AC3E}">
        <p14:creationId xmlns:p14="http://schemas.microsoft.com/office/powerpoint/2010/main" val="2674878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Approaches to engage parents</a:t>
            </a:r>
          </a:p>
        </p:txBody>
      </p:sp>
      <p:sp>
        <p:nvSpPr>
          <p:cNvPr id="3" name="Content Placeholder 2"/>
          <p:cNvSpPr>
            <a:spLocks noGrp="1"/>
          </p:cNvSpPr>
          <p:nvPr>
            <p:ph sz="quarter" idx="1"/>
          </p:nvPr>
        </p:nvSpPr>
        <p:spPr>
          <a:xfrm>
            <a:off x="301752" y="2054088"/>
            <a:ext cx="8503920" cy="4044960"/>
          </a:xfrm>
        </p:spPr>
        <p:txBody>
          <a:bodyPr>
            <a:normAutofit fontScale="85000" lnSpcReduction="10000"/>
          </a:bodyPr>
          <a:lstStyle/>
          <a:p>
            <a:pPr>
              <a:lnSpc>
                <a:spcPct val="140000"/>
              </a:lnSpc>
            </a:pPr>
            <a:r>
              <a:rPr lang="en-GB" dirty="0"/>
              <a:t>Making ourselves visible and known within the community</a:t>
            </a:r>
          </a:p>
          <a:p>
            <a:pPr>
              <a:lnSpc>
                <a:spcPct val="140000"/>
              </a:lnSpc>
            </a:pPr>
            <a:r>
              <a:rPr lang="en-GB" dirty="0"/>
              <a:t>Understanding the local context</a:t>
            </a:r>
          </a:p>
          <a:p>
            <a:pPr>
              <a:lnSpc>
                <a:spcPct val="140000"/>
              </a:lnSpc>
            </a:pPr>
            <a:r>
              <a:rPr lang="en-GB" dirty="0"/>
              <a:t>Effective referral system</a:t>
            </a:r>
          </a:p>
          <a:p>
            <a:pPr>
              <a:lnSpc>
                <a:spcPct val="140000"/>
              </a:lnSpc>
            </a:pPr>
            <a:r>
              <a:rPr lang="en-GB" dirty="0"/>
              <a:t>Joined work with stakeholders</a:t>
            </a:r>
          </a:p>
          <a:p>
            <a:pPr>
              <a:lnSpc>
                <a:spcPct val="140000"/>
              </a:lnSpc>
            </a:pPr>
            <a:r>
              <a:rPr lang="en-GB" dirty="0"/>
              <a:t>Flexibility in delivering our services</a:t>
            </a:r>
          </a:p>
          <a:p>
            <a:pPr>
              <a:lnSpc>
                <a:spcPct val="140000"/>
              </a:lnSpc>
            </a:pPr>
            <a:r>
              <a:rPr lang="en-GB" dirty="0"/>
              <a:t>Inclusive sessions wrapped around family needs</a:t>
            </a:r>
          </a:p>
          <a:p>
            <a:pPr>
              <a:lnSpc>
                <a:spcPct val="140000"/>
              </a:lnSpc>
            </a:pPr>
            <a:r>
              <a:rPr lang="en-GB" dirty="0"/>
              <a:t>Building positive and trusted relationships</a:t>
            </a:r>
          </a:p>
          <a:p>
            <a:endParaRPr lang="en-GB" dirty="0"/>
          </a:p>
        </p:txBody>
      </p:sp>
    </p:spTree>
    <p:extLst>
      <p:ext uri="{BB962C8B-B14F-4D97-AF65-F5344CB8AC3E}">
        <p14:creationId xmlns:p14="http://schemas.microsoft.com/office/powerpoint/2010/main" val="1035213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enables us to achieve this?</a:t>
            </a:r>
          </a:p>
        </p:txBody>
      </p:sp>
      <p:sp>
        <p:nvSpPr>
          <p:cNvPr id="3" name="Content Placeholder 2"/>
          <p:cNvSpPr>
            <a:spLocks noGrp="1"/>
          </p:cNvSpPr>
          <p:nvPr>
            <p:ph sz="quarter" idx="1"/>
          </p:nvPr>
        </p:nvSpPr>
        <p:spPr>
          <a:xfrm>
            <a:off x="301752" y="1490870"/>
            <a:ext cx="8503920" cy="4608178"/>
          </a:xfrm>
        </p:spPr>
        <p:txBody>
          <a:bodyPr/>
          <a:lstStyle/>
          <a:p>
            <a:pPr algn="ctr">
              <a:lnSpc>
                <a:spcPct val="130000"/>
              </a:lnSpc>
            </a:pPr>
            <a:r>
              <a:rPr lang="en-GB" sz="1800" dirty="0"/>
              <a:t>Culture of the organisation </a:t>
            </a:r>
          </a:p>
          <a:p>
            <a:pPr algn="ctr">
              <a:lnSpc>
                <a:spcPct val="130000"/>
              </a:lnSpc>
            </a:pPr>
            <a:r>
              <a:rPr lang="en-GB" sz="1800" dirty="0"/>
              <a:t>Professional development opportunities</a:t>
            </a:r>
          </a:p>
          <a:p>
            <a:pPr algn="ctr">
              <a:lnSpc>
                <a:spcPct val="130000"/>
              </a:lnSpc>
            </a:pPr>
            <a:r>
              <a:rPr lang="en-GB" sz="1800" dirty="0"/>
              <a:t>Underpinning theoretical model</a:t>
            </a:r>
          </a:p>
          <a:p>
            <a:pPr algn="ctr">
              <a:lnSpc>
                <a:spcPct val="130000"/>
              </a:lnSpc>
            </a:pPr>
            <a:r>
              <a:rPr lang="en-GB" sz="1800" dirty="0"/>
              <a:t>Having staff that really care about building the foundations for a happy childhood for all Midlothian children that will serve them a lifetime. </a:t>
            </a:r>
          </a:p>
          <a:p>
            <a:pPr>
              <a:lnSpc>
                <a:spcPct val="130000"/>
              </a:lnSpc>
            </a:pPr>
            <a:endParaRPr lang="en-GB" dirty="0"/>
          </a:p>
          <a:p>
            <a:pPr>
              <a:lnSpc>
                <a:spcPct val="130000"/>
              </a:lnSpc>
            </a:pPr>
            <a:endParaRPr lang="en-GB" dirty="0"/>
          </a:p>
          <a:p>
            <a:endParaRPr lang="en-GB" dirty="0"/>
          </a:p>
        </p:txBody>
      </p:sp>
      <p:pic>
        <p:nvPicPr>
          <p:cNvPr id="4" name="Picture 3"/>
          <p:cNvPicPr>
            <a:picLocks noChangeAspect="1"/>
          </p:cNvPicPr>
          <p:nvPr/>
        </p:nvPicPr>
        <p:blipFill>
          <a:blip r:embed="rId3"/>
          <a:stretch>
            <a:fillRect/>
          </a:stretch>
        </p:blipFill>
        <p:spPr>
          <a:xfrm>
            <a:off x="1733826" y="3649830"/>
            <a:ext cx="5267739" cy="2571226"/>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223579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Concluding thoughts and parental input</a:t>
            </a:r>
          </a:p>
        </p:txBody>
      </p:sp>
      <p:pic>
        <p:nvPicPr>
          <p:cNvPr id="7" name="Content Placeholder 6"/>
          <p:cNvPicPr>
            <a:picLocks noGrp="1" noChangeAspect="1"/>
          </p:cNvPicPr>
          <p:nvPr>
            <p:ph sz="quarter" idx="1"/>
          </p:nvPr>
        </p:nvPicPr>
        <p:blipFill rotWithShape="1">
          <a:blip r:embed="rId3"/>
          <a:srcRect t="29365" b="29365"/>
          <a:stretch/>
        </p:blipFill>
        <p:spPr>
          <a:prstGeom prst="rect">
            <a:avLst/>
          </a:prstGeom>
          <a:ln>
            <a:noFill/>
          </a:ln>
          <a:effectLst>
            <a:softEdge rad="112500"/>
          </a:effectLst>
        </p:spPr>
      </p:pic>
      <p:pic>
        <p:nvPicPr>
          <p:cNvPr id="9" name="Picture 8"/>
          <p:cNvPicPr>
            <a:picLocks noChangeAspect="1"/>
          </p:cNvPicPr>
          <p:nvPr/>
        </p:nvPicPr>
        <p:blipFill>
          <a:blip r:embed="rId4"/>
          <a:stretch>
            <a:fillRect/>
          </a:stretch>
        </p:blipFill>
        <p:spPr>
          <a:xfrm>
            <a:off x="4119217" y="3362317"/>
            <a:ext cx="865517" cy="865517"/>
          </a:xfrm>
          <a:prstGeom prst="rect">
            <a:avLst/>
          </a:prstGeom>
        </p:spPr>
      </p:pic>
      <p:pic>
        <p:nvPicPr>
          <p:cNvPr id="10" name="Picture 9"/>
          <p:cNvPicPr>
            <a:picLocks noChangeAspect="1"/>
          </p:cNvPicPr>
          <p:nvPr/>
        </p:nvPicPr>
        <p:blipFill>
          <a:blip r:embed="rId5"/>
          <a:stretch>
            <a:fillRect/>
          </a:stretch>
        </p:blipFill>
        <p:spPr>
          <a:xfrm>
            <a:off x="6023571" y="1617753"/>
            <a:ext cx="1875054" cy="2177323"/>
          </a:xfrm>
          <a:prstGeom prst="rect">
            <a:avLst/>
          </a:prstGeom>
          <a:ln>
            <a:noFill/>
          </a:ln>
          <a:effectLst>
            <a:softEdge rad="112500"/>
          </a:effectLst>
        </p:spPr>
      </p:pic>
      <p:pic>
        <p:nvPicPr>
          <p:cNvPr id="11" name="Picture 10"/>
          <p:cNvPicPr>
            <a:picLocks noChangeAspect="1"/>
          </p:cNvPicPr>
          <p:nvPr/>
        </p:nvPicPr>
        <p:blipFill>
          <a:blip r:embed="rId6"/>
          <a:stretch>
            <a:fillRect/>
          </a:stretch>
        </p:blipFill>
        <p:spPr>
          <a:xfrm>
            <a:off x="6224182" y="3981690"/>
            <a:ext cx="2291049" cy="2114499"/>
          </a:xfrm>
          <a:prstGeom prst="rect">
            <a:avLst/>
          </a:prstGeom>
          <a:ln>
            <a:noFill/>
          </a:ln>
          <a:effectLst>
            <a:softEdge rad="112500"/>
          </a:effectLst>
        </p:spPr>
      </p:pic>
      <p:pic>
        <p:nvPicPr>
          <p:cNvPr id="12" name="Picture 11"/>
          <p:cNvPicPr>
            <a:picLocks noChangeAspect="1"/>
          </p:cNvPicPr>
          <p:nvPr/>
        </p:nvPicPr>
        <p:blipFill>
          <a:blip r:embed="rId7"/>
          <a:stretch>
            <a:fillRect/>
          </a:stretch>
        </p:blipFill>
        <p:spPr>
          <a:xfrm>
            <a:off x="3177944" y="1617753"/>
            <a:ext cx="1806790" cy="1617985"/>
          </a:xfrm>
          <a:prstGeom prst="rect">
            <a:avLst/>
          </a:prstGeom>
          <a:ln>
            <a:noFill/>
          </a:ln>
          <a:effectLst>
            <a:softEdge rad="112500"/>
          </a:effectLst>
        </p:spPr>
      </p:pic>
      <p:pic>
        <p:nvPicPr>
          <p:cNvPr id="13" name="Picture 12"/>
          <p:cNvPicPr>
            <a:picLocks noChangeAspect="1"/>
          </p:cNvPicPr>
          <p:nvPr/>
        </p:nvPicPr>
        <p:blipFill>
          <a:blip r:embed="rId8"/>
          <a:stretch>
            <a:fillRect/>
          </a:stretch>
        </p:blipFill>
        <p:spPr>
          <a:xfrm>
            <a:off x="706781" y="4287279"/>
            <a:ext cx="1876287" cy="1836153"/>
          </a:xfrm>
          <a:prstGeom prst="rect">
            <a:avLst/>
          </a:prstGeom>
          <a:ln>
            <a:noFill/>
          </a:ln>
          <a:effectLst>
            <a:softEdge rad="112500"/>
          </a:effectLst>
        </p:spPr>
      </p:pic>
      <p:pic>
        <p:nvPicPr>
          <p:cNvPr id="14" name="Picture 13"/>
          <p:cNvPicPr>
            <a:picLocks noChangeAspect="1"/>
          </p:cNvPicPr>
          <p:nvPr/>
        </p:nvPicPr>
        <p:blipFill>
          <a:blip r:embed="rId9"/>
          <a:stretch>
            <a:fillRect/>
          </a:stretch>
        </p:blipFill>
        <p:spPr>
          <a:xfrm>
            <a:off x="3644347" y="4336021"/>
            <a:ext cx="1932057" cy="1787411"/>
          </a:xfrm>
          <a:prstGeom prst="rect">
            <a:avLst/>
          </a:prstGeom>
          <a:ln>
            <a:noFill/>
          </a:ln>
          <a:effectLst>
            <a:softEdge rad="112500"/>
          </a:effectLst>
        </p:spPr>
      </p:pic>
      <p:pic>
        <p:nvPicPr>
          <p:cNvPr id="17" name="Picture 16"/>
          <p:cNvPicPr>
            <a:picLocks noChangeAspect="1"/>
          </p:cNvPicPr>
          <p:nvPr/>
        </p:nvPicPr>
        <p:blipFill>
          <a:blip r:embed="rId10"/>
          <a:stretch>
            <a:fillRect/>
          </a:stretch>
        </p:blipFill>
        <p:spPr>
          <a:xfrm>
            <a:off x="508000" y="1719633"/>
            <a:ext cx="1283866" cy="2363674"/>
          </a:xfrm>
          <a:prstGeom prst="rect">
            <a:avLst/>
          </a:prstGeom>
          <a:ln>
            <a:noFill/>
          </a:ln>
          <a:effectLst>
            <a:softEdge rad="112500"/>
          </a:effectLst>
        </p:spPr>
      </p:pic>
    </p:spTree>
    <p:extLst>
      <p:ext uri="{BB962C8B-B14F-4D97-AF65-F5344CB8AC3E}">
        <p14:creationId xmlns:p14="http://schemas.microsoft.com/office/powerpoint/2010/main" val="170169740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Civic.thmx</Template>
  <TotalTime>198</TotalTime>
  <Words>217</Words>
  <Application>Microsoft Macintosh PowerPoint</Application>
  <PresentationFormat>On-screen Show (4:3)</PresentationFormat>
  <Paragraphs>52</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Calibri</vt:lpstr>
      <vt:lpstr>Georgia</vt:lpstr>
      <vt:lpstr>Mangal</vt:lpstr>
      <vt:lpstr>Wingdings</vt:lpstr>
      <vt:lpstr>Wingdings 2</vt:lpstr>
      <vt:lpstr>Civic</vt:lpstr>
      <vt:lpstr>Supporting Families  Workshop</vt:lpstr>
      <vt:lpstr>Midlothian Sure Start</vt:lpstr>
      <vt:lpstr>Services MSS provide</vt:lpstr>
      <vt:lpstr>Programme</vt:lpstr>
      <vt:lpstr>Approaches to engage parents</vt:lpstr>
      <vt:lpstr>What enables us to achieve this?</vt:lpstr>
      <vt:lpstr>Concluding thoughts and parental input</vt:lpstr>
    </vt:vector>
  </TitlesOfParts>
  <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Families  Workshop</dc:title>
  <dc:creator>Jana Chandler</dc:creator>
  <cp:lastModifiedBy>Alison Clancy</cp:lastModifiedBy>
  <cp:revision>23</cp:revision>
  <cp:lastPrinted>2018-04-24T17:38:48Z</cp:lastPrinted>
  <dcterms:created xsi:type="dcterms:W3CDTF">2018-04-24T08:50:21Z</dcterms:created>
  <dcterms:modified xsi:type="dcterms:W3CDTF">2018-04-25T09:03:13Z</dcterms:modified>
</cp:coreProperties>
</file>