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  <p:sldMasterId id="2147483691" r:id="rId5"/>
    <p:sldMasterId id="2147483703" r:id="rId6"/>
    <p:sldMasterId id="2147483742" r:id="rId7"/>
    <p:sldMasterId id="2147483820" r:id="rId8"/>
    <p:sldMasterId id="2147483824" r:id="rId9"/>
    <p:sldMasterId id="2147483926" r:id="rId10"/>
    <p:sldMasterId id="2147483931" r:id="rId11"/>
  </p:sldMasterIdLst>
  <p:notesMasterIdLst>
    <p:notesMasterId r:id="rId27"/>
  </p:notesMasterIdLst>
  <p:sldIdLst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1877" autoAdjust="0"/>
  </p:normalViewPr>
  <p:slideViewPr>
    <p:cSldViewPr snapToGrid="0" snapToObjects="1">
      <p:cViewPr varScale="1">
        <p:scale>
          <a:sx n="120" d="100"/>
          <a:sy n="120" d="100"/>
        </p:scale>
        <p:origin x="2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FE895-1E9C-411E-B05B-46DBBF397A0D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A427D-61B9-4B28-99BA-CD248D997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9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51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36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7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7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7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9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1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B208-15D6-450D-A687-8DB2E88115D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0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852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0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4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8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1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8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2523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6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7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631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16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8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99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2993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57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8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5481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146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65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36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72DAD6A-C37D-452E-8B06-1D1659467F1C}" type="datetimeFigureOut">
              <a:rPr 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5/4/18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6038F24-ED02-4715-BF91-3E667700BE59}" type="slidenum">
              <a:rPr 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18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87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08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8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8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75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75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75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31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1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60D6-F8D5-AD40-89AD-86F0BB2901F1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0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2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3A4BC9-0955-45DA-9635-F6C4623FD3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AF9E21-6437-4FE4-A7B6-CEFD174D61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qir.bmj.com/content/5/1/u210506.w424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kerry.mckenzie@nhs.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rbel" panose="020B0503020204020204" pitchFamily="34" charset="0"/>
                <a:cs typeface="Arial" panose="020B0604020202020204" pitchFamily="34" charset="0"/>
              </a:rPr>
              <a:t>Embedding Advice Services in Health Settings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Roddy Samson</a:t>
            </a:r>
          </a:p>
        </p:txBody>
      </p:sp>
    </p:spTree>
    <p:extLst>
      <p:ext uri="{BB962C8B-B14F-4D97-AF65-F5344CB8AC3E}">
        <p14:creationId xmlns:p14="http://schemas.microsoft.com/office/powerpoint/2010/main" val="120813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9654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Remit is to increase referrals from partner agencies.</a:t>
            </a:r>
          </a:p>
          <a:p>
            <a:pPr marL="11430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Referred/signposted families do not always follow-up referral.</a:t>
            </a:r>
          </a:p>
          <a:p>
            <a:pPr marL="11430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Existing advice services do not always have capacity.</a:t>
            </a:r>
          </a:p>
          <a:p>
            <a:pPr marL="11430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Provide an advice service that could accept all referrals made from partners.</a:t>
            </a:r>
          </a:p>
          <a:p>
            <a:pPr marL="11430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Build on work embedding advice services within General Practice.</a:t>
            </a:r>
          </a:p>
          <a:p>
            <a:endParaRPr lang="en-GB" sz="24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701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Midwifery Referral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93211" cy="4237931"/>
          </a:xfrm>
        </p:spPr>
        <p:txBody>
          <a:bodyPr>
            <a:normAutofit fontScale="85000" lnSpcReduction="20000"/>
          </a:bodyPr>
          <a:lstStyle/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Started with Leith midwifery referrals.</a:t>
            </a:r>
          </a:p>
          <a:p>
            <a:pPr marL="0" indent="0">
              <a:buNone/>
            </a:pPr>
            <a:endParaRPr lang="en-GB" sz="3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Trak asks a suite of questions about money worries and financial capability.</a:t>
            </a:r>
          </a:p>
          <a:p>
            <a:endParaRPr lang="en-GB" sz="3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Only 1% of maternity bookings documented that a referral had been made.</a:t>
            </a:r>
          </a:p>
          <a:p>
            <a:endParaRPr lang="en-GB" sz="3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Increase referrals and streamline process.</a:t>
            </a:r>
          </a:p>
          <a:p>
            <a:pPr marL="0" indent="0">
              <a:buNone/>
            </a:pPr>
            <a:endParaRPr lang="en-GB" sz="3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Embed the advice service within the process</a:t>
            </a:r>
            <a:r>
              <a:rPr lang="en-GB" sz="3100" dirty="0">
                <a:solidFill>
                  <a:schemeClr val="tx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100" dirty="0">
              <a:latin typeface="Corbel" panose="020B0503020204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Referral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TRAK</a:t>
            </a:r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Details of referred women extracted by  NHSL</a:t>
            </a:r>
          </a:p>
          <a:p>
            <a:pPr marL="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E-mail referrals to adviser</a:t>
            </a:r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Honorary contracts and NHS e-mail addresses</a:t>
            </a:r>
          </a:p>
          <a:p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Families referred to other ancillary / complimentary services for assistance</a:t>
            </a:r>
          </a:p>
          <a:p>
            <a:endParaRPr lang="en-GB" sz="2400" dirty="0">
              <a:latin typeface="Corbel" panose="020B0503020204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5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Outcomes &amp;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HSV receipt maintains at a high level.</a:t>
            </a:r>
          </a:p>
          <a:p>
            <a:pPr marL="11430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Over £2.6 million financial gain in under 3 years. (Over £4k per family).</a:t>
            </a:r>
          </a:p>
          <a:p>
            <a:pPr marL="11430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Increase in referrals from project partners to advice service.</a:t>
            </a:r>
          </a:p>
          <a:p>
            <a:pPr marL="114300" indent="0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Top Team Award.</a:t>
            </a:r>
          </a:p>
        </p:txBody>
      </p:sp>
    </p:spTree>
    <p:extLst>
      <p:ext uri="{BB962C8B-B14F-4D97-AF65-F5344CB8AC3E}">
        <p14:creationId xmlns:p14="http://schemas.microsoft.com/office/powerpoint/2010/main" val="171060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rbel" panose="020B0503020204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5200" dirty="0">
                <a:latin typeface="Corbel" panose="020B0503020204020204" pitchFamily="34" charset="0"/>
                <a:cs typeface="Arial" panose="020B0604020202020204" pitchFamily="34" charset="0"/>
              </a:rPr>
              <a:t>Roddy Samson </a:t>
            </a:r>
          </a:p>
          <a:p>
            <a:pPr marL="0" indent="0" algn="ctr">
              <a:buNone/>
            </a:pPr>
            <a:r>
              <a:rPr lang="en-GB" dirty="0">
                <a:latin typeface="Corbel" panose="020B0503020204020204" pitchFamily="34" charset="0"/>
                <a:cs typeface="Arial" panose="020B0604020202020204" pitchFamily="34" charset="0"/>
              </a:rPr>
              <a:t>@</a:t>
            </a:r>
            <a:r>
              <a:rPr lang="en-GB" dirty="0" err="1">
                <a:latin typeface="Corbel" panose="020B0503020204020204" pitchFamily="34" charset="0"/>
                <a:cs typeface="Arial" panose="020B0604020202020204" pitchFamily="34" charset="0"/>
              </a:rPr>
              <a:t>adviceinhealth</a:t>
            </a:r>
            <a:endParaRPr lang="en-GB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Corbel" panose="020B0503020204020204" pitchFamily="34" charset="0"/>
                <a:cs typeface="Arial" panose="020B0604020202020204" pitchFamily="34" charset="0"/>
              </a:rPr>
              <a:t>roddy.samson@improvementservice.org.uk</a:t>
            </a:r>
          </a:p>
          <a:p>
            <a:pPr marL="0" indent="0" algn="ctr">
              <a:buNone/>
            </a:pPr>
            <a:r>
              <a:rPr lang="en-GB" dirty="0">
                <a:latin typeface="Corbel" panose="020B0503020204020204" pitchFamily="34" charset="0"/>
                <a:cs typeface="Arial" panose="020B0604020202020204" pitchFamily="34" charset="0"/>
                <a:hlinkClick r:id="rId3"/>
              </a:rPr>
              <a:t>http://qir.bmj.com/content/5/1/u210506.w4243</a:t>
            </a:r>
            <a:endParaRPr lang="en-GB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5200" dirty="0">
                <a:latin typeface="Corbel" panose="020B0503020204020204" pitchFamily="34" charset="0"/>
                <a:cs typeface="Arial" panose="020B0604020202020204" pitchFamily="34" charset="0"/>
              </a:rPr>
              <a:t>Kerry McKenzie </a:t>
            </a:r>
          </a:p>
          <a:p>
            <a:pPr marL="0" indent="0" algn="ctr">
              <a:buNone/>
            </a:pPr>
            <a:r>
              <a:rPr lang="en-GB" dirty="0">
                <a:latin typeface="Corbel" panose="020B0503020204020204" pitchFamily="34" charset="0"/>
                <a:cs typeface="Arial" panose="020B0604020202020204" pitchFamily="34" charset="0"/>
                <a:hlinkClick r:id="rId4"/>
              </a:rPr>
              <a:t>kerry.mckenzie@nhs.net</a:t>
            </a:r>
            <a:endParaRPr lang="en-GB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5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78842" cy="4525963"/>
          </a:xfrm>
        </p:spPr>
        <p:txBody>
          <a:bodyPr/>
          <a:lstStyle/>
          <a:p>
            <a:r>
              <a:rPr lang="en-GB" dirty="0"/>
              <a:t>Thinking about your role/service, how can you support families to access advice services?</a:t>
            </a:r>
          </a:p>
          <a:p>
            <a:r>
              <a:rPr lang="en-GB" dirty="0"/>
              <a:t>What are the </a:t>
            </a:r>
            <a:r>
              <a:rPr lang="en-GB"/>
              <a:t>key financial issues </a:t>
            </a:r>
            <a:r>
              <a:rPr lang="en-GB" dirty="0"/>
              <a:t>affecting the families that you are working with, or provide services to? </a:t>
            </a:r>
          </a:p>
        </p:txBody>
      </p:sp>
    </p:spTree>
    <p:extLst>
      <p:ext uri="{BB962C8B-B14F-4D97-AF65-F5344CB8AC3E}">
        <p14:creationId xmlns:p14="http://schemas.microsoft.com/office/powerpoint/2010/main" val="255485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rbel" panose="020B0503020204020204" pitchFamily="34" charset="0"/>
              </a:rPr>
              <a:t>Impact of Austerity on General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Corbel" panose="020B0503020204020204" pitchFamily="34" charset="0"/>
              </a:rPr>
              <a:t>GPs increasingly supporting patients with social welfare and financial concerns.</a:t>
            </a:r>
          </a:p>
          <a:p>
            <a:r>
              <a:rPr lang="en-GB" dirty="0">
                <a:latin typeface="Corbel" panose="020B0503020204020204" pitchFamily="34" charset="0"/>
              </a:rPr>
              <a:t>GP workload adversely affected by greater financial hardship and changes to welfare provision</a:t>
            </a:r>
          </a:p>
          <a:p>
            <a:r>
              <a:rPr lang="en-GB" dirty="0">
                <a:latin typeface="Corbel" panose="020B0503020204020204" pitchFamily="34" charset="0"/>
              </a:rPr>
              <a:t>Requests for medical reports to support benefit applications and appeals increasing</a:t>
            </a:r>
          </a:p>
          <a:p>
            <a:r>
              <a:rPr lang="en-GB" dirty="0">
                <a:latin typeface="Corbel" panose="020B0503020204020204" pitchFamily="34" charset="0"/>
              </a:rPr>
              <a:t>Realistic Medicine - What matters to you?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‘</a:t>
            </a:r>
            <a:r>
              <a:rPr lang="en-GB" i="1" dirty="0"/>
              <a:t>I cannot address medical issues as I have to deal with my patient’s agenda first which is getting money to feed her family and heat her home.</a:t>
            </a:r>
            <a:r>
              <a:rPr lang="en-GB" dirty="0"/>
              <a:t>’  GP</a:t>
            </a:r>
          </a:p>
        </p:txBody>
      </p:sp>
    </p:spTree>
    <p:extLst>
      <p:ext uri="{BB962C8B-B14F-4D97-AF65-F5344CB8AC3E}">
        <p14:creationId xmlns:p14="http://schemas.microsoft.com/office/powerpoint/2010/main" val="9628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Services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39" y="1700807"/>
            <a:ext cx="8229600" cy="3672409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Benefits and Tax Credits</a:t>
            </a: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Problem Indebtedness</a:t>
            </a: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Housing</a:t>
            </a: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Income Maximisation</a:t>
            </a: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Employability</a:t>
            </a:r>
          </a:p>
          <a:p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Deal with Socio Economic Problems Early to Increase Chance of Engagement</a:t>
            </a:r>
          </a:p>
          <a:p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6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Making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it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Corbel" panose="020B0503020204020204" pitchFamily="34" charset="0"/>
                <a:cs typeface="Arial" panose="020B0604020202020204" pitchFamily="34" charset="0"/>
              </a:rPr>
              <a:t>Links with health services validates service </a:t>
            </a:r>
          </a:p>
          <a:p>
            <a:pPr marL="0" indent="0" algn="ctr">
              <a:buNone/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Corbel" panose="020B0503020204020204" pitchFamily="34" charset="0"/>
                <a:cs typeface="Arial" panose="020B0604020202020204" pitchFamily="34" charset="0"/>
              </a:rPr>
              <a:t>Embedded Model</a:t>
            </a:r>
          </a:p>
          <a:p>
            <a:r>
              <a:rPr lang="en-GB" sz="2000" dirty="0">
                <a:latin typeface="Corbel" panose="020B0503020204020204" pitchFamily="34" charset="0"/>
                <a:cs typeface="Arial" panose="020B0604020202020204" pitchFamily="34" charset="0"/>
              </a:rPr>
              <a:t>Access to Systems and Records</a:t>
            </a:r>
          </a:p>
          <a:p>
            <a:r>
              <a:rPr lang="en-GB" sz="2000" dirty="0">
                <a:latin typeface="Corbel" panose="020B0503020204020204" pitchFamily="34" charset="0"/>
                <a:cs typeface="Arial" panose="020B0604020202020204" pitchFamily="34" charset="0"/>
              </a:rPr>
              <a:t>Welfare Rights Adviser Part of Team (sharing information / integration / nights out)</a:t>
            </a:r>
          </a:p>
          <a:p>
            <a:r>
              <a:rPr lang="en-GB" sz="2000" dirty="0">
                <a:latin typeface="Corbel" panose="020B0503020204020204" pitchFamily="34" charset="0"/>
                <a:cs typeface="Arial" panose="020B0604020202020204" pitchFamily="34" charset="0"/>
              </a:rPr>
              <a:t>Use Experienced Advisers (SNSIAP &amp; FCA)</a:t>
            </a:r>
          </a:p>
          <a:p>
            <a:r>
              <a:rPr lang="en-GB" sz="2000" dirty="0">
                <a:latin typeface="Corbel" panose="020B0503020204020204" pitchFamily="34" charset="0"/>
                <a:cs typeface="Arial" panose="020B0604020202020204" pitchFamily="34" charset="0"/>
              </a:rPr>
              <a:t>Identify and Fix Problems Early</a:t>
            </a:r>
          </a:p>
          <a:p>
            <a:r>
              <a:rPr lang="en-GB" sz="2000" dirty="0">
                <a:latin typeface="Corbel" panose="020B0503020204020204" pitchFamily="34" charset="0"/>
                <a:cs typeface="Arial" panose="020B0604020202020204" pitchFamily="34" charset="0"/>
              </a:rPr>
              <a:t>Partnership Working</a:t>
            </a:r>
          </a:p>
          <a:p>
            <a:r>
              <a:rPr lang="en-GB" sz="2000" dirty="0">
                <a:latin typeface="Corbel" panose="020B0503020204020204" pitchFamily="34" charset="0"/>
                <a:cs typeface="Arial" panose="020B0604020202020204" pitchFamily="34" charset="0"/>
              </a:rPr>
              <a:t>Team Meetings / Training to feedback on success and emerging issues.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94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rbel" panose="020B0503020204020204" pitchFamily="34" charset="0"/>
              </a:rPr>
              <a:t>Impact on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rbel" panose="020B0503020204020204" pitchFamily="34" charset="0"/>
              </a:rPr>
              <a:t>Improved financial, material and social circumstances …..</a:t>
            </a:r>
          </a:p>
          <a:p>
            <a:r>
              <a:rPr lang="en-GB" sz="2000" dirty="0">
                <a:latin typeface="Corbel" panose="020B0503020204020204" pitchFamily="34" charset="0"/>
              </a:rPr>
              <a:t>Lower stress and anxiety</a:t>
            </a:r>
          </a:p>
          <a:p>
            <a:r>
              <a:rPr lang="en-GB" sz="2000" dirty="0">
                <a:latin typeface="Corbel" panose="020B0503020204020204" pitchFamily="34" charset="0"/>
              </a:rPr>
              <a:t>Better sleeping patterns</a:t>
            </a:r>
          </a:p>
          <a:p>
            <a:r>
              <a:rPr lang="en-GB" sz="2000" dirty="0">
                <a:latin typeface="Corbel" panose="020B0503020204020204" pitchFamily="34" charset="0"/>
              </a:rPr>
              <a:t>More effective use of medication</a:t>
            </a:r>
          </a:p>
          <a:p>
            <a:r>
              <a:rPr lang="en-GB" sz="2000" dirty="0">
                <a:latin typeface="Corbel" panose="020B0503020204020204" pitchFamily="34" charset="0"/>
              </a:rPr>
              <a:t>Smoking cessation, improved diet and physical activity</a:t>
            </a:r>
          </a:p>
          <a:p>
            <a:r>
              <a:rPr lang="en-GB" sz="2000" dirty="0">
                <a:latin typeface="Corbel" panose="020B0503020204020204" pitchFamily="34" charset="0"/>
              </a:rPr>
              <a:t>Feeling in control of the problem and able to deal with similar problems in the future</a:t>
            </a:r>
          </a:p>
          <a:p>
            <a:r>
              <a:rPr lang="en-GB" sz="2000" b="1" dirty="0">
                <a:latin typeface="Corbel" panose="020B0503020204020204" pitchFamily="34" charset="0"/>
              </a:rPr>
              <a:t>Having control over their life to live the way they want to</a:t>
            </a:r>
          </a:p>
          <a:p>
            <a:r>
              <a:rPr lang="en-GB" sz="2000" b="1" dirty="0">
                <a:latin typeface="Corbel" panose="020B0503020204020204" pitchFamily="34" charset="0"/>
              </a:rPr>
              <a:t>Able to have a say in the decisions that affect them</a:t>
            </a:r>
          </a:p>
          <a:p>
            <a:pPr marL="0" indent="0">
              <a:buNone/>
            </a:pPr>
            <a:endParaRPr lang="en-GB" sz="1600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‘</a:t>
            </a:r>
            <a:r>
              <a:rPr lang="en-GB" sz="4500" i="1" dirty="0">
                <a:latin typeface="Corbel" panose="020B0503020204020204" pitchFamily="34" charset="0"/>
              </a:rPr>
              <a:t>This service has changed my life around tremendously, it has turned my life around and allowed me to get out of the house.’</a:t>
            </a:r>
            <a:r>
              <a:rPr lang="en-GB" dirty="0">
                <a:latin typeface="Corbel" panose="020B0503020204020204" pitchFamily="34" charset="0"/>
              </a:rPr>
              <a:t>  </a:t>
            </a:r>
            <a:r>
              <a:rPr lang="en-GB" sz="4500" dirty="0">
                <a:latin typeface="Corbel" panose="020B0503020204020204" pitchFamily="34" charset="0"/>
              </a:rPr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68410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rbel" panose="020B0503020204020204" pitchFamily="34" charset="0"/>
              </a:rPr>
              <a:t>Impact on General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Corbel" panose="020B0503020204020204" pitchFamily="34" charset="0"/>
              </a:rPr>
              <a:t>Reductions in consultations and prescribing</a:t>
            </a:r>
          </a:p>
          <a:p>
            <a:r>
              <a:rPr lang="en-GB" dirty="0">
                <a:latin typeface="Corbel" panose="020B0503020204020204" pitchFamily="34" charset="0"/>
              </a:rPr>
              <a:t>Health staff confident in  raising  the issue of money worries</a:t>
            </a:r>
          </a:p>
          <a:p>
            <a:r>
              <a:rPr lang="en-GB" dirty="0">
                <a:latin typeface="Corbel" panose="020B0503020204020204" pitchFamily="34" charset="0"/>
              </a:rPr>
              <a:t>Person-centred care</a:t>
            </a:r>
          </a:p>
          <a:p>
            <a:r>
              <a:rPr lang="en-GB" dirty="0">
                <a:latin typeface="Corbel" panose="020B0503020204020204" pitchFamily="34" charset="0"/>
              </a:rPr>
              <a:t>Minimises requests for support with health-related benefit form filling, medical reports etc.</a:t>
            </a:r>
          </a:p>
          <a:p>
            <a:r>
              <a:rPr lang="en-GB" dirty="0">
                <a:latin typeface="Corbel" panose="020B0503020204020204" pitchFamily="34" charset="0"/>
              </a:rPr>
              <a:t>Practice staff make better use of time focussing on clinical care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‘</a:t>
            </a:r>
            <a:r>
              <a:rPr lang="en-GB" i="1" dirty="0">
                <a:latin typeface="Corbel" panose="020B0503020204020204" pitchFamily="34" charset="0"/>
              </a:rPr>
              <a:t>This project is taking a huge amount of pressure off me to support people with matters I don’t know much about.</a:t>
            </a:r>
            <a:r>
              <a:rPr lang="en-GB" dirty="0">
                <a:latin typeface="Corbel" panose="020B0503020204020204" pitchFamily="34" charset="0"/>
              </a:rPr>
              <a:t>’  GP</a:t>
            </a:r>
          </a:p>
        </p:txBody>
      </p:sp>
    </p:spTree>
    <p:extLst>
      <p:ext uri="{BB962C8B-B14F-4D97-AF65-F5344CB8AC3E}">
        <p14:creationId xmlns:p14="http://schemas.microsoft.com/office/powerpoint/2010/main" val="400512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Family Friendly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latin typeface="Corbel" panose="020B0503020204020204" pitchFamily="34" charset="0"/>
                <a:cs typeface="Arial" panose="020B0604020202020204" pitchFamily="34" charset="0"/>
              </a:rPr>
              <a:t>Partnership of NHS, Third Sector, and Local Authority.</a:t>
            </a:r>
          </a:p>
          <a:p>
            <a:pPr marL="114300" indent="0">
              <a:buNone/>
            </a:pPr>
            <a:endParaRPr lang="en-GB" sz="2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Corbel" panose="020B0503020204020204" pitchFamily="34" charset="0"/>
                <a:cs typeface="Arial" panose="020B0604020202020204" pitchFamily="34" charset="0"/>
              </a:rPr>
              <a:t>Focus on addressing unmet advice needs, and providing access to advice services  to those who would otherwise not access them (or know they have an advice need).</a:t>
            </a:r>
          </a:p>
          <a:p>
            <a:pPr marL="114300" indent="0">
              <a:buNone/>
            </a:pPr>
            <a:endParaRPr lang="en-GB" sz="2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Corbel" panose="020B0503020204020204" pitchFamily="34" charset="0"/>
                <a:cs typeface="Arial" panose="020B0604020202020204" pitchFamily="34" charset="0"/>
              </a:rPr>
              <a:t>Community based rights organisation working in partnership with trusted intermediaries who provide legitimacy.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35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Project Remit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Increase referrals from partner agencies to advice services.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Building on work started March 2014 - initially focussing on uptake of HSV.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Corbel" panose="020B0503020204020204" pitchFamily="34" charset="0"/>
                <a:cs typeface="Arial" panose="020B0604020202020204" pitchFamily="34" charset="0"/>
              </a:rPr>
              <a:t>Offers income maximisation and money advice services to referred families.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35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rbel" panose="020B0503020204020204" pitchFamily="34" charset="0"/>
                <a:cs typeface="Arial" panose="020B0604020202020204" pitchFamily="34" charset="0"/>
              </a:rPr>
              <a:t>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8761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Families do not claim their full range of entitlements following the birth of a child.</a:t>
            </a:r>
          </a:p>
          <a:p>
            <a:pPr marL="0" indent="0">
              <a:buNone/>
            </a:pPr>
            <a:endParaRPr lang="en-GB" sz="3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Family finances are affected following birth of a child leading to problem indebtedness and other problems.</a:t>
            </a:r>
          </a:p>
          <a:p>
            <a:endParaRPr lang="en-GB" sz="3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Maximising household income has a positive impact on health and reduces child poverty.</a:t>
            </a:r>
          </a:p>
          <a:p>
            <a:endParaRPr lang="en-GB" sz="31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3100" dirty="0">
                <a:latin typeface="Corbel" panose="020B0503020204020204" pitchFamily="34" charset="0"/>
                <a:cs typeface="Arial" panose="020B0604020202020204" pitchFamily="34" charset="0"/>
              </a:rPr>
              <a:t>Offering advice services to families around the birth of a child = “intelligent intervention”.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048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HS 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5FB43787-3CB3-485D-9E66-A5B9B9100AAD}" vid="{8F8732C7-2A94-4807-8CC1-AEBDB615C58A}"/>
    </a:ext>
  </a:extLst>
</a:theme>
</file>

<file path=ppt/theme/theme2.xml><?xml version="1.0" encoding="utf-8"?>
<a:theme xmlns:a="http://schemas.openxmlformats.org/drawingml/2006/main" name="Corporate Power 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rporate Power 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5">
  <a:themeElements>
    <a:clrScheme name="HS 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rryMcKenzie" id="{5EDDFFA4-0B99-497F-B154-91DF3F8F6B52}" vid="{7654D250-4484-4186-8F8B-704C3B397EFA}"/>
    </a:ext>
  </a:extLst>
</a:theme>
</file>

<file path=ppt/theme/theme5.xml><?xml version="1.0" encoding="utf-8"?>
<a:theme xmlns:a="http://schemas.openxmlformats.org/drawingml/2006/main" name="1_blank5">
  <a:themeElements>
    <a:clrScheme name="HS 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rryMcKenzie" id="{5EDDFFA4-0B99-497F-B154-91DF3F8F6B52}" vid="{7654D250-4484-4186-8F8B-704C3B397EFA}"/>
    </a:ext>
  </a:extLst>
</a:theme>
</file>

<file path=ppt/theme/theme6.xml><?xml version="1.0" encoding="utf-8"?>
<a:theme xmlns:a="http://schemas.openxmlformats.org/drawingml/2006/main" name="blank3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99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5">
  <a:themeElements>
    <a:clrScheme name="HS 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S 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rryMcKenzie" id="{5EDDFFA4-0B99-497F-B154-91DF3F8F6B52}" vid="{7654D250-4484-4186-8F8B-704C3B397EF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0EF992CFDA7469D5C2CBC217133B1" ma:contentTypeVersion="1" ma:contentTypeDescription="Create a new document." ma:contentTypeScope="" ma:versionID="7c9c06faa3470bf3df0e0aae29a5bc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5DF647-96AF-407C-8EB8-A7F8E08A8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CA4FF-684A-40E2-B317-4B2E12345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9863A2-4025-4804-A2B3-02906723304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2107</TotalTime>
  <Words>761</Words>
  <Application>Microsoft Macintosh PowerPoint</Application>
  <PresentationFormat>On-screen Show (4:3)</PresentationFormat>
  <Paragraphs>135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Corbel</vt:lpstr>
      <vt:lpstr>Theme1</vt:lpstr>
      <vt:lpstr>Corporate Power Point_BLUE</vt:lpstr>
      <vt:lpstr>1_Corporate Power Point_BLUE</vt:lpstr>
      <vt:lpstr>blank5</vt:lpstr>
      <vt:lpstr>1_blank5</vt:lpstr>
      <vt:lpstr>blank3</vt:lpstr>
      <vt:lpstr>2_blank5</vt:lpstr>
      <vt:lpstr>Office Theme</vt:lpstr>
      <vt:lpstr>Embedding Advice Services in Health Settings</vt:lpstr>
      <vt:lpstr>Impact of Austerity on General Practice</vt:lpstr>
      <vt:lpstr>Services Provided</vt:lpstr>
      <vt:lpstr>Making it Work</vt:lpstr>
      <vt:lpstr>Impact on patients</vt:lpstr>
      <vt:lpstr>Impact on General Practice</vt:lpstr>
      <vt:lpstr>Family Friendly Advice</vt:lpstr>
      <vt:lpstr>Project Remit</vt:lpstr>
      <vt:lpstr>Need</vt:lpstr>
      <vt:lpstr>Referrals</vt:lpstr>
      <vt:lpstr>Midwifery Referral Process</vt:lpstr>
      <vt:lpstr>Referral Process</vt:lpstr>
      <vt:lpstr>Outcomes &amp; Successes</vt:lpstr>
      <vt:lpstr>Thank You</vt:lpstr>
      <vt:lpstr>Questions and discussion</vt:lpstr>
    </vt:vector>
  </TitlesOfParts>
  <Company>NHS Health Scotland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McCrorie</dc:creator>
  <cp:lastModifiedBy>Microsoft Office User</cp:lastModifiedBy>
  <cp:revision>267</cp:revision>
  <cp:lastPrinted>2017-09-26T17:08:08Z</cp:lastPrinted>
  <dcterms:created xsi:type="dcterms:W3CDTF">2017-01-04T11:32:18Z</dcterms:created>
  <dcterms:modified xsi:type="dcterms:W3CDTF">2018-05-04T08:44:41Z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0x0101000D10EF992CFDA7469D5C2CBC217133B1</vt:lpwstr>
  </property>
</Properties>
</file>