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7" r:id="rId2"/>
    <p:sldId id="317" r:id="rId3"/>
    <p:sldId id="322" r:id="rId4"/>
    <p:sldId id="318" r:id="rId5"/>
    <p:sldId id="303" r:id="rId6"/>
    <p:sldId id="339" r:id="rId7"/>
    <p:sldId id="319" r:id="rId8"/>
    <p:sldId id="308" r:id="rId9"/>
    <p:sldId id="289" r:id="rId10"/>
    <p:sldId id="291" r:id="rId11"/>
    <p:sldId id="293" r:id="rId12"/>
    <p:sldId id="302" r:id="rId13"/>
    <p:sldId id="340" r:id="rId14"/>
    <p:sldId id="343" r:id="rId15"/>
    <p:sldId id="348" r:id="rId16"/>
    <p:sldId id="334" r:id="rId17"/>
    <p:sldId id="333" r:id="rId18"/>
    <p:sldId id="304" r:id="rId19"/>
    <p:sldId id="338" r:id="rId20"/>
    <p:sldId id="341" r:id="rId21"/>
    <p:sldId id="347" r:id="rId22"/>
    <p:sldId id="335" r:id="rId23"/>
    <p:sldId id="336" r:id="rId24"/>
    <p:sldId id="344" r:id="rId25"/>
    <p:sldId id="337" r:id="rId26"/>
    <p:sldId id="297" r:id="rId27"/>
    <p:sldId id="285" r:id="rId28"/>
    <p:sldId id="345" r:id="rId29"/>
    <p:sldId id="279" r:id="rId30"/>
    <p:sldId id="324" r:id="rId31"/>
    <p:sldId id="315" r:id="rId32"/>
    <p:sldId id="312" r:id="rId33"/>
    <p:sldId id="313" r:id="rId34"/>
    <p:sldId id="346" r:id="rId35"/>
    <p:sldId id="328" r:id="rId36"/>
    <p:sldId id="316" r:id="rId37"/>
    <p:sldId id="32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660"/>
  </p:normalViewPr>
  <p:slideViewPr>
    <p:cSldViewPr snapToGrid="0">
      <p:cViewPr varScale="1">
        <p:scale>
          <a:sx n="128" d="100"/>
          <a:sy n="128" d="100"/>
        </p:scale>
        <p:origin x="192"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A761E-471F-40C5-9447-01E753A0B01D}" type="datetimeFigureOut">
              <a:rPr lang="en-GB" smtClean="0"/>
              <a:pPr/>
              <a:t>24/04/2018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DD80F-2060-456F-9635-BDD38685BCED}" type="slidenum">
              <a:rPr lang="en-GB" smtClean="0"/>
              <a:pPr/>
              <a:t>‹#›</a:t>
            </a:fld>
            <a:endParaRPr lang="en-GB"/>
          </a:p>
        </p:txBody>
      </p:sp>
    </p:spTree>
    <p:extLst>
      <p:ext uri="{BB962C8B-B14F-4D97-AF65-F5344CB8AC3E}">
        <p14:creationId xmlns:p14="http://schemas.microsoft.com/office/powerpoint/2010/main" val="299580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DDD80F-2060-456F-9635-BDD38685BCED}" type="slidenum">
              <a:rPr lang="en-GB" smtClean="0"/>
              <a:pPr/>
              <a:t>9</a:t>
            </a:fld>
            <a:endParaRPr lang="en-GB"/>
          </a:p>
        </p:txBody>
      </p:sp>
    </p:spTree>
    <p:extLst>
      <p:ext uri="{BB962C8B-B14F-4D97-AF65-F5344CB8AC3E}">
        <p14:creationId xmlns:p14="http://schemas.microsoft.com/office/powerpoint/2010/main" val="33865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2DCA9E-2626-460A-A9F6-921306DB9766}" type="slidenum">
              <a:rPr lang="en-GB" smtClean="0"/>
              <a:pPr/>
              <a:t>10</a:t>
            </a:fld>
            <a:endParaRPr lang="en-GB"/>
          </a:p>
        </p:txBody>
      </p:sp>
    </p:spTree>
    <p:extLst>
      <p:ext uri="{BB962C8B-B14F-4D97-AF65-F5344CB8AC3E}">
        <p14:creationId xmlns:p14="http://schemas.microsoft.com/office/powerpoint/2010/main" val="172370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2DCA9E-2626-460A-A9F6-921306DB9766}" type="slidenum">
              <a:rPr lang="en-GB" smtClean="0"/>
              <a:pPr/>
              <a:t>12</a:t>
            </a:fld>
            <a:endParaRPr lang="en-GB"/>
          </a:p>
        </p:txBody>
      </p:sp>
    </p:spTree>
    <p:extLst>
      <p:ext uri="{BB962C8B-B14F-4D97-AF65-F5344CB8AC3E}">
        <p14:creationId xmlns:p14="http://schemas.microsoft.com/office/powerpoint/2010/main" val="335036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Relevant others- CMHT DME </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3F8055-B7CD-4D76-97B1-055FE25AC3CE}" type="slidenum">
              <a:rPr lang="en-GB" altLang="en-US">
                <a:latin typeface="Calibri" panose="020F0502020204030204" pitchFamily="34" charset="0"/>
              </a:rPr>
              <a:pPr eaLnBrk="1" hangingPunct="1"/>
              <a:t>32</a:t>
            </a:fld>
            <a:endParaRPr lang="en-GB" altLang="en-US">
              <a:latin typeface="Calibri" panose="020F0502020204030204" pitchFamily="34" charset="0"/>
            </a:endParaRPr>
          </a:p>
        </p:txBody>
      </p:sp>
    </p:spTree>
    <p:extLst>
      <p:ext uri="{BB962C8B-B14F-4D97-AF65-F5344CB8AC3E}">
        <p14:creationId xmlns:p14="http://schemas.microsoft.com/office/powerpoint/2010/main" val="313389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charset="0"/>
              <a:buNone/>
            </a:pPr>
            <a:endParaRPr lang="en-GB" dirty="0">
              <a:latin typeface="Arial" charset="0"/>
            </a:endParaRPr>
          </a:p>
        </p:txBody>
      </p:sp>
      <p:sp>
        <p:nvSpPr>
          <p:cNvPr id="4" name="Slide Number Placeholder 3"/>
          <p:cNvSpPr>
            <a:spLocks noGrp="1"/>
          </p:cNvSpPr>
          <p:nvPr>
            <p:ph type="sldNum" sz="quarter" idx="5"/>
          </p:nvPr>
        </p:nvSpPr>
        <p:spPr/>
        <p:txBody>
          <a:bodyPr/>
          <a:lstStyle/>
          <a:p>
            <a:pPr>
              <a:defRPr/>
            </a:pPr>
            <a:fld id="{E7B42FD0-2507-4920-BDA2-6400AD425F8B}" type="slidenum">
              <a:rPr lang="en-GB" smtClean="0"/>
              <a:pPr>
                <a:defRPr/>
              </a:pPr>
              <a:t>33</a:t>
            </a:fld>
            <a:endParaRPr lang="en-GB" dirty="0"/>
          </a:p>
        </p:txBody>
      </p:sp>
      <p:sp>
        <p:nvSpPr>
          <p:cNvPr id="48131" name="Slide Image Placeholder 7"/>
          <p:cNvSpPr>
            <a:spLocks noGrp="1" noRot="1" noChangeAspect="1"/>
          </p:cNvSpPr>
          <p:nvPr>
            <p:ph type="sldImg"/>
          </p:nvPr>
        </p:nvSpPr>
        <p:spPr bwMode="auto">
          <a:xfrm>
            <a:off x="857250" y="468313"/>
            <a:ext cx="4886325" cy="2749550"/>
          </a:xfrm>
          <a:noFill/>
          <a:ln>
            <a:solidFill>
              <a:srgbClr val="000000"/>
            </a:solidFill>
            <a:miter lim="800000"/>
            <a:headEnd/>
            <a:tailEnd/>
          </a:ln>
        </p:spPr>
      </p:sp>
    </p:spTree>
    <p:extLst>
      <p:ext uri="{BB962C8B-B14F-4D97-AF65-F5344CB8AC3E}">
        <p14:creationId xmlns:p14="http://schemas.microsoft.com/office/powerpoint/2010/main" val="162561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8A67028-D65E-4F9D-81B5-C48874DC2A8E}" type="datetime1">
              <a:rPr lang="en-GB" smtClean="0"/>
              <a:pPr/>
              <a:t>24/04/2018</a:t>
            </a:fld>
            <a:endParaRPr lang="en-GB"/>
          </a:p>
        </p:txBody>
      </p:sp>
      <p:sp>
        <p:nvSpPr>
          <p:cNvPr id="5" name="Footer Placeholder 4"/>
          <p:cNvSpPr>
            <a:spLocks noGrp="1"/>
          </p:cNvSpPr>
          <p:nvPr>
            <p:ph type="ftr" sz="quarter" idx="11"/>
          </p:nvPr>
        </p:nvSpPr>
        <p:spPr/>
        <p:txBody>
          <a:bodyPr/>
          <a:lstStyle/>
          <a:p>
            <a:r>
              <a:rPr lang="en-GB"/>
              <a:t>Anne Mullin Parenting in Scotland 2018</a:t>
            </a:r>
          </a:p>
        </p:txBody>
      </p:sp>
      <p:sp>
        <p:nvSpPr>
          <p:cNvPr id="6" name="Slide Number Placeholder 5"/>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00906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108798-0A40-4F77-AA41-80AA8F9C093E}" type="datetime1">
              <a:rPr lang="en-GB" smtClean="0"/>
              <a:pPr/>
              <a:t>24/04/2018</a:t>
            </a:fld>
            <a:endParaRPr lang="en-GB"/>
          </a:p>
        </p:txBody>
      </p:sp>
      <p:sp>
        <p:nvSpPr>
          <p:cNvPr id="5" name="Footer Placeholder 4"/>
          <p:cNvSpPr>
            <a:spLocks noGrp="1"/>
          </p:cNvSpPr>
          <p:nvPr>
            <p:ph type="ftr" sz="quarter" idx="11"/>
          </p:nvPr>
        </p:nvSpPr>
        <p:spPr/>
        <p:txBody>
          <a:bodyPr/>
          <a:lstStyle/>
          <a:p>
            <a:r>
              <a:rPr lang="en-GB"/>
              <a:t>Anne Mullin Parenting in Scotland 2018</a:t>
            </a:r>
          </a:p>
        </p:txBody>
      </p:sp>
      <p:sp>
        <p:nvSpPr>
          <p:cNvPr id="6" name="Slide Number Placeholder 5"/>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218490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07C823-184F-43CA-9CCD-ED014AD6C5C1}" type="datetime1">
              <a:rPr lang="en-GB" smtClean="0"/>
              <a:pPr/>
              <a:t>24/04/2018</a:t>
            </a:fld>
            <a:endParaRPr lang="en-GB"/>
          </a:p>
        </p:txBody>
      </p:sp>
      <p:sp>
        <p:nvSpPr>
          <p:cNvPr id="5" name="Footer Placeholder 4"/>
          <p:cNvSpPr>
            <a:spLocks noGrp="1"/>
          </p:cNvSpPr>
          <p:nvPr>
            <p:ph type="ftr" sz="quarter" idx="11"/>
          </p:nvPr>
        </p:nvSpPr>
        <p:spPr/>
        <p:txBody>
          <a:bodyPr/>
          <a:lstStyle/>
          <a:p>
            <a:r>
              <a:rPr lang="en-GB"/>
              <a:t>Anne Mullin Parenting in Scotland 2018</a:t>
            </a:r>
          </a:p>
        </p:txBody>
      </p:sp>
      <p:sp>
        <p:nvSpPr>
          <p:cNvPr id="6" name="Slide Number Placeholder 5"/>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89502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93D18591-FC15-43BC-925F-5FEA5A195FA1}" type="datetime1">
              <a:rPr lang="en-GB" smtClean="0"/>
              <a:pPr>
                <a:defRPr/>
              </a:pPr>
              <a:t>24/04/2018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Anne Mullin  170118</a:t>
            </a:r>
          </a:p>
        </p:txBody>
      </p:sp>
      <p:sp>
        <p:nvSpPr>
          <p:cNvPr id="5" name="Rectangle 6"/>
          <p:cNvSpPr>
            <a:spLocks noGrp="1" noChangeArrowheads="1"/>
          </p:cNvSpPr>
          <p:nvPr>
            <p:ph type="sldNum" sz="quarter" idx="12"/>
          </p:nvPr>
        </p:nvSpPr>
        <p:spPr>
          <a:ln/>
        </p:spPr>
        <p:txBody>
          <a:bodyPr/>
          <a:lstStyle>
            <a:lvl1pPr>
              <a:defRPr/>
            </a:lvl1pPr>
          </a:lstStyle>
          <a:p>
            <a:fld id="{FF4338DC-07C7-47F5-B625-249C65118E9B}" type="slidenum">
              <a:rPr lang="en-US" altLang="en-US"/>
              <a:pPr/>
              <a:t>‹#›</a:t>
            </a:fld>
            <a:endParaRPr lang="en-US" altLang="en-US"/>
          </a:p>
        </p:txBody>
      </p:sp>
    </p:spTree>
    <p:extLst>
      <p:ext uri="{BB962C8B-B14F-4D97-AF65-F5344CB8AC3E}">
        <p14:creationId xmlns:p14="http://schemas.microsoft.com/office/powerpoint/2010/main" val="15731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F4A5DD-DA3A-4854-AD53-AA8AD7B03481}" type="datetime1">
              <a:rPr lang="en-GB" smtClean="0"/>
              <a:pPr/>
              <a:t>24/04/2018</a:t>
            </a:fld>
            <a:endParaRPr lang="en-GB"/>
          </a:p>
        </p:txBody>
      </p:sp>
      <p:sp>
        <p:nvSpPr>
          <p:cNvPr id="5" name="Footer Placeholder 4"/>
          <p:cNvSpPr>
            <a:spLocks noGrp="1"/>
          </p:cNvSpPr>
          <p:nvPr>
            <p:ph type="ftr" sz="quarter" idx="11"/>
          </p:nvPr>
        </p:nvSpPr>
        <p:spPr/>
        <p:txBody>
          <a:bodyPr/>
          <a:lstStyle/>
          <a:p>
            <a:r>
              <a:rPr lang="en-GB"/>
              <a:t>Anne Mullin Parenting in Scotland 2018</a:t>
            </a:r>
          </a:p>
        </p:txBody>
      </p:sp>
      <p:sp>
        <p:nvSpPr>
          <p:cNvPr id="6" name="Slide Number Placeholder 5"/>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06069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5B337-5D27-4473-A61A-24B1E5A65E99}" type="datetime1">
              <a:rPr lang="en-GB" smtClean="0"/>
              <a:pPr/>
              <a:t>24/04/2018</a:t>
            </a:fld>
            <a:endParaRPr lang="en-GB"/>
          </a:p>
        </p:txBody>
      </p:sp>
      <p:sp>
        <p:nvSpPr>
          <p:cNvPr id="5" name="Footer Placeholder 4"/>
          <p:cNvSpPr>
            <a:spLocks noGrp="1"/>
          </p:cNvSpPr>
          <p:nvPr>
            <p:ph type="ftr" sz="quarter" idx="11"/>
          </p:nvPr>
        </p:nvSpPr>
        <p:spPr/>
        <p:txBody>
          <a:bodyPr/>
          <a:lstStyle/>
          <a:p>
            <a:r>
              <a:rPr lang="en-GB"/>
              <a:t>Anne Mullin Parenting in Scotland 2018</a:t>
            </a:r>
          </a:p>
        </p:txBody>
      </p:sp>
      <p:sp>
        <p:nvSpPr>
          <p:cNvPr id="6" name="Slide Number Placeholder 5"/>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59837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08ED52-7BE5-4B7F-9D79-C9DB98C7E2FA}" type="datetime1">
              <a:rPr lang="en-GB" smtClean="0"/>
              <a:pPr/>
              <a:t>24/04/2018</a:t>
            </a:fld>
            <a:endParaRPr lang="en-GB"/>
          </a:p>
        </p:txBody>
      </p:sp>
      <p:sp>
        <p:nvSpPr>
          <p:cNvPr id="6" name="Footer Placeholder 5"/>
          <p:cNvSpPr>
            <a:spLocks noGrp="1"/>
          </p:cNvSpPr>
          <p:nvPr>
            <p:ph type="ftr" sz="quarter" idx="11"/>
          </p:nvPr>
        </p:nvSpPr>
        <p:spPr/>
        <p:txBody>
          <a:bodyPr/>
          <a:lstStyle/>
          <a:p>
            <a:r>
              <a:rPr lang="en-GB"/>
              <a:t>Anne Mullin Parenting in Scotland 2018</a:t>
            </a:r>
          </a:p>
        </p:txBody>
      </p:sp>
      <p:sp>
        <p:nvSpPr>
          <p:cNvPr id="7" name="Slide Number Placeholder 6"/>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383834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CAE9EE-F08F-40D1-835C-9330D79F7598}" type="datetime1">
              <a:rPr lang="en-GB" smtClean="0"/>
              <a:pPr/>
              <a:t>24/04/2018</a:t>
            </a:fld>
            <a:endParaRPr lang="en-GB"/>
          </a:p>
        </p:txBody>
      </p:sp>
      <p:sp>
        <p:nvSpPr>
          <p:cNvPr id="8" name="Footer Placeholder 7"/>
          <p:cNvSpPr>
            <a:spLocks noGrp="1"/>
          </p:cNvSpPr>
          <p:nvPr>
            <p:ph type="ftr" sz="quarter" idx="11"/>
          </p:nvPr>
        </p:nvSpPr>
        <p:spPr/>
        <p:txBody>
          <a:bodyPr/>
          <a:lstStyle/>
          <a:p>
            <a:r>
              <a:rPr lang="en-GB"/>
              <a:t>Anne Mullin Parenting in Scotland 2018</a:t>
            </a:r>
          </a:p>
        </p:txBody>
      </p:sp>
      <p:sp>
        <p:nvSpPr>
          <p:cNvPr id="9" name="Slide Number Placeholder 8"/>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299435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6EFB83-5DF0-498B-8132-65F2C795B7CE}" type="datetime1">
              <a:rPr lang="en-GB" smtClean="0"/>
              <a:pPr/>
              <a:t>24/04/2018</a:t>
            </a:fld>
            <a:endParaRPr lang="en-GB"/>
          </a:p>
        </p:txBody>
      </p:sp>
      <p:sp>
        <p:nvSpPr>
          <p:cNvPr id="4" name="Footer Placeholder 3"/>
          <p:cNvSpPr>
            <a:spLocks noGrp="1"/>
          </p:cNvSpPr>
          <p:nvPr>
            <p:ph type="ftr" sz="quarter" idx="11"/>
          </p:nvPr>
        </p:nvSpPr>
        <p:spPr/>
        <p:txBody>
          <a:bodyPr/>
          <a:lstStyle/>
          <a:p>
            <a:r>
              <a:rPr lang="en-GB"/>
              <a:t>Anne Mullin Parenting in Scotland 2018</a:t>
            </a:r>
          </a:p>
        </p:txBody>
      </p:sp>
      <p:sp>
        <p:nvSpPr>
          <p:cNvPr id="5" name="Slide Number Placeholder 4"/>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16946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08841-9689-4411-99D7-1277742A9D78}" type="datetime1">
              <a:rPr lang="en-GB" smtClean="0"/>
              <a:pPr/>
              <a:t>24/04/2018</a:t>
            </a:fld>
            <a:endParaRPr lang="en-GB"/>
          </a:p>
        </p:txBody>
      </p:sp>
      <p:sp>
        <p:nvSpPr>
          <p:cNvPr id="3" name="Footer Placeholder 2"/>
          <p:cNvSpPr>
            <a:spLocks noGrp="1"/>
          </p:cNvSpPr>
          <p:nvPr>
            <p:ph type="ftr" sz="quarter" idx="11"/>
          </p:nvPr>
        </p:nvSpPr>
        <p:spPr/>
        <p:txBody>
          <a:bodyPr/>
          <a:lstStyle/>
          <a:p>
            <a:r>
              <a:rPr lang="en-GB"/>
              <a:t>Anne Mullin Parenting in Scotland 2018</a:t>
            </a:r>
          </a:p>
        </p:txBody>
      </p:sp>
      <p:sp>
        <p:nvSpPr>
          <p:cNvPr id="4" name="Slide Number Placeholder 3"/>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199618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689511-55D1-454F-8A2C-5BB4EE9401C4}" type="datetime1">
              <a:rPr lang="en-GB" smtClean="0"/>
              <a:pPr/>
              <a:t>24/04/2018</a:t>
            </a:fld>
            <a:endParaRPr lang="en-GB"/>
          </a:p>
        </p:txBody>
      </p:sp>
      <p:sp>
        <p:nvSpPr>
          <p:cNvPr id="6" name="Footer Placeholder 5"/>
          <p:cNvSpPr>
            <a:spLocks noGrp="1"/>
          </p:cNvSpPr>
          <p:nvPr>
            <p:ph type="ftr" sz="quarter" idx="11"/>
          </p:nvPr>
        </p:nvSpPr>
        <p:spPr/>
        <p:txBody>
          <a:bodyPr/>
          <a:lstStyle/>
          <a:p>
            <a:r>
              <a:rPr lang="en-GB"/>
              <a:t>Anne Mullin Parenting in Scotland 2018</a:t>
            </a:r>
          </a:p>
        </p:txBody>
      </p:sp>
      <p:sp>
        <p:nvSpPr>
          <p:cNvPr id="7" name="Slide Number Placeholder 6"/>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51184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53A1A7-84B3-484B-9BDA-4A9F466CC1DF}" type="datetime1">
              <a:rPr lang="en-GB" smtClean="0"/>
              <a:pPr/>
              <a:t>24/04/2018</a:t>
            </a:fld>
            <a:endParaRPr lang="en-GB"/>
          </a:p>
        </p:txBody>
      </p:sp>
      <p:sp>
        <p:nvSpPr>
          <p:cNvPr id="6" name="Footer Placeholder 5"/>
          <p:cNvSpPr>
            <a:spLocks noGrp="1"/>
          </p:cNvSpPr>
          <p:nvPr>
            <p:ph type="ftr" sz="quarter" idx="11"/>
          </p:nvPr>
        </p:nvSpPr>
        <p:spPr/>
        <p:txBody>
          <a:bodyPr/>
          <a:lstStyle/>
          <a:p>
            <a:r>
              <a:rPr lang="en-GB"/>
              <a:t>Anne Mullin Parenting in Scotland 2018</a:t>
            </a:r>
          </a:p>
        </p:txBody>
      </p:sp>
      <p:sp>
        <p:nvSpPr>
          <p:cNvPr id="7" name="Slide Number Placeholder 6"/>
          <p:cNvSpPr>
            <a:spLocks noGrp="1"/>
          </p:cNvSpPr>
          <p:nvPr>
            <p:ph type="sldNum" sz="quarter" idx="12"/>
          </p:nvPr>
        </p:nvSpPr>
        <p:spPr/>
        <p:txBody>
          <a:bodyPr/>
          <a:lstStyle/>
          <a:p>
            <a:fld id="{62B1C39D-F838-42D9-B1EA-06CEC73244F0}" type="slidenum">
              <a:rPr lang="en-GB" smtClean="0"/>
              <a:pPr/>
              <a:t>‹#›</a:t>
            </a:fld>
            <a:endParaRPr lang="en-GB"/>
          </a:p>
        </p:txBody>
      </p:sp>
    </p:spTree>
    <p:extLst>
      <p:ext uri="{BB962C8B-B14F-4D97-AF65-F5344CB8AC3E}">
        <p14:creationId xmlns:p14="http://schemas.microsoft.com/office/powerpoint/2010/main" val="308059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58000">
              <a:schemeClr val="accent5">
                <a:lumMod val="20000"/>
                <a:lumOff val="8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6B278-F41D-4879-90DD-250C85CBA328}" type="datetime1">
              <a:rPr lang="en-GB" smtClean="0"/>
              <a:pPr/>
              <a:t>24/04/2018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Anne Mullin Parenting in Scotland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1C39D-F838-42D9-B1EA-06CEC73244F0}" type="slidenum">
              <a:rPr lang="en-GB" smtClean="0"/>
              <a:pPr/>
              <a:t>‹#›</a:t>
            </a:fld>
            <a:endParaRPr lang="en-GB"/>
          </a:p>
        </p:txBody>
      </p:sp>
    </p:spTree>
    <p:extLst>
      <p:ext uri="{BB962C8B-B14F-4D97-AF65-F5344CB8AC3E}">
        <p14:creationId xmlns:p14="http://schemas.microsoft.com/office/powerpoint/2010/main" val="3861041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2ahUKEwjGhNujgsHZAhVqCsAKHba1D1cQjRx6BAgAEAY&amp;url=https://www.inquisitr.com/3870237/highlights-childrens-magazine-to-publish-image-of-same-sex-couple-in-february-issue-controversy-ensues/&amp;psig=AOvVaw1I-foWfkBzwCXO9yOqMDJU&amp;ust=1519646437497424" TargetMode="External"/><Relationship Id="rId3" Type="http://schemas.openxmlformats.org/officeDocument/2006/relationships/image" Target="../media/image1.png"/><Relationship Id="rId7" Type="http://schemas.openxmlformats.org/officeDocument/2006/relationships/image" Target="../media/image3.jpeg"/><Relationship Id="rId12" Type="http://schemas.openxmlformats.org/officeDocument/2006/relationships/image" Target="../media/image7.png"/><Relationship Id="rId2" Type="http://schemas.openxmlformats.org/officeDocument/2006/relationships/hyperlink" Target="https://www.google.co.uk/url?sa=i&amp;rct=j&amp;q=&amp;esrc=s&amp;source=images&amp;cd=&amp;cad=rja&amp;uact=8&amp;ved=2ahUKEwjfsu_li8HZAhUMIMAKHbwiAcMQjRx6BAgAEAY&amp;url=https://www.tumblr.com/tagged/my-hair-looks-great-right-now&amp;psig=AOvVaw0p4_ZTe2Fg4xkiEXFlZqA_&amp;ust=1519648950320553" TargetMode="External"/><Relationship Id="rId1" Type="http://schemas.openxmlformats.org/officeDocument/2006/relationships/slideLayout" Target="../slideLayouts/slideLayout6.xml"/><Relationship Id="rId6" Type="http://schemas.openxmlformats.org/officeDocument/2006/relationships/hyperlink" Target="https://www.google.co.uk/url?sa=i&amp;rct=j&amp;q=&amp;esrc=s&amp;source=images&amp;cd=&amp;cad=rja&amp;uact=8&amp;ved=2ahUKEwiCvZCrgsHZAhUkK8AKHcnkBKoQjRx6BAgAEAY&amp;url=https://www.123rf.com/photo_83631066_stock-vector-female-gay-couple-with-kids-same-sex-family-happy-homosexual-spouses-holding-a-baby-vector-art-isola.html&amp;psig=AOvVaw1I-foWfkBzwCXO9yOqMDJU&amp;ust=1519646437497424" TargetMode="External"/><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hyperlink" Target="https://www.google.co.uk/url?sa=i&amp;rct=j&amp;q=&amp;esrc=s&amp;source=images&amp;cd=&amp;cad=rja&amp;uact=8&amp;ved=2ahUKEwidsOiMi8HZAhXiC8AKHf9EDbEQjRx6BAgAEAY&amp;url=https://www.123rf.com/photo_79273116_single-parent-family.html&amp;psig=AOvVaw1pyMz1AhxUXRwXVhxYKlCV&amp;ust=1519648796492622" TargetMode="Externa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dannydorling.org/?page_id=3008" TargetMode="External"/><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dx.doi.org/10.1136/bmjopen-2011-000759"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heraldscotland.com/news/14777840.How_clinic_gave_birth_to_a_maternity_care_model_worldwide/"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hyperlink" Target="http://www.azquotes.com/author/1355-Bruno_Bettelheim"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10515600" cy="1253633"/>
          </a:xfrm>
        </p:spPr>
        <p:txBody>
          <a:bodyPr>
            <a:normAutofit fontScale="90000"/>
          </a:bodyPr>
          <a:lstStyle/>
          <a:p>
            <a:r>
              <a:rPr lang="en-GB" b="1" dirty="0"/>
              <a:t>GPs In At The Deep End – Supporting Scotland’s Families. Rights, Respect, Relationships. </a:t>
            </a:r>
          </a:p>
        </p:txBody>
      </p:sp>
      <p:pic>
        <p:nvPicPr>
          <p:cNvPr id="1056" name="Picture 32" descr="Image result for cartoon images of mixed race famil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1153" y="4195674"/>
            <a:ext cx="3761894" cy="231732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cartoon images of same single parent family">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19" y="4610728"/>
            <a:ext cx="3717676" cy="20666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cartoon images of same sex couple fami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2100" y="1675444"/>
            <a:ext cx="2698663" cy="25202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Image result for cartoon images of same sex couple family">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7648" y="1675444"/>
            <a:ext cx="2971503" cy="2520230"/>
          </a:xfrm>
          <a:prstGeom prst="rect">
            <a:avLst/>
          </a:prstGeom>
          <a:noFill/>
          <a:ln>
            <a:noFill/>
          </a:ln>
        </p:spPr>
      </p:pic>
      <p:pic>
        <p:nvPicPr>
          <p:cNvPr id="1064" name="Picture 40" descr="Image result for cartoon images of ideal famil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369717"/>
            <a:ext cx="2403196" cy="3259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3810" t="8534" r="12842" b="12976"/>
          <a:stretch/>
        </p:blipFill>
        <p:spPr>
          <a:xfrm>
            <a:off x="3940508" y="2574740"/>
            <a:ext cx="2351975" cy="4283260"/>
          </a:xfrm>
          <a:prstGeom prst="rect">
            <a:avLst/>
          </a:prstGeom>
        </p:spPr>
      </p:pic>
      <p:pic>
        <p:nvPicPr>
          <p:cNvPr id="9" name="Content Placeholder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40508" y="1253633"/>
            <a:ext cx="2351975" cy="1599344"/>
          </a:xfrm>
          <a:prstGeom prst="rect">
            <a:avLst/>
          </a:prstGeom>
        </p:spPr>
      </p:pic>
      <p:sp>
        <p:nvSpPr>
          <p:cNvPr id="2" name="Footer Placeholder 1"/>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88499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569626" y="1780597"/>
            <a:ext cx="5450174" cy="4895850"/>
          </a:xfrm>
        </p:spPr>
        <p:txBody>
          <a:bodyPr>
            <a:noAutofit/>
          </a:bodyPr>
          <a:lstStyle/>
          <a:p>
            <a:pPr marL="0" indent="0">
              <a:buNone/>
            </a:pPr>
            <a:r>
              <a:rPr lang="en-GB" sz="2000" b="1" dirty="0"/>
              <a:t>‘IN A COUNTRY </a:t>
            </a:r>
            <a:r>
              <a:rPr lang="en-GB" sz="2000" b="1" dirty="0">
                <a:solidFill>
                  <a:srgbClr val="FF0000"/>
                </a:solidFill>
              </a:rPr>
              <a:t>WHERE THE INCOME AND WEALTH GAPS HAVE BECOME GREATER </a:t>
            </a:r>
            <a:r>
              <a:rPr lang="en-GB" sz="2000" b="1" dirty="0"/>
              <a:t>THAN AT ANY POINT IN LIVING MEMORY, AND WHICH ARE GREATER THAN IN ALMOST ALL OTHER SIMILAR WEALTHY COUNTRIES, </a:t>
            </a:r>
            <a:r>
              <a:rPr lang="en-GB" sz="2000" b="1" dirty="0">
                <a:solidFill>
                  <a:srgbClr val="FF0000"/>
                </a:solidFill>
              </a:rPr>
              <a:t>YOU SHOULD EXPECT VERY HIGH AND RISING LEVELS OF CRIME, SOCIAL DISORDER, DYSFUNCTION, RISING POLARISATION, FEAR AND ANXIETY</a:t>
            </a:r>
            <a:r>
              <a:rPr lang="en-GB" sz="2000" b="1" dirty="0"/>
              <a:t>’</a:t>
            </a:r>
          </a:p>
          <a:p>
            <a:pPr marL="0" indent="0">
              <a:buNone/>
            </a:pPr>
            <a:r>
              <a:rPr lang="en-GB" sz="2000" u="sng" dirty="0">
                <a:hlinkClick r:id="rId3"/>
              </a:rPr>
              <a:t>http://www.dannydorling.org/?page_id=3008</a:t>
            </a:r>
            <a:endParaRPr lang="en-GB" sz="2000" dirty="0"/>
          </a:p>
          <a:p>
            <a:pPr marL="0" indent="0">
              <a:buNone/>
            </a:pPr>
            <a:r>
              <a:rPr lang="en-GB" sz="2000" b="1" dirty="0"/>
              <a:t>‘YOUNG ADULTS IN BOTH BRITAIN AND THE USA TODAY HAVE ONLY EVER KNOWN A COUNTRY IN WHICH INCOME AND WEALTH HAVE BEEN REDISTRIBUTED FROM POOR TO RICH—TO THE DETRIMENT OF ALL. HOW MUCH MONEY COULD BE SAVED BY DOING THE REVERSE AND REDISTRIBUTING FROM RICH TO POOR?’</a:t>
            </a:r>
          </a:p>
          <a:p>
            <a:pPr marL="0" indent="0">
              <a:buNone/>
            </a:pPr>
            <a:r>
              <a:rPr lang="en-GB" sz="2000" u="sng" dirty="0">
                <a:hlinkClick r:id="rId3"/>
              </a:rPr>
              <a:t>http://www.dannydorling.org/?page_id=3008</a:t>
            </a:r>
            <a:endParaRPr lang="en-GB" sz="2000" dirty="0"/>
          </a:p>
        </p:txBody>
      </p:sp>
      <p:sp>
        <p:nvSpPr>
          <p:cNvPr id="13" name="Content Placeholder 12"/>
          <p:cNvSpPr>
            <a:spLocks noGrp="1"/>
          </p:cNvSpPr>
          <p:nvPr>
            <p:ph sz="half" idx="2"/>
          </p:nvPr>
        </p:nvSpPr>
        <p:spPr>
          <a:xfrm>
            <a:off x="6157382" y="1978719"/>
            <a:ext cx="5181600" cy="4351338"/>
          </a:xfrm>
        </p:spPr>
        <p:txBody>
          <a:bodyPr>
            <a:normAutofit fontScale="25000" lnSpcReduction="20000"/>
          </a:bodyPr>
          <a:lstStyle/>
          <a:p>
            <a:pPr marL="0" indent="0">
              <a:buNone/>
            </a:pPr>
            <a:r>
              <a:rPr lang="en-GB" sz="9600" b="1" dirty="0"/>
              <a:t>OUR ANALYSIS DEMONSTRATES THAT PERSONS WHO SUFFER HOUSING ARREARS EXPERIENCE INCREASED RISK OF WORSENING SELF-REPORTED HEALTH, ESPECIALLY AMONG THOSE WHO RENT. FUTURE RESEARCH IS NEEDED TO UNDERSTAND THE ROLE OF ALTERNATIVE HOUSING SUPPORT SYSTEMS AND AVAILABLE STRATEGIES FOR PREVENTING THE HEALTH CONSEQUENCES OF HOUSING INSECURITY…</a:t>
            </a:r>
            <a:r>
              <a:rPr lang="en-GB" sz="9600" b="1" dirty="0">
                <a:solidFill>
                  <a:srgbClr val="FF0000"/>
                </a:solidFill>
              </a:rPr>
              <a:t>THESE ADVERSE ASSOCIATIONS WERE ONLY EVIDENT IN PERSONS BELOW THE 75TH PERCENTILE OF DISPOSABLE INCOME</a:t>
            </a:r>
          </a:p>
          <a:p>
            <a:endParaRPr lang="en-GB" sz="9600" dirty="0"/>
          </a:p>
          <a:p>
            <a:pPr marL="0" indent="0">
              <a:buNone/>
            </a:pPr>
            <a:r>
              <a:rPr lang="en-GB" sz="4800" dirty="0"/>
              <a:t>The impact of the housing crisis on self-reported health in Europe: multilevel longitudinal modelling of 27 EU countries. European Journal of Public Health 26(5), 788-793. 1-10-2016 </a:t>
            </a:r>
          </a:p>
          <a:p>
            <a:endParaRPr lang="en-GB" dirty="0"/>
          </a:p>
        </p:txBody>
      </p:sp>
      <p:sp>
        <p:nvSpPr>
          <p:cNvPr id="4" name="Footer Placeholder 3"/>
          <p:cNvSpPr>
            <a:spLocks noGrp="1"/>
          </p:cNvSpPr>
          <p:nvPr>
            <p:ph type="ftr" sz="quarter" idx="11"/>
          </p:nvPr>
        </p:nvSpPr>
        <p:spPr>
          <a:xfrm>
            <a:off x="1013775" y="6492875"/>
            <a:ext cx="4114800" cy="365125"/>
          </a:xfrm>
        </p:spPr>
        <p:txBody>
          <a:bodyPr/>
          <a:lstStyle/>
          <a:p>
            <a:r>
              <a:rPr lang="en-GB"/>
              <a:t>Anne Mullin Parenting in Scotland 2018</a:t>
            </a:r>
            <a:endParaRPr lang="en-GB"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3608" y="-60457"/>
            <a:ext cx="1184223" cy="1904780"/>
          </a:xfrm>
          <a:prstGeom prst="rect">
            <a:avLst/>
          </a:prstGeom>
        </p:spPr>
      </p:pic>
      <p:sp>
        <p:nvSpPr>
          <p:cNvPr id="6" name="Rectangle 5"/>
          <p:cNvSpPr/>
          <p:nvPr/>
        </p:nvSpPr>
        <p:spPr>
          <a:xfrm>
            <a:off x="214859" y="96371"/>
            <a:ext cx="6110990" cy="375552"/>
          </a:xfrm>
          <a:prstGeom prst="rect">
            <a:avLst/>
          </a:prstGeom>
        </p:spPr>
        <p:txBody>
          <a:bodyPr wrap="square">
            <a:spAutoFit/>
          </a:bodyPr>
          <a:lstStyle/>
          <a:p>
            <a:pPr>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7141" y="-60457"/>
            <a:ext cx="1214169" cy="19047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7824" y="-30997"/>
            <a:ext cx="1165034" cy="186313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4068" y="-14720"/>
            <a:ext cx="1336007" cy="1836169"/>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3229" y="18852"/>
            <a:ext cx="1141907" cy="1795138"/>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3282" y="708"/>
            <a:ext cx="1174100" cy="181328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2920" y="-14720"/>
            <a:ext cx="1140929" cy="1795318"/>
          </a:xfrm>
          <a:prstGeom prst="rect">
            <a:avLst/>
          </a:prstGeom>
        </p:spPr>
      </p:pic>
      <p:sp>
        <p:nvSpPr>
          <p:cNvPr id="2" name="TextBox 1"/>
          <p:cNvSpPr txBox="1"/>
          <p:nvPr/>
        </p:nvSpPr>
        <p:spPr>
          <a:xfrm>
            <a:off x="55229" y="22537"/>
            <a:ext cx="3821574" cy="523220"/>
          </a:xfrm>
          <a:prstGeom prst="rect">
            <a:avLst/>
          </a:prstGeom>
          <a:noFill/>
        </p:spPr>
        <p:txBody>
          <a:bodyPr wrap="square" rtlCol="0">
            <a:spAutoFit/>
          </a:bodyPr>
          <a:lstStyle/>
          <a:p>
            <a:r>
              <a:rPr lang="en-GB" sz="2800" b="1" dirty="0"/>
              <a:t>SOCIETY BY THE BOOK</a:t>
            </a:r>
          </a:p>
        </p:txBody>
      </p:sp>
    </p:spTree>
    <p:extLst>
      <p:ext uri="{BB962C8B-B14F-4D97-AF65-F5344CB8AC3E}">
        <p14:creationId xmlns:p14="http://schemas.microsoft.com/office/powerpoint/2010/main" val="366814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30"/>
            <a:ext cx="10515600" cy="851211"/>
          </a:xfrm>
        </p:spPr>
        <p:txBody>
          <a:bodyPr/>
          <a:lstStyle/>
          <a:p>
            <a:r>
              <a:rPr lang="en-GB" dirty="0"/>
              <a:t>   </a:t>
            </a:r>
            <a:r>
              <a:rPr lang="en-GB" b="1" dirty="0"/>
              <a:t>BORN TO FAIL </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772" t="25578" r="40642" b="568"/>
          <a:stretch/>
        </p:blipFill>
        <p:spPr>
          <a:xfrm>
            <a:off x="4711485" y="-12155"/>
            <a:ext cx="3606605" cy="3853112"/>
          </a:xfrm>
        </p:spPr>
      </p:pic>
      <p:sp>
        <p:nvSpPr>
          <p:cNvPr id="8" name="Rectangle 7"/>
          <p:cNvSpPr/>
          <p:nvPr/>
        </p:nvSpPr>
        <p:spPr>
          <a:xfrm>
            <a:off x="4321277" y="4011561"/>
            <a:ext cx="7993626" cy="1754326"/>
          </a:xfrm>
          <a:prstGeom prst="rect">
            <a:avLst/>
          </a:prstGeom>
        </p:spPr>
        <p:txBody>
          <a:bodyPr wrap="square">
            <a:spAutoFit/>
          </a:bodyPr>
          <a:lstStyle/>
          <a:p>
            <a:r>
              <a:rPr lang="en-GB" b="1" dirty="0"/>
              <a:t>Overall the inequality that existed 50 years ago still persists today, and in some respects has become worse. </a:t>
            </a:r>
          </a:p>
          <a:p>
            <a:r>
              <a:rPr lang="en-GB" b="1" dirty="0"/>
              <a:t>The fact that the poverty and inequality experienced by our children remains just as prevalent today as it did nearly 50 years ago must not be ignored…there is </a:t>
            </a:r>
            <a:r>
              <a:rPr lang="en-GB" b="1" dirty="0">
                <a:solidFill>
                  <a:srgbClr val="FF0000"/>
                </a:solidFill>
              </a:rPr>
              <a:t>a real risk of sleepwalking into a world where inequality and disadvantage are so deeply entrenched that our children grow up in a state of social apartheid.</a:t>
            </a:r>
          </a:p>
        </p:txBody>
      </p:sp>
      <p:sp>
        <p:nvSpPr>
          <p:cNvPr id="9" name="TextBox 8"/>
          <p:cNvSpPr txBox="1"/>
          <p:nvPr/>
        </p:nvSpPr>
        <p:spPr>
          <a:xfrm>
            <a:off x="162025" y="637952"/>
            <a:ext cx="4188542" cy="5940088"/>
          </a:xfrm>
          <a:prstGeom prst="rect">
            <a:avLst/>
          </a:prstGeom>
          <a:noFill/>
        </p:spPr>
        <p:txBody>
          <a:bodyPr wrap="square" rtlCol="0">
            <a:spAutoFit/>
          </a:bodyPr>
          <a:lstStyle/>
          <a:p>
            <a:r>
              <a:rPr lang="en-GB" sz="2000" b="1" dirty="0"/>
              <a:t>Are children still  experiencing inequality and disadvantage?</a:t>
            </a:r>
          </a:p>
          <a:p>
            <a:r>
              <a:rPr lang="en-GB" sz="2000" b="1" dirty="0">
                <a:solidFill>
                  <a:srgbClr val="FF0000"/>
                </a:solidFill>
              </a:rPr>
              <a:t>Far from improving over time, the situation today appears to be no better than it was nearly five decades ago.</a:t>
            </a:r>
          </a:p>
          <a:p>
            <a:r>
              <a:rPr lang="en-GB" sz="2000" b="1" dirty="0"/>
              <a:t>• A child from a disadvantaged background is still far less likely do well in their GCSEs at 16.</a:t>
            </a:r>
          </a:p>
          <a:p>
            <a:r>
              <a:rPr lang="en-GB" sz="2000" b="1" dirty="0"/>
              <a:t>• </a:t>
            </a:r>
            <a:r>
              <a:rPr lang="en-GB" sz="2000" b="1" dirty="0">
                <a:solidFill>
                  <a:srgbClr val="FF0000"/>
                </a:solidFill>
              </a:rPr>
              <a:t>Children living in deprived areas are much more likely to be obese than those living in affluent areas.</a:t>
            </a:r>
          </a:p>
          <a:p>
            <a:r>
              <a:rPr lang="en-GB" sz="2000" b="1" dirty="0"/>
              <a:t>• Children from disadvantaged backgrounds are more likely to suffer accidental injuries at home.</a:t>
            </a:r>
          </a:p>
          <a:p>
            <a:r>
              <a:rPr lang="en-GB" sz="2000" dirty="0"/>
              <a:t>• </a:t>
            </a:r>
            <a:r>
              <a:rPr lang="en-GB" sz="2000" b="1" dirty="0">
                <a:solidFill>
                  <a:srgbClr val="FF0000"/>
                </a:solidFill>
              </a:rPr>
              <a:t>Children living in the most deprived areas are much less likely to have access to green space and places to play.</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18088" y="-1"/>
            <a:ext cx="3873911" cy="3853111"/>
          </a:xfrm>
          <a:prstGeom prst="rect">
            <a:avLst/>
          </a:prstGeom>
        </p:spPr>
      </p:pic>
      <p:sp>
        <p:nvSpPr>
          <p:cNvPr id="3" name="Footer Placeholder 2"/>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404891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960"/>
            <a:ext cx="11313160" cy="1767839"/>
          </a:xfrm>
        </p:spPr>
        <p:txBody>
          <a:bodyPr>
            <a:normAutofit fontScale="90000"/>
          </a:bodyPr>
          <a:lstStyle/>
          <a:p>
            <a:r>
              <a:rPr lang="en-GB" dirty="0"/>
              <a:t> </a:t>
            </a:r>
            <a:br>
              <a:rPr lang="en-GB" dirty="0"/>
            </a:br>
            <a:br>
              <a:rPr lang="en-GB" dirty="0"/>
            </a:br>
            <a:r>
              <a:rPr lang="en-GB" b="1" dirty="0"/>
              <a:t>Enduring Challenges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761" y="0"/>
            <a:ext cx="6250239" cy="2008171"/>
          </a:xfrm>
          <a:prstGeom prst="rect">
            <a:avLst/>
          </a:prstGeom>
        </p:spPr>
      </p:pic>
      <p:sp>
        <p:nvSpPr>
          <p:cNvPr id="3" name="Content Placeholder 2"/>
          <p:cNvSpPr>
            <a:spLocks noGrp="1"/>
          </p:cNvSpPr>
          <p:nvPr>
            <p:ph idx="1"/>
          </p:nvPr>
        </p:nvSpPr>
        <p:spPr>
          <a:xfrm>
            <a:off x="251442" y="2123267"/>
            <a:ext cx="11496727" cy="4713303"/>
          </a:xfrm>
        </p:spPr>
        <p:txBody>
          <a:bodyPr>
            <a:noAutofit/>
          </a:bodyPr>
          <a:lstStyle/>
          <a:p>
            <a:pPr marL="0" indent="0">
              <a:buNone/>
            </a:pPr>
            <a:r>
              <a:rPr lang="en-GB" dirty="0">
                <a:solidFill>
                  <a:srgbClr val="FF0000"/>
                </a:solidFill>
              </a:rPr>
              <a:t>‘Despite the improving picture of childhood health, there remains significant inequality in children’s experience of the wider social determinants of health, resulting in long term and enduring health inequalities… </a:t>
            </a:r>
            <a:r>
              <a:rPr lang="en-GB" b="1" dirty="0">
                <a:solidFill>
                  <a:srgbClr val="FF0000"/>
                </a:solidFill>
              </a:rPr>
              <a:t>health is influenced by the distribution of income, wealth and power within a society which are in turn influenced by the social, economic and political structures…</a:t>
            </a:r>
          </a:p>
          <a:p>
            <a:pPr marL="0" indent="0">
              <a:buNone/>
            </a:pPr>
            <a:r>
              <a:rPr lang="en-GB" sz="3200" dirty="0">
                <a:blipFill>
                  <a:blip r:embed="rId4"/>
                  <a:tile tx="0" ty="0" sx="100000" sy="100000" flip="none" algn="tl"/>
                </a:blipFill>
              </a:rPr>
              <a:t>This means that </a:t>
            </a:r>
            <a:r>
              <a:rPr lang="en-GB" sz="3200" b="1" dirty="0">
                <a:blipFill>
                  <a:blip r:embed="rId4"/>
                  <a:tile tx="0" ty="0" sx="100000" sy="100000" flip="none" algn="tl"/>
                </a:blipFill>
              </a:rPr>
              <a:t>children living in poverty are most at risk of the negative impact of the wider determinants of health</a:t>
            </a:r>
            <a:r>
              <a:rPr lang="en-GB" sz="3200" dirty="0">
                <a:blipFill>
                  <a:blip r:embed="rId4"/>
                  <a:tile tx="0" ty="0" sx="100000" sy="100000" flip="none" algn="tl"/>
                </a:blipFill>
              </a:rPr>
              <a:t>. </a:t>
            </a:r>
            <a:r>
              <a:rPr lang="en-GB" sz="3200" b="1" dirty="0">
                <a:blipFill>
                  <a:blip r:embed="rId4"/>
                  <a:tile tx="0" ty="0" sx="100000" sy="100000" flip="none" algn="tl"/>
                </a:blipFill>
              </a:rPr>
              <a:t>One in four (260,000) of Scotland’s children are officially recognised as living in poverty </a:t>
            </a:r>
            <a:r>
              <a:rPr lang="en-GB" sz="3200" dirty="0">
                <a:blipFill>
                  <a:blip r:embed="rId4"/>
                  <a:tile tx="0" ty="0" sx="100000" sy="100000" flip="none" algn="tl"/>
                </a:blipFill>
              </a:rPr>
              <a:t>– defined as living in a household with less than 60% of median household income’ </a:t>
            </a:r>
            <a:r>
              <a:rPr lang="en-GB" sz="1600" b="1" dirty="0">
                <a:blipFill>
                  <a:blip r:embed="rId4"/>
                  <a:tile tx="0" ty="0" sx="100000" sy="100000" flip="none" algn="tl"/>
                </a:blipFill>
              </a:rPr>
              <a:t>http://www.healthscotland.scot/population-groups/children </a:t>
            </a:r>
          </a:p>
          <a:p>
            <a:pPr marL="0" indent="0">
              <a:buNone/>
            </a:pPr>
            <a:endParaRPr lang="en-GB" b="1" dirty="0">
              <a:blipFill>
                <a:blip r:embed="rId4"/>
                <a:tile tx="0" ty="0" sx="100000" sy="100000" flip="none" algn="tl"/>
              </a:blipFill>
            </a:endParaRPr>
          </a:p>
        </p:txBody>
      </p:sp>
      <p:sp>
        <p:nvSpPr>
          <p:cNvPr id="4" name="Footer Placeholder 3"/>
          <p:cNvSpPr>
            <a:spLocks noGrp="1"/>
          </p:cNvSpPr>
          <p:nvPr>
            <p:ph type="ftr" sz="quarter" idx="11"/>
          </p:nvPr>
        </p:nvSpPr>
        <p:spPr/>
        <p:txBody>
          <a:bodyPr/>
          <a:lstStyle/>
          <a:p>
            <a:r>
              <a:rPr lang="en-GB" dirty="0"/>
              <a:t>Anne Mullin Parenting in Scotland 2018</a:t>
            </a:r>
          </a:p>
        </p:txBody>
      </p:sp>
    </p:spTree>
    <p:extLst>
      <p:ext uri="{BB962C8B-B14F-4D97-AF65-F5344CB8AC3E}">
        <p14:creationId xmlns:p14="http://schemas.microsoft.com/office/powerpoint/2010/main" val="813650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17" y="0"/>
            <a:ext cx="10165597" cy="573437"/>
          </a:xfrm>
        </p:spPr>
        <p:txBody>
          <a:bodyPr>
            <a:normAutofit fontScale="90000"/>
          </a:bodyPr>
          <a:lstStyle/>
          <a:p>
            <a:br>
              <a:rPr lang="en-GB" b="1" dirty="0"/>
            </a:br>
            <a:r>
              <a:rPr lang="en-GB" b="1" dirty="0"/>
              <a:t>CHILD POVERTY </a:t>
            </a:r>
            <a:br>
              <a:rPr lang="en-GB" b="1" dirty="0"/>
            </a:br>
            <a:r>
              <a:rPr lang="en-GB" b="1" dirty="0"/>
              <a:t>SAFARI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98254" y="0"/>
            <a:ext cx="2077039" cy="1446813"/>
          </a:xfrm>
        </p:spPr>
      </p:pic>
      <p:sp>
        <p:nvSpPr>
          <p:cNvPr id="4" name="Footer Placeholder 3"/>
          <p:cNvSpPr>
            <a:spLocks noGrp="1"/>
          </p:cNvSpPr>
          <p:nvPr>
            <p:ph type="ftr" sz="quarter" idx="11"/>
          </p:nvPr>
        </p:nvSpPr>
        <p:spPr/>
        <p:txBody>
          <a:bodyPr/>
          <a:lstStyle/>
          <a:p>
            <a:r>
              <a:rPr lang="en-GB" dirty="0"/>
              <a:t>Anne Mullin Parenting in Scotland 2018</a:t>
            </a:r>
          </a:p>
        </p:txBody>
      </p:sp>
      <p:pic>
        <p:nvPicPr>
          <p:cNvPr id="7" name="Picture 6"/>
          <p:cNvPicPr>
            <a:picLocks noChangeAspect="1"/>
          </p:cNvPicPr>
          <p:nvPr/>
        </p:nvPicPr>
        <p:blipFill rotWithShape="1">
          <a:blip r:embed="rId3" cstate="print"/>
          <a:srcRect l="35492" t="32224" r="40360" b="8739"/>
          <a:stretch/>
        </p:blipFill>
        <p:spPr>
          <a:xfrm>
            <a:off x="4287683" y="1446814"/>
            <a:ext cx="2898182" cy="473598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2751" r="57372"/>
          <a:stretch/>
        </p:blipFill>
        <p:spPr>
          <a:xfrm>
            <a:off x="0" y="1446815"/>
            <a:ext cx="4287683" cy="4735987"/>
          </a:xfrm>
          <a:prstGeom prst="rect">
            <a:avLst/>
          </a:prstGeom>
          <a:solidFill>
            <a:srgbClr val="FFFF00"/>
          </a:solidFill>
        </p:spPr>
      </p:pic>
      <p:sp>
        <p:nvSpPr>
          <p:cNvPr id="9" name="Rectangle 8"/>
          <p:cNvSpPr/>
          <p:nvPr/>
        </p:nvSpPr>
        <p:spPr>
          <a:xfrm>
            <a:off x="7185865" y="917912"/>
            <a:ext cx="6096000" cy="5940088"/>
          </a:xfrm>
          <a:prstGeom prst="rect">
            <a:avLst/>
          </a:prstGeom>
        </p:spPr>
        <p:txBody>
          <a:bodyPr>
            <a:spAutoFit/>
          </a:bodyPr>
          <a:lstStyle/>
          <a:p>
            <a:r>
              <a:rPr lang="en-GB" sz="2000" b="1" dirty="0"/>
              <a:t>‘End Child Poverty coalition calls </a:t>
            </a:r>
            <a:r>
              <a:rPr lang="en-GB" sz="2000" b="1" dirty="0">
                <a:solidFill>
                  <a:srgbClr val="FF0000"/>
                </a:solidFill>
              </a:rPr>
              <a:t>for an end to </a:t>
            </a:r>
          </a:p>
          <a:p>
            <a:r>
              <a:rPr lang="en-GB" sz="2000" b="1" dirty="0">
                <a:solidFill>
                  <a:srgbClr val="FF0000"/>
                </a:solidFill>
              </a:rPr>
              <a:t>the freeze on children's benefits </a:t>
            </a:r>
            <a:r>
              <a:rPr lang="en-GB" sz="2000" b="1" dirty="0"/>
              <a:t>as new figures </a:t>
            </a:r>
          </a:p>
          <a:p>
            <a:r>
              <a:rPr lang="en-GB" sz="2000" b="1" dirty="0"/>
              <a:t>released today show that there are some </a:t>
            </a:r>
          </a:p>
          <a:p>
            <a:r>
              <a:rPr lang="en-GB" sz="2000" b="1" dirty="0"/>
              <a:t>constituencies in the UK today where </a:t>
            </a:r>
            <a:r>
              <a:rPr lang="en-GB" sz="2000" b="1" dirty="0">
                <a:solidFill>
                  <a:srgbClr val="FF0000"/>
                </a:solidFill>
              </a:rPr>
              <a:t>more </a:t>
            </a:r>
          </a:p>
          <a:p>
            <a:r>
              <a:rPr lang="en-GB" sz="2000" b="1" dirty="0">
                <a:solidFill>
                  <a:srgbClr val="FF0000"/>
                </a:solidFill>
              </a:rPr>
              <a:t>than half of children are growing up in poverty</a:t>
            </a:r>
            <a:r>
              <a:rPr lang="en-GB" sz="2000" b="1" dirty="0"/>
              <a:t>.</a:t>
            </a:r>
          </a:p>
          <a:p>
            <a:r>
              <a:rPr lang="en-GB" sz="2000" b="1" dirty="0"/>
              <a:t>The figures also show that some of the most </a:t>
            </a:r>
          </a:p>
          <a:p>
            <a:r>
              <a:rPr lang="en-GB" sz="2000" b="1" dirty="0"/>
              <a:t>deprived areas of the UK have seen the biggest increases in child poverty since the coalition’s </a:t>
            </a:r>
          </a:p>
          <a:p>
            <a:r>
              <a:rPr lang="en-GB" sz="2000" b="1" dirty="0"/>
              <a:t>last local child poverty figures for December</a:t>
            </a:r>
          </a:p>
          <a:p>
            <a:r>
              <a:rPr lang="en-GB" sz="2000" b="1" dirty="0"/>
              <a:t>2015.The coalition is also concerned that the</a:t>
            </a:r>
          </a:p>
          <a:p>
            <a:r>
              <a:rPr lang="en-GB" sz="2000" b="1" dirty="0">
                <a:solidFill>
                  <a:srgbClr val="FF0000"/>
                </a:solidFill>
              </a:rPr>
              <a:t>impact of poverty may be exacerbated by a </a:t>
            </a:r>
          </a:p>
          <a:p>
            <a:r>
              <a:rPr lang="en-GB" sz="2000" b="1" dirty="0">
                <a:solidFill>
                  <a:srgbClr val="FF0000"/>
                </a:solidFill>
              </a:rPr>
              <a:t>poverty premium</a:t>
            </a:r>
            <a:r>
              <a:rPr lang="en-GB" sz="2000" b="1" dirty="0"/>
              <a:t>… low income families can </a:t>
            </a:r>
          </a:p>
          <a:p>
            <a:r>
              <a:rPr lang="en-GB" sz="2000" b="1" dirty="0"/>
              <a:t>face paying as much as £1700 per year </a:t>
            </a:r>
          </a:p>
          <a:p>
            <a:r>
              <a:rPr lang="en-GB" sz="2000" b="1" dirty="0"/>
              <a:t>more than better off families, to buy the same </a:t>
            </a:r>
          </a:p>
          <a:p>
            <a:r>
              <a:rPr lang="en-GB" sz="2000" b="1" dirty="0"/>
              <a:t>essential goods and services. A major</a:t>
            </a:r>
          </a:p>
          <a:p>
            <a:r>
              <a:rPr lang="en-GB" sz="2000" b="1" dirty="0"/>
              <a:t>contributor to this is the </a:t>
            </a:r>
            <a:r>
              <a:rPr lang="en-GB" sz="2000" b="1" dirty="0">
                <a:solidFill>
                  <a:srgbClr val="FF0000"/>
                </a:solidFill>
              </a:rPr>
              <a:t>high cost of credit for</a:t>
            </a:r>
          </a:p>
          <a:p>
            <a:r>
              <a:rPr lang="en-GB" sz="2000" b="1" dirty="0">
                <a:solidFill>
                  <a:srgbClr val="FF0000"/>
                </a:solidFill>
              </a:rPr>
              <a:t>low income families,</a:t>
            </a:r>
            <a:r>
              <a:rPr lang="en-GB" sz="2000" b="1" dirty="0"/>
              <a:t> and the coalition wants </a:t>
            </a:r>
          </a:p>
          <a:p>
            <a:r>
              <a:rPr lang="en-GB" sz="2000" b="1" dirty="0"/>
              <a:t>to see the Government address this by </a:t>
            </a:r>
          </a:p>
          <a:p>
            <a:r>
              <a:rPr lang="en-GB" sz="2000" b="1" dirty="0"/>
              <a:t>providing better access to interest free credit’</a:t>
            </a:r>
          </a:p>
        </p:txBody>
      </p:sp>
    </p:spTree>
    <p:extLst>
      <p:ext uri="{BB962C8B-B14F-4D97-AF65-F5344CB8AC3E}">
        <p14:creationId xmlns:p14="http://schemas.microsoft.com/office/powerpoint/2010/main" val="40565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0587"/>
            <a:ext cx="10515600" cy="1325563"/>
          </a:xfrm>
        </p:spPr>
        <p:txBody>
          <a:bodyPr/>
          <a:lstStyle/>
          <a:p>
            <a:r>
              <a:rPr lang="en-GB" b="1" dirty="0"/>
              <a:t>Poverty and children’s health: views from the frontline</a:t>
            </a:r>
          </a:p>
        </p:txBody>
      </p:sp>
      <p:sp>
        <p:nvSpPr>
          <p:cNvPr id="5" name="Content Placeholder 4"/>
          <p:cNvSpPr>
            <a:spLocks noGrp="1"/>
          </p:cNvSpPr>
          <p:nvPr>
            <p:ph sz="half" idx="1"/>
          </p:nvPr>
        </p:nvSpPr>
        <p:spPr>
          <a:xfrm>
            <a:off x="0" y="1715580"/>
            <a:ext cx="5181600" cy="5142419"/>
          </a:xfrm>
        </p:spPr>
        <p:txBody>
          <a:bodyPr>
            <a:normAutofit fontScale="47500" lnSpcReduction="20000"/>
          </a:bodyPr>
          <a:lstStyle/>
          <a:p>
            <a:r>
              <a:rPr lang="en-GB" sz="5100" dirty="0"/>
              <a:t>‘[We] see parents in A&amp;E who are limiting their eating to care for their children. </a:t>
            </a:r>
            <a:r>
              <a:rPr lang="en-GB" sz="5100" b="1" dirty="0"/>
              <a:t>Children are worried, scared and upset</a:t>
            </a:r>
            <a:r>
              <a:rPr lang="en-GB" sz="5100" dirty="0"/>
              <a:t>.’</a:t>
            </a:r>
          </a:p>
          <a:p>
            <a:r>
              <a:rPr lang="en-GB" sz="5100" dirty="0"/>
              <a:t>‘Many of our [patients] are from </a:t>
            </a:r>
            <a:r>
              <a:rPr lang="en-GB" sz="5100" b="1" dirty="0"/>
              <a:t>low income families who rely on food banks</a:t>
            </a:r>
            <a:r>
              <a:rPr lang="en-GB" sz="5100" dirty="0"/>
              <a:t>’</a:t>
            </a:r>
          </a:p>
          <a:p>
            <a:r>
              <a:rPr lang="en-GB" sz="5100" dirty="0"/>
              <a:t>‘I see </a:t>
            </a:r>
            <a:r>
              <a:rPr lang="en-GB" sz="5100" b="1" dirty="0"/>
              <a:t>many disabled children who are living in inadequate housing </a:t>
            </a:r>
            <a:r>
              <a:rPr lang="en-GB" sz="5100" dirty="0"/>
              <a:t>which causes significant stress to families, back problems through having to lift children, etc.’</a:t>
            </a:r>
          </a:p>
          <a:p>
            <a:r>
              <a:rPr lang="en-GB" sz="5100" dirty="0"/>
              <a:t>‘</a:t>
            </a:r>
            <a:r>
              <a:rPr lang="en-GB" sz="5100" b="1" dirty="0"/>
              <a:t>Single mother evicted from rented property</a:t>
            </a:r>
            <a:r>
              <a:rPr lang="en-GB" sz="5100" dirty="0"/>
              <a:t> given accommodation in a Travelodge in another town. The child had multiple allergies. Could not afford decent meals.’</a:t>
            </a:r>
          </a:p>
          <a:p>
            <a:endParaRPr lang="en-GB" dirty="0"/>
          </a:p>
        </p:txBody>
      </p:sp>
      <p:sp>
        <p:nvSpPr>
          <p:cNvPr id="6" name="Content Placeholder 5"/>
          <p:cNvSpPr>
            <a:spLocks noGrp="1"/>
          </p:cNvSpPr>
          <p:nvPr>
            <p:ph sz="half" idx="2"/>
          </p:nvPr>
        </p:nvSpPr>
        <p:spPr>
          <a:xfrm>
            <a:off x="7010400" y="970039"/>
            <a:ext cx="5181600" cy="4351338"/>
          </a:xfrm>
        </p:spPr>
        <p:txBody>
          <a:bodyPr>
            <a:noAutofit/>
          </a:bodyPr>
          <a:lstStyle/>
          <a:p>
            <a:r>
              <a:rPr lang="en-GB" sz="2400" b="1" dirty="0"/>
              <a:t>Families on lower incomes are not able to provide the opportunities which may directly impact health </a:t>
            </a:r>
            <a:r>
              <a:rPr lang="en-GB" sz="2400" dirty="0"/>
              <a:t>– for example continuous glucose monitoring devices; healthy food; sports and other activities’</a:t>
            </a:r>
          </a:p>
          <a:p>
            <a:r>
              <a:rPr lang="en-GB" sz="2400" dirty="0"/>
              <a:t>‘Issues that could and should have been managed by routine universal services (such as parenting support) have not been </a:t>
            </a:r>
            <a:r>
              <a:rPr lang="en-GB" sz="2400" b="1" dirty="0"/>
              <a:t>due to service cuts, and therefore we see families when they have reached crisis point</a:t>
            </a:r>
            <a:r>
              <a:rPr lang="en-GB" sz="2400" dirty="0"/>
              <a:t>.’</a:t>
            </a:r>
          </a:p>
          <a:p>
            <a:r>
              <a:rPr lang="en-GB" sz="2400" dirty="0"/>
              <a:t>‘</a:t>
            </a:r>
            <a:r>
              <a:rPr lang="en-GB" sz="2400" b="1" dirty="0"/>
              <a:t>Financial worries </a:t>
            </a:r>
            <a:r>
              <a:rPr lang="en-GB" sz="2400" dirty="0"/>
              <a:t>are a huge concern for many of our families and have </a:t>
            </a:r>
            <a:r>
              <a:rPr lang="en-GB" sz="2400" b="1" dirty="0"/>
              <a:t>an impact on parents’ mental health and their ability to cope </a:t>
            </a:r>
            <a:r>
              <a:rPr lang="en-GB" sz="2400" dirty="0"/>
              <a:t>with challenging circumstances’</a:t>
            </a:r>
          </a:p>
        </p:txBody>
      </p:sp>
      <p:sp>
        <p:nvSpPr>
          <p:cNvPr id="2" name="Footer Placeholder 1"/>
          <p:cNvSpPr>
            <a:spLocks noGrp="1"/>
          </p:cNvSpPr>
          <p:nvPr>
            <p:ph type="ftr" sz="quarter" idx="11"/>
          </p:nvPr>
        </p:nvSpPr>
        <p:spPr/>
        <p:txBody>
          <a:bodyPr/>
          <a:lstStyle/>
          <a:p>
            <a:r>
              <a:rPr lang="en-GB"/>
              <a:t>Anne Mullin Parenting in Scotland 2018</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726" t="18058" r="45608" b="821"/>
          <a:stretch/>
        </p:blipFill>
        <p:spPr>
          <a:xfrm>
            <a:off x="5114500" y="1639368"/>
            <a:ext cx="1895900" cy="2647035"/>
          </a:xfrm>
          <a:prstGeom prst="rect">
            <a:avLst/>
          </a:prstGeom>
        </p:spPr>
      </p:pic>
    </p:spTree>
    <p:extLst>
      <p:ext uri="{BB962C8B-B14F-4D97-AF65-F5344CB8AC3E}">
        <p14:creationId xmlns:p14="http://schemas.microsoft.com/office/powerpoint/2010/main" val="278771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79715" y="6304567"/>
            <a:ext cx="4114800" cy="365125"/>
          </a:xfrm>
        </p:spPr>
        <p:txBody>
          <a:bodyPr/>
          <a:lstStyle/>
          <a:p>
            <a:r>
              <a:rPr lang="en-GB" dirty="0"/>
              <a:t>Anne Mullin Parenting in Scotland 2018</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8220"/>
            <a:ext cx="4079715" cy="313978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9" y="0"/>
            <a:ext cx="4079715" cy="37182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916" y="22654"/>
            <a:ext cx="5141663" cy="324356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2984" y="3243565"/>
            <a:ext cx="5172545" cy="3152541"/>
          </a:xfrm>
          <a:prstGeom prst="rect">
            <a:avLst/>
          </a:prstGeom>
        </p:spPr>
      </p:pic>
      <p:sp>
        <p:nvSpPr>
          <p:cNvPr id="11" name="Rectangle 10"/>
          <p:cNvSpPr/>
          <p:nvPr/>
        </p:nvSpPr>
        <p:spPr>
          <a:xfrm flipH="1">
            <a:off x="9624447" y="1"/>
            <a:ext cx="2216258" cy="6463308"/>
          </a:xfrm>
          <a:prstGeom prst="rect">
            <a:avLst/>
          </a:prstGeom>
        </p:spPr>
        <p:txBody>
          <a:bodyPr wrap="square">
            <a:spAutoFit/>
          </a:bodyPr>
          <a:lstStyle/>
          <a:p>
            <a:endParaRPr lang="en-GB" b="1" dirty="0">
              <a:solidFill>
                <a:srgbClr val="FF0000"/>
              </a:solidFill>
            </a:endParaRPr>
          </a:p>
          <a:p>
            <a:endParaRPr lang="en-GB" b="1" dirty="0">
              <a:solidFill>
                <a:srgbClr val="FF0000"/>
              </a:solidFill>
            </a:endParaRPr>
          </a:p>
          <a:p>
            <a:r>
              <a:rPr lang="en-GB" b="1" dirty="0">
                <a:solidFill>
                  <a:srgbClr val="FF0000"/>
                </a:solidFill>
              </a:rPr>
              <a:t>‘I NOTED SUCH CASES OF CHILDREN WITHOUT AN OUNCE OF SUPERFLUOUS FLESH UPON THEM, WITH SKIN HARSH AND ROUGH…I FEAR IT IS FROM THIS CLASS THAT THE RANKS OF PILFERERS AND SNEAK THIEVES COME, AND THEIR CLEVERNESS IS NOT OF ANY REAL INTELLECTUAL VALUE’ </a:t>
            </a:r>
          </a:p>
          <a:p>
            <a:r>
              <a:rPr lang="en-GB" b="1" dirty="0"/>
              <a:t>DR ARKLE  REPORTING TO THE POOR LAW COMMISSION IN 1908</a:t>
            </a:r>
          </a:p>
        </p:txBody>
      </p:sp>
      <p:sp>
        <p:nvSpPr>
          <p:cNvPr id="12" name="TextBox 11"/>
          <p:cNvSpPr txBox="1"/>
          <p:nvPr/>
        </p:nvSpPr>
        <p:spPr>
          <a:xfrm>
            <a:off x="805913" y="3579950"/>
            <a:ext cx="2715808" cy="1938992"/>
          </a:xfrm>
          <a:prstGeom prst="rect">
            <a:avLst/>
          </a:prstGeom>
          <a:noFill/>
        </p:spPr>
        <p:txBody>
          <a:bodyPr wrap="none" rtlCol="0">
            <a:spAutoFit/>
          </a:bodyPr>
          <a:lstStyle/>
          <a:p>
            <a:endParaRPr lang="en-GB" sz="2400" b="1" dirty="0">
              <a:solidFill>
                <a:srgbClr val="7030A0"/>
              </a:solidFill>
            </a:endParaRPr>
          </a:p>
          <a:p>
            <a:endParaRPr lang="en-GB" sz="2400" b="1" dirty="0">
              <a:solidFill>
                <a:srgbClr val="7030A0"/>
              </a:solidFill>
            </a:endParaRPr>
          </a:p>
          <a:p>
            <a:endParaRPr lang="en-GB" sz="2400" b="1" dirty="0">
              <a:solidFill>
                <a:srgbClr val="7030A0"/>
              </a:solidFill>
            </a:endParaRPr>
          </a:p>
          <a:p>
            <a:endParaRPr lang="en-GB" sz="2400" b="1" dirty="0">
              <a:solidFill>
                <a:srgbClr val="7030A0"/>
              </a:solidFill>
            </a:endParaRPr>
          </a:p>
          <a:p>
            <a:r>
              <a:rPr lang="en-GB" sz="2400" b="1" dirty="0">
                <a:solidFill>
                  <a:srgbClr val="7030A0"/>
                </a:solidFill>
              </a:rPr>
              <a:t>VICTORIAN VALUES </a:t>
            </a:r>
          </a:p>
        </p:txBody>
      </p:sp>
      <p:sp>
        <p:nvSpPr>
          <p:cNvPr id="13" name="TextBox 12"/>
          <p:cNvSpPr txBox="1"/>
          <p:nvPr/>
        </p:nvSpPr>
        <p:spPr>
          <a:xfrm>
            <a:off x="4085696" y="3380125"/>
            <a:ext cx="4210970" cy="3477875"/>
          </a:xfrm>
          <a:prstGeom prst="rect">
            <a:avLst/>
          </a:prstGeom>
          <a:noFill/>
        </p:spPr>
        <p:txBody>
          <a:bodyPr wrap="square" rtlCol="0">
            <a:spAutoFit/>
          </a:bodyPr>
          <a:lstStyle/>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endParaRPr lang="en-GB" sz="2000" b="1" dirty="0">
              <a:solidFill>
                <a:srgbClr val="7030A0"/>
              </a:solidFill>
            </a:endParaRPr>
          </a:p>
          <a:p>
            <a:r>
              <a:rPr lang="en-GB" sz="2000" b="1" dirty="0">
                <a:solidFill>
                  <a:srgbClr val="7030A0"/>
                </a:solidFill>
              </a:rPr>
              <a:t>                   21</a:t>
            </a:r>
            <a:r>
              <a:rPr lang="en-GB" sz="2000" b="1" baseline="30000" dirty="0">
                <a:solidFill>
                  <a:srgbClr val="7030A0"/>
                </a:solidFill>
              </a:rPr>
              <a:t>ST</a:t>
            </a:r>
            <a:r>
              <a:rPr lang="en-GB" sz="2000" b="1" dirty="0">
                <a:solidFill>
                  <a:srgbClr val="7030A0"/>
                </a:solidFill>
              </a:rPr>
              <a:t> CENTURY SOLUTIONS</a:t>
            </a:r>
          </a:p>
        </p:txBody>
      </p:sp>
    </p:spTree>
    <p:extLst>
      <p:ext uri="{BB962C8B-B14F-4D97-AF65-F5344CB8AC3E}">
        <p14:creationId xmlns:p14="http://schemas.microsoft.com/office/powerpoint/2010/main" val="300792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23096" t="32179" r="44721" b="7016"/>
          <a:stretch/>
        </p:blipFill>
        <p:spPr>
          <a:xfrm>
            <a:off x="5393410" y="0"/>
            <a:ext cx="6798590" cy="6858000"/>
          </a:xfrm>
          <a:prstGeom prst="rect">
            <a:avLst/>
          </a:prstGeom>
        </p:spPr>
      </p:pic>
      <p:sp>
        <p:nvSpPr>
          <p:cNvPr id="5" name="Rectangle 4"/>
          <p:cNvSpPr/>
          <p:nvPr/>
        </p:nvSpPr>
        <p:spPr>
          <a:xfrm>
            <a:off x="0" y="1007389"/>
            <a:ext cx="5253925" cy="5078313"/>
          </a:xfrm>
          <a:prstGeom prst="rect">
            <a:avLst/>
          </a:prstGeom>
        </p:spPr>
        <p:txBody>
          <a:bodyPr wrap="square">
            <a:spAutoFit/>
          </a:bodyPr>
          <a:lstStyle/>
          <a:p>
            <a:r>
              <a:rPr lang="en-GB" sz="2800" b="1" dirty="0"/>
              <a:t>Good Childhood Report 2017</a:t>
            </a:r>
          </a:p>
          <a:p>
            <a:endParaRPr lang="en-GB" sz="2400" b="1" dirty="0"/>
          </a:p>
          <a:p>
            <a:r>
              <a:rPr lang="en-GB" sz="2400" b="1" dirty="0"/>
              <a:t>However, there is </a:t>
            </a:r>
            <a:r>
              <a:rPr lang="en-GB" sz="2400" b="1" dirty="0">
                <a:solidFill>
                  <a:srgbClr val="FF0000"/>
                </a:solidFill>
              </a:rPr>
              <a:t>an increasing gap emerging between the scale of the need and the funding available </a:t>
            </a:r>
            <a:r>
              <a:rPr lang="en-GB" sz="2400" b="1" dirty="0"/>
              <a:t>for local authorities to help children</a:t>
            </a:r>
          </a:p>
          <a:p>
            <a:r>
              <a:rPr lang="en-GB" sz="2400" b="1" dirty="0"/>
              <a:t>and families deal with these problems. The Government must urgently review the funding available for local authority children’s services in order to equip them to adequately address the</a:t>
            </a:r>
          </a:p>
          <a:p>
            <a:r>
              <a:rPr lang="en-GB" sz="2400" b="1" dirty="0"/>
              <a:t>scale of demand.</a:t>
            </a:r>
          </a:p>
          <a:p>
            <a:r>
              <a:rPr lang="en-GB" sz="1600" b="1" dirty="0"/>
              <a:t>https://www.childrenssociety.org.uk/the-good-childhood-report-2017</a:t>
            </a:r>
          </a:p>
        </p:txBody>
      </p:sp>
      <p:sp>
        <p:nvSpPr>
          <p:cNvPr id="2" name="Footer Placeholder 1"/>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421470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578" t="20408" r="33355" b="53353"/>
          <a:stretch/>
        </p:blipFill>
        <p:spPr>
          <a:xfrm>
            <a:off x="165315" y="1114043"/>
            <a:ext cx="12026685" cy="4498964"/>
          </a:xfrm>
          <a:prstGeom prst="rect">
            <a:avLst/>
          </a:prstGeom>
        </p:spPr>
      </p:pic>
      <p:sp>
        <p:nvSpPr>
          <p:cNvPr id="4" name="Rectangle 3"/>
          <p:cNvSpPr/>
          <p:nvPr/>
        </p:nvSpPr>
        <p:spPr>
          <a:xfrm>
            <a:off x="118820" y="3041571"/>
            <a:ext cx="12073180" cy="3816429"/>
          </a:xfrm>
          <a:prstGeom prst="rect">
            <a:avLst/>
          </a:prstGeom>
        </p:spPr>
        <p:txBody>
          <a:bodyPr wrap="square">
            <a:spAutoFit/>
          </a:bodyPr>
          <a:lstStyle/>
          <a:p>
            <a:endParaRPr lang="en-GB" dirty="0"/>
          </a:p>
          <a:p>
            <a:endParaRPr lang="en-GB" dirty="0"/>
          </a:p>
          <a:p>
            <a:endParaRPr lang="en-GB" sz="2400" b="1" dirty="0">
              <a:solidFill>
                <a:schemeClr val="accent6">
                  <a:lumMod val="50000"/>
                </a:schemeClr>
              </a:solidFill>
            </a:endParaRPr>
          </a:p>
          <a:p>
            <a:r>
              <a:rPr lang="en-GB" sz="2400" b="1" dirty="0"/>
              <a:t>CREATING HEALTH-PROMOTING ENVIRONMENTS FOR ADOLESCENTS WILL ULTIMATELY REQUIRE ENGAGEMENT WELL BEYOND THE HEALTH SECTOR, WITH EDUCATION, LOCAL GOVERNMENT, INDUSTRY, RELIGIOUS LEADERS, CIVIL SOCIETY AND YOUNG PEOPLE THEMSELVES ALL ESSENTIAL ACTORS</a:t>
            </a:r>
            <a:r>
              <a:rPr lang="en-GB" sz="2400" dirty="0"/>
              <a:t>.</a:t>
            </a:r>
            <a:r>
              <a:rPr lang="en-GB" sz="2400" b="1" dirty="0"/>
              <a:t> IN A WORLD OF COMPETING POLICY PRIORITIES, THERE IS NO DOUBT THAT PROVIDING THE RESOURCES FOR HEALTHY ADOLESCENT GROWTH, EDUCATION AND EMOTIONAL DEVELOPMENT WILL YIELD LARGE BENEFITS FOR CURRENT AND FUTURE GENERATIONS.</a:t>
            </a:r>
          </a:p>
          <a:p>
            <a:r>
              <a:rPr lang="en-GB" sz="1400" dirty="0"/>
              <a:t>Adolescence and the next generation doi:10.1038/nature25759</a:t>
            </a:r>
          </a:p>
        </p:txBody>
      </p:sp>
      <p:sp>
        <p:nvSpPr>
          <p:cNvPr id="2" name="TextBox 1"/>
          <p:cNvSpPr txBox="1"/>
          <p:nvPr/>
        </p:nvSpPr>
        <p:spPr>
          <a:xfrm>
            <a:off x="55758" y="254982"/>
            <a:ext cx="24595365" cy="3477875"/>
          </a:xfrm>
          <a:prstGeom prst="rect">
            <a:avLst/>
          </a:prstGeom>
          <a:noFill/>
        </p:spPr>
        <p:txBody>
          <a:bodyPr wrap="square" rtlCol="0">
            <a:spAutoFit/>
          </a:bodyPr>
          <a:lstStyle/>
          <a:p>
            <a:r>
              <a:rPr lang="en-US" sz="3200" b="1" dirty="0">
                <a:solidFill>
                  <a:srgbClr val="002060"/>
                </a:solidFill>
              </a:rPr>
              <a:t>                                PASS IT ON </a:t>
            </a:r>
          </a:p>
          <a:p>
            <a:endParaRPr lang="en-US" sz="3200" b="1" dirty="0">
              <a:solidFill>
                <a:srgbClr val="FF0000"/>
              </a:solidFill>
            </a:endParaRPr>
          </a:p>
          <a:p>
            <a:r>
              <a:rPr lang="en-US" sz="2400" b="1" dirty="0"/>
              <a:t>HISTORICAL AND GENERATIONAL TRAUMA - EPIGENETIC CONSEQUENCES OF TOXIC STRESS</a:t>
            </a:r>
          </a:p>
          <a:p>
            <a:r>
              <a:rPr lang="en-US" sz="2400" b="1" dirty="0"/>
              <a:t>TOXIC STRESS CAUSED BY ACES CAN ALTER HOW OUR DNA FUNCTIONS.</a:t>
            </a:r>
          </a:p>
          <a:p>
            <a:r>
              <a:rPr lang="en-US" sz="2400" b="1" dirty="0"/>
              <a:t>THAT CAN BE PASSED ON FROM GENERATION TO GENERATION</a:t>
            </a:r>
          </a:p>
          <a:p>
            <a:r>
              <a:rPr lang="en-US" sz="2400" b="1" dirty="0"/>
              <a:t>NOT ONLY ASKING: "WHAT HAPPENED TO YOU?", ALSO ASKING"WHAT HAPPENED TO YOUR </a:t>
            </a:r>
          </a:p>
          <a:p>
            <a:r>
              <a:rPr lang="en-US" sz="2400" b="1" dirty="0"/>
              <a:t>PARENTS?" TO YOUR GRANDPARENTS?</a:t>
            </a:r>
          </a:p>
          <a:p>
            <a:r>
              <a:rPr lang="en-US" sz="2400" b="1" dirty="0"/>
              <a:t>TO YOUR GREAT-GRANDPARENTS? TO YOUR TRIBE, ETHNIC GROUP, ETC.?</a:t>
            </a:r>
          </a:p>
          <a:p>
            <a:r>
              <a:rPr lang="en-US" sz="1200" b="1" dirty="0"/>
              <a:t>  Reproduced with the permission of Warren Larkin</a:t>
            </a:r>
          </a:p>
        </p:txBody>
      </p:sp>
      <p:sp>
        <p:nvSpPr>
          <p:cNvPr id="3" name="Footer Placeholder 2"/>
          <p:cNvSpPr>
            <a:spLocks noGrp="1"/>
          </p:cNvSpPr>
          <p:nvPr>
            <p:ph type="ftr" sz="quarter" idx="11"/>
          </p:nvPr>
        </p:nvSpPr>
        <p:spPr/>
        <p:txBody>
          <a:bodyPr/>
          <a:lstStyle/>
          <a:p>
            <a:r>
              <a:rPr lang="en-GB"/>
              <a:t>Anne Mullin Parenting in Scotland 2018</a:t>
            </a:r>
          </a:p>
        </p:txBody>
      </p:sp>
      <p:sp>
        <p:nvSpPr>
          <p:cNvPr id="7" name="AutoShape 4" descr="Image result for picture passing the bat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2733" y="0"/>
            <a:ext cx="3506840" cy="1106425"/>
          </a:xfrm>
          <a:prstGeom prst="rect">
            <a:avLst/>
          </a:prstGeom>
        </p:spPr>
      </p:pic>
    </p:spTree>
    <p:extLst>
      <p:ext uri="{BB962C8B-B14F-4D97-AF65-F5344CB8AC3E}">
        <p14:creationId xmlns:p14="http://schemas.microsoft.com/office/powerpoint/2010/main" val="140422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05" y="-263474"/>
            <a:ext cx="11969495" cy="1692061"/>
          </a:xfrm>
        </p:spPr>
        <p:txBody>
          <a:bodyPr/>
          <a:lstStyle/>
          <a:p>
            <a:r>
              <a:rPr lang="en-GB" dirty="0"/>
              <a:t>                      </a:t>
            </a:r>
            <a:r>
              <a:rPr lang="en-GB" b="1" dirty="0"/>
              <a:t>We Know the Answers!</a:t>
            </a: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9068" t="24519" r="21111" b="8085"/>
          <a:stretch/>
        </p:blipFill>
        <p:spPr>
          <a:xfrm>
            <a:off x="7670202" y="1181745"/>
            <a:ext cx="4402977" cy="5676255"/>
          </a:xfrm>
        </p:spPr>
      </p:pic>
      <p:pic>
        <p:nvPicPr>
          <p:cNvPr id="1026" name="Picture 2" descr="Image result for glasgow centre population health wider determinants of health info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81745"/>
            <a:ext cx="4788448" cy="5602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lasgow centre population health wider determinants of health infographic"/>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788448" y="1181745"/>
            <a:ext cx="2881755" cy="605520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08963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7" descr="All patients by pcsec aug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245" y="-20189"/>
            <a:ext cx="2839266" cy="189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1702" y="1873770"/>
            <a:ext cx="5675481" cy="35008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24" y="4351171"/>
            <a:ext cx="5675481" cy="2506829"/>
          </a:xfrm>
          <a:prstGeom prst="rect">
            <a:avLst/>
          </a:prstGeom>
        </p:spPr>
      </p:pic>
      <p:sp>
        <p:nvSpPr>
          <p:cNvPr id="2" name="Footer Placeholder 1"/>
          <p:cNvSpPr>
            <a:spLocks noGrp="1"/>
          </p:cNvSpPr>
          <p:nvPr>
            <p:ph type="ftr" sz="quarter" idx="11"/>
          </p:nvPr>
        </p:nvSpPr>
        <p:spPr/>
        <p:txBody>
          <a:bodyPr/>
          <a:lstStyle/>
          <a:p>
            <a:pPr>
              <a:defRPr/>
            </a:pPr>
            <a:r>
              <a:rPr lang="en-US"/>
              <a:t>Anne Mullin  170118</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1" y="-20190"/>
            <a:ext cx="2518635" cy="1893960"/>
          </a:xfrm>
          <a:prstGeom prst="rect">
            <a:avLst/>
          </a:prstGeom>
        </p:spPr>
      </p:pic>
      <p:graphicFrame>
        <p:nvGraphicFramePr>
          <p:cNvPr id="6" name="Table 5"/>
          <p:cNvGraphicFramePr>
            <a:graphicFrameLocks noGrp="1"/>
          </p:cNvGraphicFramePr>
          <p:nvPr>
            <p:extLst/>
          </p:nvPr>
        </p:nvGraphicFramePr>
        <p:xfrm>
          <a:off x="5635101" y="0"/>
          <a:ext cx="6556899" cy="6858004"/>
        </p:xfrm>
        <a:graphic>
          <a:graphicData uri="http://schemas.openxmlformats.org/drawingml/2006/table">
            <a:tbl>
              <a:tblPr firstRow="1" firstCol="1" bandRow="1"/>
              <a:tblGrid>
                <a:gridCol w="2966327">
                  <a:extLst>
                    <a:ext uri="{9D8B030D-6E8A-4147-A177-3AD203B41FA5}">
                      <a16:colId xmlns:a16="http://schemas.microsoft.com/office/drawing/2014/main" val="20000"/>
                    </a:ext>
                  </a:extLst>
                </a:gridCol>
                <a:gridCol w="1868492">
                  <a:extLst>
                    <a:ext uri="{9D8B030D-6E8A-4147-A177-3AD203B41FA5}">
                      <a16:colId xmlns:a16="http://schemas.microsoft.com/office/drawing/2014/main" val="20001"/>
                    </a:ext>
                  </a:extLst>
                </a:gridCol>
                <a:gridCol w="1722080">
                  <a:extLst>
                    <a:ext uri="{9D8B030D-6E8A-4147-A177-3AD203B41FA5}">
                      <a16:colId xmlns:a16="http://schemas.microsoft.com/office/drawing/2014/main" val="20002"/>
                    </a:ext>
                  </a:extLst>
                </a:gridCol>
              </a:tblGrid>
              <a:tr h="340367">
                <a:tc>
                  <a:txBody>
                    <a:bodyPr/>
                    <a:lstStyle/>
                    <a:p>
                      <a:pPr marL="0" algn="l" rtl="0" eaLnBrk="1" fontAlgn="t" latinLnBrk="0" hangingPunct="1">
                        <a:lnSpc>
                          <a:spcPct val="107000"/>
                        </a:lnSpc>
                        <a:spcBef>
                          <a:spcPts val="0"/>
                        </a:spcBef>
                        <a:spcAft>
                          <a:spcPts val="0"/>
                        </a:spcAft>
                      </a:pPr>
                      <a:r>
                        <a:rPr lang="en-GB" sz="10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Measure</a:t>
                      </a:r>
                      <a:endParaRPr lang="en-GB" sz="1300" b="0" i="0" u="none" strike="noStrike" dirty="0">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Govan/ Linthouse</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WhiteCraigs</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6017">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Male Life Expectancy </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67</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6017">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Female Life Expectancy </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73</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94</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Patients hospitalised with coronary heart disease</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570</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6017">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Early deaths from CHD (&lt;75)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Patients hospitalised with asthma</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94</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a:t>
                      </a:r>
                      <a:endParaRPr lang="en-GB" sz="1300" b="0" i="0" u="none" strike="noStrike" dirty="0">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Patients with emergency hospitalisations</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11880</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5621</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Patients (65+) with multiple emergency hospitalisations</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8913</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3979</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Patients with a psychiatric hospitalisation</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630</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6017">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Deaths from suicide</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36</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6017">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Teenage pregnancies</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81</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a:txBody>
                    <a:bodyPr/>
                    <a:lstStyle/>
                    <a:p>
                      <a:pPr marL="0" algn="l" rtl="0" eaLnBrk="1" fontAlgn="t" latinLnBrk="0" hangingPunct="1">
                        <a:lnSpc>
                          <a:spcPct val="107000"/>
                        </a:lnSpc>
                        <a:spcBef>
                          <a:spcPts val="0"/>
                        </a:spcBef>
                        <a:spcAft>
                          <a:spcPts val="0"/>
                        </a:spcAft>
                      </a:pPr>
                      <a:r>
                        <a:rPr lang="en-GB" sz="10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GB" sz="1300" b="0" i="0" u="none" strike="noStrike" dirty="0">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extLst>
                  <a:ext uri="{0D108BD9-81ED-4DB2-BD59-A6C34878D82A}">
                    <a16:rowId xmlns:a16="http://schemas.microsoft.com/office/drawing/2014/main" val="10010"/>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Mothers smoking during pregnancy</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32%</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extLst>
                  <a:ext uri="{0D108BD9-81ED-4DB2-BD59-A6C34878D82A}">
                    <a16:rowId xmlns:a16="http://schemas.microsoft.com/office/drawing/2014/main" val="10011"/>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Immunisation uptake at 24 months -  5 in 1</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97.6%</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97.1%</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extLst>
                  <a:ext uri="{0D108BD9-81ED-4DB2-BD59-A6C34878D82A}">
                    <a16:rowId xmlns:a16="http://schemas.microsoft.com/office/drawing/2014/main" val="10012"/>
                  </a:ext>
                </a:extLst>
              </a:tr>
              <a:tr h="572034">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Immunisation uptake at 24 months - MMR</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97%</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a:txBody>
                    <a:bodyPr/>
                    <a:lstStyle/>
                    <a:p>
                      <a:pPr marL="0" algn="l" rtl="0" eaLnBrk="1" fontAlgn="t" latinLnBrk="0" hangingPunct="1">
                        <a:lnSpc>
                          <a:spcPct val="107000"/>
                        </a:lnSpc>
                        <a:spcBef>
                          <a:spcPts val="0"/>
                        </a:spcBef>
                        <a:spcAft>
                          <a:spcPts val="0"/>
                        </a:spcAft>
                      </a:pPr>
                      <a:r>
                        <a:rPr lang="en-GB" sz="1000" b="1" i="0" u="none" strike="noStrike" kern="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93%</a:t>
                      </a:r>
                      <a:endParaRPr lang="en-GB" sz="1300" b="0" i="0" u="none" strike="noStrike">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extLst>
                  <a:ext uri="{0D108BD9-81ED-4DB2-BD59-A6C34878D82A}">
                    <a16:rowId xmlns:a16="http://schemas.microsoft.com/office/drawing/2014/main" val="10013"/>
                  </a:ext>
                </a:extLst>
              </a:tr>
              <a:tr h="511280">
                <a:tc>
                  <a:txBody>
                    <a:bodyPr/>
                    <a:lstStyle/>
                    <a:p>
                      <a:pPr marL="0" algn="l" rtl="0" eaLnBrk="1" fontAlgn="t" latinLnBrk="0" hangingPunct="1">
                        <a:lnSpc>
                          <a:spcPct val="107000"/>
                        </a:lnSpc>
                        <a:spcBef>
                          <a:spcPts val="0"/>
                        </a:spcBef>
                        <a:spcAft>
                          <a:spcPts val="0"/>
                        </a:spcAft>
                      </a:pPr>
                      <a:r>
                        <a:rPr lang="en-GB" sz="15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Children Living in Poverty</a:t>
                      </a:r>
                    </a:p>
                    <a:p>
                      <a:pPr marL="0" algn="l" rtl="0" eaLnBrk="1" fontAlgn="t" latinLnBrk="0" hangingPunct="1">
                        <a:lnSpc>
                          <a:spcPct val="107000"/>
                        </a:lnSpc>
                        <a:spcBef>
                          <a:spcPts val="0"/>
                        </a:spcBef>
                        <a:spcAft>
                          <a:spcPts val="0"/>
                        </a:spcAft>
                      </a:pPr>
                      <a:r>
                        <a:rPr lang="en-GB" sz="1100" b="1" i="0" u="none" strike="noStrike" dirty="0">
                          <a:effectLst/>
                          <a:latin typeface="Arial" panose="020B0604020202020204" pitchFamily="34" charset="0"/>
                        </a:rPr>
                        <a:t>http://www.scotpho.org.uk</a:t>
                      </a: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lnSpc>
                          <a:spcPct val="107000"/>
                        </a:lnSpc>
                        <a:spcBef>
                          <a:spcPts val="0"/>
                        </a:spcBef>
                        <a:spcAft>
                          <a:spcPts val="0"/>
                        </a:spcAft>
                      </a:pPr>
                      <a:r>
                        <a:rPr lang="en-GB" sz="1000" b="0" i="0" u="none" strike="noStrike"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38%</a:t>
                      </a:r>
                      <a:endParaRPr lang="en-GB" sz="1300" b="0" i="0" u="none" strike="noStrike" dirty="0">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tc>
                  <a:txBody>
                    <a:bodyPr/>
                    <a:lstStyle/>
                    <a:p>
                      <a:pPr marL="0" algn="l" rtl="0" eaLnBrk="1" fontAlgn="t" latinLnBrk="0" hangingPunct="1">
                        <a:lnSpc>
                          <a:spcPct val="107000"/>
                        </a:lnSpc>
                        <a:spcBef>
                          <a:spcPts val="0"/>
                        </a:spcBef>
                        <a:spcAft>
                          <a:spcPts val="0"/>
                        </a:spcAft>
                      </a:pPr>
                      <a:r>
                        <a:rPr lang="en-GB" sz="10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GB" sz="1300" b="0" i="0" u="none" strike="noStrike" dirty="0">
                        <a:effectLst/>
                        <a:latin typeface="Arial" panose="020B0604020202020204" pitchFamily="34" charset="0"/>
                      </a:endParaRPr>
                    </a:p>
                  </a:txBody>
                  <a:tcPr marL="51045" marR="51045" marT="70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D6"/>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119970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2" cstate="print"/>
          <a:srcRect l="12477" t="16672" r="36035" b="412"/>
          <a:stretch/>
        </p:blipFill>
        <p:spPr>
          <a:xfrm>
            <a:off x="1" y="-23981"/>
            <a:ext cx="6103744" cy="5370896"/>
          </a:xfrm>
        </p:spPr>
      </p:pic>
      <p:sp>
        <p:nvSpPr>
          <p:cNvPr id="4" name="Content Placeholder 3"/>
          <p:cNvSpPr>
            <a:spLocks noGrp="1"/>
          </p:cNvSpPr>
          <p:nvPr>
            <p:ph sz="half" idx="4294967295"/>
          </p:nvPr>
        </p:nvSpPr>
        <p:spPr>
          <a:xfrm>
            <a:off x="6989736" y="-23981"/>
            <a:ext cx="5202264" cy="6200944"/>
          </a:xfrm>
        </p:spPr>
        <p:txBody>
          <a:bodyPr>
            <a:noAutofit/>
          </a:bodyPr>
          <a:lstStyle/>
          <a:p>
            <a:r>
              <a:rPr lang="en-GB" sz="2400" b="1" dirty="0"/>
              <a:t> </a:t>
            </a:r>
            <a:r>
              <a:rPr lang="en-GB" sz="2400" b="1" dirty="0">
                <a:solidFill>
                  <a:srgbClr val="FF0000"/>
                </a:solidFill>
              </a:rPr>
              <a:t>To encourage recognition of young children as social actors from the beginning of life</a:t>
            </a:r>
            <a:r>
              <a:rPr lang="en-GB" sz="2400" b="1" dirty="0"/>
              <a:t>, with particular interests, capacities and vulnerabilities, and of requirements for protection, guidance and support in the exercise of their rights;</a:t>
            </a:r>
          </a:p>
          <a:p>
            <a:r>
              <a:rPr lang="en-GB" sz="2400" b="1" dirty="0"/>
              <a:t>To emphasize the </a:t>
            </a:r>
            <a:r>
              <a:rPr lang="en-GB" sz="2400" b="1" dirty="0">
                <a:solidFill>
                  <a:srgbClr val="FF0000"/>
                </a:solidFill>
              </a:rPr>
              <a:t>vulnerability of young children to poverty, discrimination, family breakdown and multiple other adversities </a:t>
            </a:r>
            <a:r>
              <a:rPr lang="en-GB" sz="2400" b="1" dirty="0"/>
              <a:t>that violate their rights and undermine their well-being;</a:t>
            </a:r>
          </a:p>
          <a:p>
            <a:r>
              <a:rPr lang="en-GB" sz="2400" b="1" dirty="0"/>
              <a:t>To contribute to the </a:t>
            </a:r>
            <a:r>
              <a:rPr lang="en-GB" sz="2400" b="1" dirty="0">
                <a:solidFill>
                  <a:srgbClr val="FF0000"/>
                </a:solidFill>
              </a:rPr>
              <a:t>realization of rights for all young children </a:t>
            </a:r>
            <a:r>
              <a:rPr lang="en-GB" sz="2400" b="1" dirty="0"/>
              <a:t>through formulation and promotion of </a:t>
            </a:r>
            <a:r>
              <a:rPr lang="en-GB" sz="2400" b="1" dirty="0">
                <a:solidFill>
                  <a:srgbClr val="FF0000"/>
                </a:solidFill>
              </a:rPr>
              <a:t>comprehensive policies, laws, programmes, practices, professional training and research </a:t>
            </a:r>
            <a:r>
              <a:rPr lang="en-GB" sz="2400" b="1" dirty="0"/>
              <a:t>specifically focused on rights in early childhood.</a:t>
            </a:r>
          </a:p>
        </p:txBody>
      </p:sp>
      <p:sp>
        <p:nvSpPr>
          <p:cNvPr id="3" name="Rectangle 2"/>
          <p:cNvSpPr/>
          <p:nvPr/>
        </p:nvSpPr>
        <p:spPr>
          <a:xfrm>
            <a:off x="440408" y="5103674"/>
            <a:ext cx="5222929" cy="1754326"/>
          </a:xfrm>
          <a:prstGeom prst="rect">
            <a:avLst/>
          </a:prstGeom>
        </p:spPr>
        <p:txBody>
          <a:bodyPr wrap="square">
            <a:spAutoFit/>
          </a:bodyPr>
          <a:lstStyle/>
          <a:p>
            <a:r>
              <a:rPr lang="en-GB" dirty="0"/>
              <a:t> </a:t>
            </a:r>
            <a:r>
              <a:rPr lang="en-GB" b="1" dirty="0">
                <a:solidFill>
                  <a:srgbClr val="FF0000"/>
                </a:solidFill>
              </a:rPr>
              <a:t>CHILDREN’S HUMAN RIGHTS ARE BEING INCREASINGLY EMBEDDED INTO EU LEGISLATION AND POLICY. THIS IS HELPING TO ENSURE THAT CHILDREN’S HUMAN RIGHTS ARE PROTECTED, RESPECTED AND FULFILLED ACROSS THE EU IN LINE WITH THE CHARTER OF FUNDAMENTAL RIGHTS.</a:t>
            </a:r>
          </a:p>
        </p:txBody>
      </p:sp>
      <p:sp>
        <p:nvSpPr>
          <p:cNvPr id="2" name="Footer Placeholder 1"/>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3605363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GB" b="1" dirty="0"/>
              <a:t>THE GENEALOGY OF THE OBESITY CRISIS</a:t>
            </a:r>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
        <p:nvSpPr>
          <p:cNvPr id="5" name="Footer Placeholder 4"/>
          <p:cNvSpPr>
            <a:spLocks noGrp="1"/>
          </p:cNvSpPr>
          <p:nvPr>
            <p:ph type="ftr" sz="quarter" idx="11"/>
          </p:nvPr>
        </p:nvSpPr>
        <p:spPr>
          <a:xfrm>
            <a:off x="4038600" y="6356350"/>
            <a:ext cx="4114800" cy="501650"/>
          </a:xfrm>
        </p:spPr>
        <p:txBody>
          <a:bodyPr/>
          <a:lstStyle/>
          <a:p>
            <a:r>
              <a:rPr lang="en-GB"/>
              <a:t>Anne Mullin Parenting in Scotland 2018</a:t>
            </a:r>
          </a:p>
        </p:txBody>
      </p:sp>
      <p:pic>
        <p:nvPicPr>
          <p:cNvPr id="6" name="Picture 5"/>
          <p:cNvPicPr>
            <a:picLocks noChangeAspect="1"/>
          </p:cNvPicPr>
          <p:nvPr/>
        </p:nvPicPr>
        <p:blipFill rotWithShape="1">
          <a:blip r:embed="rId2" cstate="print"/>
          <a:srcRect l="9938" t="14354" r="24907" b="4291"/>
          <a:stretch/>
        </p:blipFill>
        <p:spPr>
          <a:xfrm>
            <a:off x="0" y="1348353"/>
            <a:ext cx="12181668" cy="5509647"/>
          </a:xfrm>
          <a:prstGeom prst="rect">
            <a:avLst/>
          </a:prstGeom>
        </p:spPr>
      </p:pic>
      <p:sp>
        <p:nvSpPr>
          <p:cNvPr id="7" name="TextBox 6"/>
          <p:cNvSpPr txBox="1"/>
          <p:nvPr/>
        </p:nvSpPr>
        <p:spPr>
          <a:xfrm>
            <a:off x="51802" y="6310540"/>
            <a:ext cx="3652603" cy="307777"/>
          </a:xfrm>
          <a:prstGeom prst="rect">
            <a:avLst/>
          </a:prstGeom>
          <a:noFill/>
        </p:spPr>
        <p:txBody>
          <a:bodyPr wrap="none" rtlCol="0">
            <a:spAutoFit/>
          </a:bodyPr>
          <a:lstStyle/>
          <a:p>
            <a:r>
              <a:rPr lang="en-GB" sz="1400" dirty="0"/>
              <a:t>Reproduced with the permission of David Blane</a:t>
            </a:r>
          </a:p>
        </p:txBody>
      </p:sp>
    </p:spTree>
    <p:extLst>
      <p:ext uri="{BB962C8B-B14F-4D97-AF65-F5344CB8AC3E}">
        <p14:creationId xmlns:p14="http://schemas.microsoft.com/office/powerpoint/2010/main" val="1130728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630" y="-314542"/>
            <a:ext cx="10609881" cy="1272234"/>
          </a:xfrm>
        </p:spPr>
        <p:txBody>
          <a:bodyPr>
            <a:normAutofit/>
          </a:bodyPr>
          <a:lstStyle/>
          <a:p>
            <a:r>
              <a:rPr lang="en-GB" sz="3200" b="1" dirty="0">
                <a:solidFill>
                  <a:srgbClr val="FFFF00"/>
                </a:solidFill>
              </a:rPr>
              <a:t>RISKY PLAY – ARE WE READY TO TAKE THAT LEAP? </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09" y="665230"/>
            <a:ext cx="2551502" cy="255150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38412" y="678073"/>
            <a:ext cx="4392641" cy="1313815"/>
          </a:xfrm>
        </p:spPr>
      </p:pic>
      <p:sp>
        <p:nvSpPr>
          <p:cNvPr id="5" name="Footer Placeholder 4"/>
          <p:cNvSpPr>
            <a:spLocks noGrp="1"/>
          </p:cNvSpPr>
          <p:nvPr>
            <p:ph type="ftr" sz="quarter" idx="11"/>
          </p:nvPr>
        </p:nvSpPr>
        <p:spPr/>
        <p:txBody>
          <a:bodyPr/>
          <a:lstStyle/>
          <a:p>
            <a:r>
              <a:rPr lang="en-GB"/>
              <a:t>Anne Mullin Parenting in Scotland 2018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2398"/>
            <a:ext cx="2661783" cy="20734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16732"/>
            <a:ext cx="2538835" cy="159566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309" r="45556"/>
          <a:stretch/>
        </p:blipFill>
        <p:spPr>
          <a:xfrm>
            <a:off x="2538412" y="1991888"/>
            <a:ext cx="1661629" cy="191922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0041" y="2004731"/>
            <a:ext cx="2731012" cy="196510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1053" y="678073"/>
            <a:ext cx="5080000" cy="23495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538" y="3874576"/>
            <a:ext cx="2173341" cy="2983423"/>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l="6611" t="14692" r="3389" b="17173"/>
          <a:stretch/>
        </p:blipFill>
        <p:spPr>
          <a:xfrm>
            <a:off x="4700283" y="3982681"/>
            <a:ext cx="2173341" cy="2432390"/>
          </a:xfrm>
          <a:prstGeom prst="rect">
            <a:avLst/>
          </a:prstGeom>
        </p:spPr>
      </p:pic>
      <p:sp>
        <p:nvSpPr>
          <p:cNvPr id="16" name="Rectangle 15"/>
          <p:cNvSpPr/>
          <p:nvPr/>
        </p:nvSpPr>
        <p:spPr>
          <a:xfrm>
            <a:off x="6873624" y="3027573"/>
            <a:ext cx="5831641" cy="3877985"/>
          </a:xfrm>
          <a:prstGeom prst="rect">
            <a:avLst/>
          </a:prstGeom>
        </p:spPr>
        <p:txBody>
          <a:bodyPr wrap="square">
            <a:spAutoFit/>
          </a:bodyPr>
          <a:lstStyle/>
          <a:p>
            <a:r>
              <a:rPr lang="en-GB" dirty="0"/>
              <a:t>‘</a:t>
            </a:r>
            <a:r>
              <a:rPr lang="en-GB" b="1" dirty="0"/>
              <a:t>injuries are an inevitable side effect </a:t>
            </a:r>
          </a:p>
          <a:p>
            <a:r>
              <a:rPr lang="en-GB" b="1" dirty="0"/>
              <a:t>of physical activity, which is necessary for </a:t>
            </a:r>
          </a:p>
          <a:p>
            <a:r>
              <a:rPr lang="en-GB" b="1" dirty="0"/>
              <a:t>a healthy and active lifestyle…children</a:t>
            </a:r>
          </a:p>
          <a:p>
            <a:r>
              <a:rPr lang="en-GB" dirty="0"/>
              <a:t>in an experimental group exposed to a 14-week risky</a:t>
            </a:r>
          </a:p>
          <a:p>
            <a:r>
              <a:rPr lang="en-GB" dirty="0"/>
              <a:t> play intervention </a:t>
            </a:r>
            <a:r>
              <a:rPr lang="en-GB" b="1" dirty="0"/>
              <a:t>improved their risk detection</a:t>
            </a:r>
          </a:p>
          <a:p>
            <a:r>
              <a:rPr lang="en-GB" b="1" dirty="0"/>
              <a:t>and competence, increased self-esteem and decreased conflict sensitivity,</a:t>
            </a:r>
            <a:r>
              <a:rPr lang="en-GB" dirty="0"/>
              <a:t> The vast majority of risky outdoor </a:t>
            </a:r>
          </a:p>
          <a:p>
            <a:r>
              <a:rPr lang="en-GB" dirty="0"/>
              <a:t>play-related injury incidents result in minor injuries</a:t>
            </a:r>
          </a:p>
          <a:p>
            <a:r>
              <a:rPr lang="en-GB" dirty="0"/>
              <a:t> requiring minimal or no medical treatment </a:t>
            </a:r>
          </a:p>
          <a:p>
            <a:r>
              <a:rPr lang="en-GB" b="1" dirty="0"/>
              <a:t>Risk minimised by;</a:t>
            </a:r>
          </a:p>
          <a:p>
            <a:pPr marL="285750" indent="-285750">
              <a:buFont typeface="Arial" panose="020B0604020202020204" pitchFamily="34" charset="0"/>
              <a:buChar char="•"/>
            </a:pPr>
            <a:r>
              <a:rPr lang="en-GB" b="1" dirty="0"/>
              <a:t>Adult Supervision</a:t>
            </a:r>
          </a:p>
          <a:p>
            <a:pPr marL="285750" indent="-285750">
              <a:buFont typeface="Arial" panose="020B0604020202020204" pitchFamily="34" charset="0"/>
              <a:buChar char="•"/>
            </a:pPr>
            <a:r>
              <a:rPr lang="en-GB" b="1" dirty="0"/>
              <a:t>Playground Safety Standards</a:t>
            </a:r>
          </a:p>
          <a:p>
            <a:r>
              <a:rPr lang="en-GB" sz="1200" dirty="0"/>
              <a:t>Int. J. Environ. Res. Public Health 2015, 12, 6423-6454doi:10.3390/ijerph120606423</a:t>
            </a:r>
          </a:p>
          <a:p>
            <a:endParaRPr lang="en-GB" dirty="0"/>
          </a:p>
        </p:txBody>
      </p:sp>
    </p:spTree>
    <p:extLst>
      <p:ext uri="{BB962C8B-B14F-4D97-AF65-F5344CB8AC3E}">
        <p14:creationId xmlns:p14="http://schemas.microsoft.com/office/powerpoint/2010/main" val="2873205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Anne Mullin Parenting in Scotland 2018</a:t>
            </a:r>
          </a:p>
        </p:txBody>
      </p:sp>
      <p:pic>
        <p:nvPicPr>
          <p:cNvPr id="7" name="Content Placeholder 6"/>
          <p:cNvPicPr>
            <a:picLocks noGrp="1" noChangeAspect="1"/>
          </p:cNvPicPr>
          <p:nvPr>
            <p:ph idx="4294967295"/>
          </p:nvPr>
        </p:nvPicPr>
        <p:blipFill>
          <a:blip r:embed="rId2" cstate="print"/>
          <a:stretch>
            <a:fillRect/>
          </a:stretch>
        </p:blipFill>
        <p:spPr>
          <a:xfrm>
            <a:off x="5400675" y="1"/>
            <a:ext cx="6791325" cy="6858000"/>
          </a:xfrm>
          <a:prstGeom prst="rect">
            <a:avLst/>
          </a:prstGeom>
        </p:spPr>
      </p:pic>
      <p:pic>
        <p:nvPicPr>
          <p:cNvPr id="4" name="Picture 3"/>
          <p:cNvPicPr>
            <a:picLocks noChangeAspect="1"/>
          </p:cNvPicPr>
          <p:nvPr/>
        </p:nvPicPr>
        <p:blipFill>
          <a:blip r:embed="rId3" cstate="print"/>
          <a:stretch>
            <a:fillRect/>
          </a:stretch>
        </p:blipFill>
        <p:spPr>
          <a:xfrm>
            <a:off x="0" y="0"/>
            <a:ext cx="5236791" cy="6858000"/>
          </a:xfrm>
          <a:prstGeom prst="rect">
            <a:avLst/>
          </a:prstGeom>
        </p:spPr>
      </p:pic>
    </p:spTree>
    <p:extLst>
      <p:ext uri="{BB962C8B-B14F-4D97-AF65-F5344CB8AC3E}">
        <p14:creationId xmlns:p14="http://schemas.microsoft.com/office/powerpoint/2010/main" val="3985143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Anne Mullin Parenting in Scotland 2018</a:t>
            </a:r>
            <a:endParaRPr lang="en-GB"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9316534"/>
              </p:ext>
            </p:extLst>
          </p:nvPr>
        </p:nvGraphicFramePr>
        <p:xfrm>
          <a:off x="1" y="0"/>
          <a:ext cx="12192000" cy="7010920"/>
        </p:xfrm>
        <a:graphic>
          <a:graphicData uri="http://schemas.openxmlformats.org/drawingml/2006/table">
            <a:tbl>
              <a:tblPr firstRow="1" bandRow="1">
                <a:tableStyleId>{00A15C55-8517-42AA-B614-E9B94910E393}</a:tableStyleId>
              </a:tblPr>
              <a:tblGrid>
                <a:gridCol w="2451600">
                  <a:extLst>
                    <a:ext uri="{9D8B030D-6E8A-4147-A177-3AD203B41FA5}">
                      <a16:colId xmlns:a16="http://schemas.microsoft.com/office/drawing/2014/main" val="20000"/>
                    </a:ext>
                  </a:extLst>
                </a:gridCol>
                <a:gridCol w="3110829">
                  <a:extLst>
                    <a:ext uri="{9D8B030D-6E8A-4147-A177-3AD203B41FA5}">
                      <a16:colId xmlns:a16="http://schemas.microsoft.com/office/drawing/2014/main" val="20001"/>
                    </a:ext>
                  </a:extLst>
                </a:gridCol>
                <a:gridCol w="3110829">
                  <a:extLst>
                    <a:ext uri="{9D8B030D-6E8A-4147-A177-3AD203B41FA5}">
                      <a16:colId xmlns:a16="http://schemas.microsoft.com/office/drawing/2014/main" val="20002"/>
                    </a:ext>
                  </a:extLst>
                </a:gridCol>
                <a:gridCol w="3518742">
                  <a:extLst>
                    <a:ext uri="{9D8B030D-6E8A-4147-A177-3AD203B41FA5}">
                      <a16:colId xmlns:a16="http://schemas.microsoft.com/office/drawing/2014/main" val="20003"/>
                    </a:ext>
                  </a:extLst>
                </a:gridCol>
              </a:tblGrid>
              <a:tr h="587699">
                <a:tc>
                  <a:txBody>
                    <a:bodyPr/>
                    <a:lstStyle/>
                    <a:p>
                      <a:r>
                        <a:rPr lang="en-GB" dirty="0"/>
                        <a:t>12/10/16 (SOUTH CHP)</a:t>
                      </a:r>
                    </a:p>
                  </a:txBody>
                  <a:tcPr/>
                </a:tc>
                <a:tc>
                  <a:txBody>
                    <a:bodyPr/>
                    <a:lstStyle/>
                    <a:p>
                      <a:r>
                        <a:rPr lang="en-GB" dirty="0"/>
                        <a:t>LOOKED AFTER &amp; ACCOMODATED</a:t>
                      </a:r>
                      <a:r>
                        <a:rPr lang="en-GB" baseline="0" dirty="0"/>
                        <a:t>  </a:t>
                      </a:r>
                      <a:endParaRPr lang="en-GB" dirty="0"/>
                    </a:p>
                  </a:txBody>
                  <a:tcPr/>
                </a:tc>
                <a:tc>
                  <a:txBody>
                    <a:bodyPr/>
                    <a:lstStyle/>
                    <a:p>
                      <a:r>
                        <a:rPr lang="en-GB" dirty="0"/>
                        <a:t>LOOKED AFTER IN HOME SETTING</a:t>
                      </a:r>
                    </a:p>
                  </a:txBody>
                  <a:tcPr/>
                </a:tc>
                <a:tc>
                  <a:txBody>
                    <a:bodyPr/>
                    <a:lstStyle/>
                    <a:p>
                      <a:r>
                        <a:rPr lang="en-GB" dirty="0"/>
                        <a:t>ON</a:t>
                      </a:r>
                      <a:r>
                        <a:rPr lang="en-GB" baseline="0" dirty="0"/>
                        <a:t> CHILD PROTECTION REGISTER</a:t>
                      </a:r>
                      <a:endParaRPr lang="en-GB" dirty="0"/>
                    </a:p>
                  </a:txBody>
                  <a:tcPr/>
                </a:tc>
                <a:extLst>
                  <a:ext uri="{0D108BD9-81ED-4DB2-BD59-A6C34878D82A}">
                    <a16:rowId xmlns:a16="http://schemas.microsoft.com/office/drawing/2014/main" val="10000"/>
                  </a:ext>
                </a:extLst>
              </a:tr>
              <a:tr h="335828">
                <a:tc>
                  <a:txBody>
                    <a:bodyPr/>
                    <a:lstStyle/>
                    <a:p>
                      <a:r>
                        <a:rPr lang="en-GB" b="1" dirty="0"/>
                        <a:t>Male </a:t>
                      </a:r>
                    </a:p>
                  </a:txBody>
                  <a:tcPr/>
                </a:tc>
                <a:tc>
                  <a:txBody>
                    <a:bodyPr/>
                    <a:lstStyle/>
                    <a:p>
                      <a:r>
                        <a:rPr lang="en-GB" b="1" dirty="0"/>
                        <a:t>190</a:t>
                      </a:r>
                    </a:p>
                  </a:txBody>
                  <a:tcPr/>
                </a:tc>
                <a:tc>
                  <a:txBody>
                    <a:bodyPr/>
                    <a:lstStyle/>
                    <a:p>
                      <a:r>
                        <a:rPr lang="en-GB" b="1" dirty="0"/>
                        <a:t>277</a:t>
                      </a:r>
                    </a:p>
                  </a:txBody>
                  <a:tcPr/>
                </a:tc>
                <a:tc>
                  <a:txBody>
                    <a:bodyPr/>
                    <a:lstStyle/>
                    <a:p>
                      <a:r>
                        <a:rPr lang="en-GB" b="1" dirty="0"/>
                        <a:t>54</a:t>
                      </a:r>
                    </a:p>
                  </a:txBody>
                  <a:tcPr/>
                </a:tc>
                <a:extLst>
                  <a:ext uri="{0D108BD9-81ED-4DB2-BD59-A6C34878D82A}">
                    <a16:rowId xmlns:a16="http://schemas.microsoft.com/office/drawing/2014/main" val="10001"/>
                  </a:ext>
                </a:extLst>
              </a:tr>
              <a:tr h="335828">
                <a:tc>
                  <a:txBody>
                    <a:bodyPr/>
                    <a:lstStyle/>
                    <a:p>
                      <a:r>
                        <a:rPr lang="en-GB" b="1" dirty="0"/>
                        <a:t>Female</a:t>
                      </a:r>
                    </a:p>
                  </a:txBody>
                  <a:tcPr/>
                </a:tc>
                <a:tc>
                  <a:txBody>
                    <a:bodyPr/>
                    <a:lstStyle/>
                    <a:p>
                      <a:r>
                        <a:rPr lang="en-GB" b="1" dirty="0"/>
                        <a:t>207</a:t>
                      </a:r>
                    </a:p>
                  </a:txBody>
                  <a:tcPr/>
                </a:tc>
                <a:tc>
                  <a:txBody>
                    <a:bodyPr/>
                    <a:lstStyle/>
                    <a:p>
                      <a:r>
                        <a:rPr lang="en-GB" b="1" dirty="0"/>
                        <a:t>255</a:t>
                      </a:r>
                    </a:p>
                  </a:txBody>
                  <a:tcPr/>
                </a:tc>
                <a:tc>
                  <a:txBody>
                    <a:bodyPr/>
                    <a:lstStyle/>
                    <a:p>
                      <a:r>
                        <a:rPr lang="en-GB" b="1" dirty="0"/>
                        <a:t>50</a:t>
                      </a:r>
                    </a:p>
                  </a:txBody>
                  <a:tcPr/>
                </a:tc>
                <a:extLst>
                  <a:ext uri="{0D108BD9-81ED-4DB2-BD59-A6C34878D82A}">
                    <a16:rowId xmlns:a16="http://schemas.microsoft.com/office/drawing/2014/main" val="10002"/>
                  </a:ext>
                </a:extLst>
              </a:tr>
              <a:tr h="335828">
                <a:tc>
                  <a:txBody>
                    <a:bodyPr/>
                    <a:lstStyle/>
                    <a:p>
                      <a:r>
                        <a:rPr lang="en-GB" b="1" dirty="0"/>
                        <a:t>Total</a:t>
                      </a:r>
                    </a:p>
                  </a:txBody>
                  <a:tcPr/>
                </a:tc>
                <a:tc>
                  <a:txBody>
                    <a:bodyPr/>
                    <a:lstStyle/>
                    <a:p>
                      <a:r>
                        <a:rPr lang="en-GB" b="1" dirty="0"/>
                        <a:t>397</a:t>
                      </a:r>
                    </a:p>
                  </a:txBody>
                  <a:tcPr/>
                </a:tc>
                <a:tc>
                  <a:txBody>
                    <a:bodyPr/>
                    <a:lstStyle/>
                    <a:p>
                      <a:r>
                        <a:rPr lang="en-GB" b="1" dirty="0"/>
                        <a:t>532</a:t>
                      </a:r>
                    </a:p>
                  </a:txBody>
                  <a:tcPr/>
                </a:tc>
                <a:tc>
                  <a:txBody>
                    <a:bodyPr/>
                    <a:lstStyle/>
                    <a:p>
                      <a:r>
                        <a:rPr lang="en-GB" b="1" dirty="0"/>
                        <a:t>111 (7 UNBORN)  </a:t>
                      </a:r>
                      <a:r>
                        <a:rPr lang="en-GB" b="1" dirty="0">
                          <a:solidFill>
                            <a:srgbClr val="FF0000"/>
                          </a:solidFill>
                        </a:rPr>
                        <a:t>(2723)</a:t>
                      </a:r>
                    </a:p>
                  </a:txBody>
                  <a:tcPr/>
                </a:tc>
                <a:extLst>
                  <a:ext uri="{0D108BD9-81ED-4DB2-BD59-A6C34878D82A}">
                    <a16:rowId xmlns:a16="http://schemas.microsoft.com/office/drawing/2014/main" val="10003"/>
                  </a:ext>
                </a:extLst>
              </a:tr>
              <a:tr h="335828">
                <a:tc>
                  <a:txBody>
                    <a:bodyPr/>
                    <a:lstStyle/>
                    <a:p>
                      <a:r>
                        <a:rPr lang="en-GB" b="1" dirty="0"/>
                        <a:t>AGEBAND</a:t>
                      </a:r>
                    </a:p>
                  </a:txBody>
                  <a:tcPr/>
                </a:tc>
                <a:tc>
                  <a:txBody>
                    <a:bodyPr/>
                    <a:lstStyle/>
                    <a:p>
                      <a:endParaRPr lang="en-GB" b="1" dirty="0"/>
                    </a:p>
                  </a:txBody>
                  <a:tcPr/>
                </a:tc>
                <a:tc>
                  <a:txBody>
                    <a:bodyPr/>
                    <a:lstStyle/>
                    <a:p>
                      <a:endParaRPr lang="en-GB" b="1" dirty="0"/>
                    </a:p>
                  </a:txBody>
                  <a:tcPr/>
                </a:tc>
                <a:tc>
                  <a:txBody>
                    <a:bodyPr/>
                    <a:lstStyle/>
                    <a:p>
                      <a:endParaRPr lang="en-GB" b="1" dirty="0"/>
                    </a:p>
                  </a:txBody>
                  <a:tcPr/>
                </a:tc>
                <a:extLst>
                  <a:ext uri="{0D108BD9-81ED-4DB2-BD59-A6C34878D82A}">
                    <a16:rowId xmlns:a16="http://schemas.microsoft.com/office/drawing/2014/main" val="10004"/>
                  </a:ext>
                </a:extLst>
              </a:tr>
              <a:tr h="335828">
                <a:tc>
                  <a:txBody>
                    <a:bodyPr/>
                    <a:lstStyle/>
                    <a:p>
                      <a:r>
                        <a:rPr lang="en-GB" b="1" dirty="0"/>
                        <a:t>0-4</a:t>
                      </a:r>
                      <a:r>
                        <a:rPr lang="en-GB" b="1" baseline="0" dirty="0"/>
                        <a:t> years</a:t>
                      </a:r>
                      <a:endParaRPr lang="en-GB" b="1" dirty="0"/>
                    </a:p>
                  </a:txBody>
                  <a:tcPr/>
                </a:tc>
                <a:tc>
                  <a:txBody>
                    <a:bodyPr/>
                    <a:lstStyle/>
                    <a:p>
                      <a:r>
                        <a:rPr lang="en-GB" b="1" dirty="0"/>
                        <a:t>69</a:t>
                      </a:r>
                    </a:p>
                  </a:txBody>
                  <a:tcPr/>
                </a:tc>
                <a:tc>
                  <a:txBody>
                    <a:bodyPr/>
                    <a:lstStyle/>
                    <a:p>
                      <a:r>
                        <a:rPr lang="en-GB" b="1" dirty="0"/>
                        <a:t>57</a:t>
                      </a:r>
                    </a:p>
                  </a:txBody>
                  <a:tcPr/>
                </a:tc>
                <a:tc>
                  <a:txBody>
                    <a:bodyPr/>
                    <a:lstStyle/>
                    <a:p>
                      <a:r>
                        <a:rPr lang="en-GB" b="1" dirty="0"/>
                        <a:t>47(INCL.</a:t>
                      </a:r>
                      <a:r>
                        <a:rPr lang="en-GB" b="1" baseline="0" dirty="0"/>
                        <a:t> UNBORN)</a:t>
                      </a:r>
                      <a:endParaRPr lang="en-GB" b="1" dirty="0"/>
                    </a:p>
                  </a:txBody>
                  <a:tcPr/>
                </a:tc>
                <a:extLst>
                  <a:ext uri="{0D108BD9-81ED-4DB2-BD59-A6C34878D82A}">
                    <a16:rowId xmlns:a16="http://schemas.microsoft.com/office/drawing/2014/main" val="10005"/>
                  </a:ext>
                </a:extLst>
              </a:tr>
              <a:tr h="335828">
                <a:tc>
                  <a:txBody>
                    <a:bodyPr/>
                    <a:lstStyle/>
                    <a:p>
                      <a:r>
                        <a:rPr lang="en-GB" b="1" dirty="0"/>
                        <a:t>5-9years</a:t>
                      </a:r>
                    </a:p>
                  </a:txBody>
                  <a:tcPr/>
                </a:tc>
                <a:tc>
                  <a:txBody>
                    <a:bodyPr/>
                    <a:lstStyle/>
                    <a:p>
                      <a:r>
                        <a:rPr lang="en-GB" b="1" dirty="0"/>
                        <a:t>95</a:t>
                      </a:r>
                    </a:p>
                  </a:txBody>
                  <a:tcPr/>
                </a:tc>
                <a:tc>
                  <a:txBody>
                    <a:bodyPr/>
                    <a:lstStyle/>
                    <a:p>
                      <a:r>
                        <a:rPr lang="en-GB" b="1" dirty="0"/>
                        <a:t>151</a:t>
                      </a:r>
                    </a:p>
                  </a:txBody>
                  <a:tcPr/>
                </a:tc>
                <a:tc>
                  <a:txBody>
                    <a:bodyPr/>
                    <a:lstStyle/>
                    <a:p>
                      <a:r>
                        <a:rPr lang="en-GB" b="1" dirty="0"/>
                        <a:t>34</a:t>
                      </a:r>
                    </a:p>
                  </a:txBody>
                  <a:tcPr/>
                </a:tc>
                <a:extLst>
                  <a:ext uri="{0D108BD9-81ED-4DB2-BD59-A6C34878D82A}">
                    <a16:rowId xmlns:a16="http://schemas.microsoft.com/office/drawing/2014/main" val="10006"/>
                  </a:ext>
                </a:extLst>
              </a:tr>
              <a:tr h="335828">
                <a:tc>
                  <a:txBody>
                    <a:bodyPr/>
                    <a:lstStyle/>
                    <a:p>
                      <a:r>
                        <a:rPr lang="en-GB" b="1" dirty="0"/>
                        <a:t>10-12 years</a:t>
                      </a:r>
                    </a:p>
                  </a:txBody>
                  <a:tcPr/>
                </a:tc>
                <a:tc>
                  <a:txBody>
                    <a:bodyPr/>
                    <a:lstStyle/>
                    <a:p>
                      <a:r>
                        <a:rPr lang="en-GB" b="1" dirty="0"/>
                        <a:t>63</a:t>
                      </a:r>
                    </a:p>
                  </a:txBody>
                  <a:tcPr/>
                </a:tc>
                <a:tc>
                  <a:txBody>
                    <a:bodyPr/>
                    <a:lstStyle/>
                    <a:p>
                      <a:r>
                        <a:rPr lang="en-GB" b="1" dirty="0"/>
                        <a:t>132</a:t>
                      </a:r>
                    </a:p>
                  </a:txBody>
                  <a:tcPr/>
                </a:tc>
                <a:tc>
                  <a:txBody>
                    <a:bodyPr/>
                    <a:lstStyle/>
                    <a:p>
                      <a:r>
                        <a:rPr lang="en-GB" b="1" dirty="0"/>
                        <a:t>15</a:t>
                      </a:r>
                    </a:p>
                  </a:txBody>
                  <a:tcPr/>
                </a:tc>
                <a:extLst>
                  <a:ext uri="{0D108BD9-81ED-4DB2-BD59-A6C34878D82A}">
                    <a16:rowId xmlns:a16="http://schemas.microsoft.com/office/drawing/2014/main" val="10007"/>
                  </a:ext>
                </a:extLst>
              </a:tr>
              <a:tr h="335828">
                <a:tc>
                  <a:txBody>
                    <a:bodyPr/>
                    <a:lstStyle/>
                    <a:p>
                      <a:r>
                        <a:rPr lang="en-GB" b="1" dirty="0"/>
                        <a:t>13-15 years</a:t>
                      </a:r>
                    </a:p>
                  </a:txBody>
                  <a:tcPr/>
                </a:tc>
                <a:tc>
                  <a:txBody>
                    <a:bodyPr/>
                    <a:lstStyle/>
                    <a:p>
                      <a:r>
                        <a:rPr lang="en-GB" b="1" dirty="0"/>
                        <a:t>89</a:t>
                      </a:r>
                    </a:p>
                  </a:txBody>
                  <a:tcPr/>
                </a:tc>
                <a:tc>
                  <a:txBody>
                    <a:bodyPr/>
                    <a:lstStyle/>
                    <a:p>
                      <a:r>
                        <a:rPr lang="en-GB" b="1" dirty="0"/>
                        <a:t>124</a:t>
                      </a:r>
                    </a:p>
                  </a:txBody>
                  <a:tcPr/>
                </a:tc>
                <a:tc>
                  <a:txBody>
                    <a:bodyPr/>
                    <a:lstStyle/>
                    <a:p>
                      <a:r>
                        <a:rPr lang="en-GB" b="1" dirty="0"/>
                        <a:t>4</a:t>
                      </a:r>
                    </a:p>
                  </a:txBody>
                  <a:tcPr/>
                </a:tc>
                <a:extLst>
                  <a:ext uri="{0D108BD9-81ED-4DB2-BD59-A6C34878D82A}">
                    <a16:rowId xmlns:a16="http://schemas.microsoft.com/office/drawing/2014/main" val="10008"/>
                  </a:ext>
                </a:extLst>
              </a:tr>
              <a:tr h="335828">
                <a:tc>
                  <a:txBody>
                    <a:bodyPr/>
                    <a:lstStyle/>
                    <a:p>
                      <a:r>
                        <a:rPr lang="en-GB" b="1" dirty="0"/>
                        <a:t>&gt;16 years</a:t>
                      </a:r>
                    </a:p>
                  </a:txBody>
                  <a:tcPr/>
                </a:tc>
                <a:tc>
                  <a:txBody>
                    <a:bodyPr/>
                    <a:lstStyle/>
                    <a:p>
                      <a:r>
                        <a:rPr lang="en-GB" b="1" dirty="0"/>
                        <a:t>91</a:t>
                      </a:r>
                    </a:p>
                  </a:txBody>
                  <a:tcPr/>
                </a:tc>
                <a:tc>
                  <a:txBody>
                    <a:bodyPr/>
                    <a:lstStyle/>
                    <a:p>
                      <a:r>
                        <a:rPr lang="en-GB" b="1" dirty="0"/>
                        <a:t>68</a:t>
                      </a:r>
                    </a:p>
                  </a:txBody>
                  <a:tcPr/>
                </a:tc>
                <a:tc>
                  <a:txBody>
                    <a:bodyPr/>
                    <a:lstStyle/>
                    <a:p>
                      <a:r>
                        <a:rPr lang="en-GB" b="1" dirty="0"/>
                        <a:t>1</a:t>
                      </a:r>
                    </a:p>
                  </a:txBody>
                  <a:tcPr/>
                </a:tc>
                <a:extLst>
                  <a:ext uri="{0D108BD9-81ED-4DB2-BD59-A6C34878D82A}">
                    <a16:rowId xmlns:a16="http://schemas.microsoft.com/office/drawing/2014/main" val="10009"/>
                  </a:ext>
                </a:extLst>
              </a:tr>
              <a:tr h="335828">
                <a:tc>
                  <a:txBody>
                    <a:bodyPr/>
                    <a:lstStyle/>
                    <a:p>
                      <a:r>
                        <a:rPr lang="en-GB" b="1" dirty="0"/>
                        <a:t>TYPE</a:t>
                      </a:r>
                      <a:r>
                        <a:rPr lang="en-GB" b="1" baseline="0" dirty="0"/>
                        <a:t> OF PLACEMENT</a:t>
                      </a:r>
                      <a:endParaRPr lang="en-GB" b="1" dirty="0"/>
                    </a:p>
                  </a:txBody>
                  <a:tcPr/>
                </a:tc>
                <a:tc>
                  <a:txBody>
                    <a:bodyPr/>
                    <a:lstStyle/>
                    <a:p>
                      <a:endParaRPr lang="en-GB" b="1" dirty="0"/>
                    </a:p>
                  </a:txBody>
                  <a:tcPr/>
                </a:tc>
                <a:tc>
                  <a:txBody>
                    <a:bodyPr/>
                    <a:lstStyle/>
                    <a:p>
                      <a:endParaRPr lang="en-GB" b="1" dirty="0"/>
                    </a:p>
                  </a:txBody>
                  <a:tcPr/>
                </a:tc>
                <a:tc rowSpan="8">
                  <a:txBody>
                    <a:bodyPr/>
                    <a:lstStyle/>
                    <a:p>
                      <a:r>
                        <a:rPr lang="en-GB" sz="1600" b="1" dirty="0"/>
                        <a:t>Dom. Abuse 31</a:t>
                      </a:r>
                    </a:p>
                    <a:p>
                      <a:r>
                        <a:rPr lang="en-GB" sz="1600" b="1" dirty="0">
                          <a:solidFill>
                            <a:srgbClr val="FF0000"/>
                          </a:solidFill>
                        </a:rPr>
                        <a:t>Neglect</a:t>
                      </a:r>
                      <a:r>
                        <a:rPr lang="en-GB" sz="1600" b="1" baseline="0" dirty="0">
                          <a:solidFill>
                            <a:srgbClr val="FF0000"/>
                          </a:solidFill>
                        </a:rPr>
                        <a:t>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effectLst/>
                        </a:rPr>
                        <a:t>Emotion. Abuse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effectLst/>
                        </a:rPr>
                        <a:t>Phys. Abuse 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effectLst/>
                        </a:rPr>
                        <a:t>Sex Abuse 15</a:t>
                      </a:r>
                      <a:endParaRPr lang="en-GB" sz="1600" b="1" dirty="0">
                        <a:effectLst/>
                      </a:endParaRPr>
                    </a:p>
                    <a:p>
                      <a:r>
                        <a:rPr lang="en-GB" sz="1600" b="1" baseline="0" dirty="0"/>
                        <a:t>Parental MH 3</a:t>
                      </a:r>
                    </a:p>
                    <a:p>
                      <a:r>
                        <a:rPr lang="en-GB" sz="1600" b="1" baseline="0" dirty="0"/>
                        <a:t>Non-</a:t>
                      </a:r>
                      <a:r>
                        <a:rPr lang="en-GB" sz="1600" b="1" baseline="0" dirty="0" err="1"/>
                        <a:t>eng.</a:t>
                      </a:r>
                      <a:r>
                        <a:rPr lang="en-GB" sz="1600" b="1" baseline="0" dirty="0"/>
                        <a:t> Family 2</a:t>
                      </a:r>
                    </a:p>
                    <a:p>
                      <a:r>
                        <a:rPr lang="en-GB" sz="1600" b="1" baseline="0" dirty="0"/>
                        <a:t>Alcohol Issues 2</a:t>
                      </a:r>
                    </a:p>
                    <a:p>
                      <a:r>
                        <a:rPr lang="en-GB" sz="1600" b="1" baseline="0" dirty="0"/>
                        <a:t>Drug Problems 2 </a:t>
                      </a:r>
                    </a:p>
                    <a:p>
                      <a:endParaRPr lang="en-GB" b="1" dirty="0"/>
                    </a:p>
                    <a:p>
                      <a:endParaRPr lang="en-GB" b="1" dirty="0"/>
                    </a:p>
                  </a:txBody>
                  <a:tcPr/>
                </a:tc>
                <a:extLst>
                  <a:ext uri="{0D108BD9-81ED-4DB2-BD59-A6C34878D82A}">
                    <a16:rowId xmlns:a16="http://schemas.microsoft.com/office/drawing/2014/main" val="10010"/>
                  </a:ext>
                </a:extLst>
              </a:tr>
              <a:tr h="335828">
                <a:tc>
                  <a:txBody>
                    <a:bodyPr/>
                    <a:lstStyle/>
                    <a:p>
                      <a:r>
                        <a:rPr lang="en-GB" b="1" dirty="0"/>
                        <a:t>Foster care</a:t>
                      </a:r>
                    </a:p>
                  </a:txBody>
                  <a:tcPr/>
                </a:tc>
                <a:tc>
                  <a:txBody>
                    <a:bodyPr/>
                    <a:lstStyle/>
                    <a:p>
                      <a:r>
                        <a:rPr lang="en-GB" b="1" dirty="0"/>
                        <a:t>341</a:t>
                      </a:r>
                    </a:p>
                  </a:txBody>
                  <a:tcPr/>
                </a:tc>
                <a:tc>
                  <a:txBody>
                    <a:bodyPr/>
                    <a:lstStyle/>
                    <a:p>
                      <a:endParaRPr lang="en-GB" b="1" dirty="0"/>
                    </a:p>
                  </a:txBody>
                  <a:tcPr/>
                </a:tc>
                <a:tc vMerge="1">
                  <a:txBody>
                    <a:bodyPr/>
                    <a:lstStyle/>
                    <a:p>
                      <a:endParaRPr lang="en-GB" dirty="0"/>
                    </a:p>
                  </a:txBody>
                  <a:tcPr/>
                </a:tc>
                <a:extLst>
                  <a:ext uri="{0D108BD9-81ED-4DB2-BD59-A6C34878D82A}">
                    <a16:rowId xmlns:a16="http://schemas.microsoft.com/office/drawing/2014/main" val="10011"/>
                  </a:ext>
                </a:extLst>
              </a:tr>
              <a:tr h="335828">
                <a:tc>
                  <a:txBody>
                    <a:bodyPr/>
                    <a:lstStyle/>
                    <a:p>
                      <a:r>
                        <a:rPr lang="en-GB" b="1" dirty="0"/>
                        <a:t>Children’s Unit</a:t>
                      </a:r>
                    </a:p>
                  </a:txBody>
                  <a:tcPr/>
                </a:tc>
                <a:tc>
                  <a:txBody>
                    <a:bodyPr/>
                    <a:lstStyle/>
                    <a:p>
                      <a:r>
                        <a:rPr lang="en-GB" b="1" dirty="0"/>
                        <a:t>41</a:t>
                      </a:r>
                    </a:p>
                  </a:txBody>
                  <a:tcPr/>
                </a:tc>
                <a:tc>
                  <a:txBody>
                    <a:bodyPr/>
                    <a:lstStyle/>
                    <a:p>
                      <a:endParaRPr lang="en-GB" b="1" dirty="0"/>
                    </a:p>
                  </a:txBody>
                  <a:tcPr/>
                </a:tc>
                <a:tc vMerge="1">
                  <a:txBody>
                    <a:bodyPr/>
                    <a:lstStyle/>
                    <a:p>
                      <a:endParaRPr lang="en-GB" dirty="0"/>
                    </a:p>
                  </a:txBody>
                  <a:tcPr/>
                </a:tc>
                <a:extLst>
                  <a:ext uri="{0D108BD9-81ED-4DB2-BD59-A6C34878D82A}">
                    <a16:rowId xmlns:a16="http://schemas.microsoft.com/office/drawing/2014/main" val="10012"/>
                  </a:ext>
                </a:extLst>
              </a:tr>
              <a:tr h="335828">
                <a:tc>
                  <a:txBody>
                    <a:bodyPr/>
                    <a:lstStyle/>
                    <a:p>
                      <a:r>
                        <a:rPr lang="en-GB" b="1" dirty="0"/>
                        <a:t>Other</a:t>
                      </a:r>
                    </a:p>
                  </a:txBody>
                  <a:tcPr/>
                </a:tc>
                <a:tc>
                  <a:txBody>
                    <a:bodyPr/>
                    <a:lstStyle/>
                    <a:p>
                      <a:r>
                        <a:rPr lang="en-GB" b="1" dirty="0"/>
                        <a:t>15</a:t>
                      </a:r>
                    </a:p>
                  </a:txBody>
                  <a:tcPr/>
                </a:tc>
                <a:tc>
                  <a:txBody>
                    <a:bodyPr/>
                    <a:lstStyle/>
                    <a:p>
                      <a:endParaRPr lang="en-GB" b="1" dirty="0"/>
                    </a:p>
                  </a:txBody>
                  <a:tcPr/>
                </a:tc>
                <a:tc vMerge="1">
                  <a:txBody>
                    <a:bodyPr/>
                    <a:lstStyle/>
                    <a:p>
                      <a:endParaRPr lang="en-GB" dirty="0"/>
                    </a:p>
                  </a:txBody>
                  <a:tcPr/>
                </a:tc>
                <a:extLst>
                  <a:ext uri="{0D108BD9-81ED-4DB2-BD59-A6C34878D82A}">
                    <a16:rowId xmlns:a16="http://schemas.microsoft.com/office/drawing/2014/main" val="10013"/>
                  </a:ext>
                </a:extLst>
              </a:tr>
              <a:tr h="335828">
                <a:tc>
                  <a:txBody>
                    <a:bodyPr/>
                    <a:lstStyle/>
                    <a:p>
                      <a:r>
                        <a:rPr lang="en-GB" b="1" dirty="0"/>
                        <a:t>With Parents</a:t>
                      </a:r>
                    </a:p>
                  </a:txBody>
                  <a:tcPr/>
                </a:tc>
                <a:tc>
                  <a:txBody>
                    <a:bodyPr/>
                    <a:lstStyle/>
                    <a:p>
                      <a:endParaRPr lang="en-GB" b="1" dirty="0"/>
                    </a:p>
                  </a:txBody>
                  <a:tcPr/>
                </a:tc>
                <a:tc>
                  <a:txBody>
                    <a:bodyPr/>
                    <a:lstStyle/>
                    <a:p>
                      <a:r>
                        <a:rPr lang="en-GB" b="1" dirty="0"/>
                        <a:t>145</a:t>
                      </a:r>
                    </a:p>
                  </a:txBody>
                  <a:tcPr/>
                </a:tc>
                <a:tc vMerge="1">
                  <a:txBody>
                    <a:bodyPr/>
                    <a:lstStyle/>
                    <a:p>
                      <a:endParaRPr lang="en-GB" dirty="0"/>
                    </a:p>
                  </a:txBody>
                  <a:tcPr/>
                </a:tc>
                <a:extLst>
                  <a:ext uri="{0D108BD9-81ED-4DB2-BD59-A6C34878D82A}">
                    <a16:rowId xmlns:a16="http://schemas.microsoft.com/office/drawing/2014/main" val="10014"/>
                  </a:ext>
                </a:extLst>
              </a:tr>
              <a:tr h="335828">
                <a:tc>
                  <a:txBody>
                    <a:bodyPr/>
                    <a:lstStyle/>
                    <a:p>
                      <a:r>
                        <a:rPr lang="en-GB" b="1" dirty="0"/>
                        <a:t>Kinship</a:t>
                      </a:r>
                    </a:p>
                  </a:txBody>
                  <a:tcPr/>
                </a:tc>
                <a:tc>
                  <a:txBody>
                    <a:bodyPr/>
                    <a:lstStyle/>
                    <a:p>
                      <a:endParaRPr lang="en-GB" b="1" dirty="0"/>
                    </a:p>
                  </a:txBody>
                  <a:tcPr/>
                </a:tc>
                <a:tc>
                  <a:txBody>
                    <a:bodyPr/>
                    <a:lstStyle/>
                    <a:p>
                      <a:r>
                        <a:rPr lang="en-GB" b="1" dirty="0"/>
                        <a:t>387</a:t>
                      </a:r>
                    </a:p>
                  </a:txBody>
                  <a:tcPr/>
                </a:tc>
                <a:tc vMerge="1">
                  <a:txBody>
                    <a:bodyPr/>
                    <a:lstStyle/>
                    <a:p>
                      <a:endParaRPr lang="en-GB" dirty="0"/>
                    </a:p>
                  </a:txBody>
                  <a:tcPr/>
                </a:tc>
                <a:extLst>
                  <a:ext uri="{0D108BD9-81ED-4DB2-BD59-A6C34878D82A}">
                    <a16:rowId xmlns:a16="http://schemas.microsoft.com/office/drawing/2014/main" val="10015"/>
                  </a:ext>
                </a:extLst>
              </a:tr>
              <a:tr h="335828">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10016"/>
                  </a:ext>
                </a:extLst>
              </a:tr>
              <a:tr h="518680">
                <a:tc gridSpan="3">
                  <a:txBody>
                    <a:bodyPr/>
                    <a:lstStyle/>
                    <a:p>
                      <a:endParaRPr lang="en-GB" sz="1400" b="1" dirty="0"/>
                    </a:p>
                  </a:txBody>
                  <a:tcPr/>
                </a:tc>
                <a:tc hMerge="1">
                  <a:txBody>
                    <a:bodyPr/>
                    <a:lstStyle/>
                    <a:p>
                      <a:endParaRPr lang="en-GB" dirty="0"/>
                    </a:p>
                  </a:txBody>
                  <a:tcPr/>
                </a:tc>
                <a:tc h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10017"/>
                  </a:ext>
                </a:extLst>
              </a:tr>
            </a:tbl>
          </a:graphicData>
        </a:graphic>
      </p:graphicFrame>
      <p:sp>
        <p:nvSpPr>
          <p:cNvPr id="4" name="TextBox 3"/>
          <p:cNvSpPr txBox="1"/>
          <p:nvPr/>
        </p:nvSpPr>
        <p:spPr>
          <a:xfrm>
            <a:off x="173421" y="6140896"/>
            <a:ext cx="5221366" cy="646331"/>
          </a:xfrm>
          <a:prstGeom prst="rect">
            <a:avLst/>
          </a:prstGeom>
          <a:noFill/>
        </p:spPr>
        <p:txBody>
          <a:bodyPr wrap="none" rtlCol="0">
            <a:spAutoFit/>
          </a:bodyPr>
          <a:lstStyle/>
          <a:p>
            <a:r>
              <a:rPr lang="en-GB" b="1" dirty="0">
                <a:solidFill>
                  <a:schemeClr val="dk1"/>
                </a:solidFill>
              </a:rPr>
              <a:t>Scotland’s Population Children &amp; Young People 2016 </a:t>
            </a:r>
            <a:endParaRPr lang="en-GB" b="1" dirty="0"/>
          </a:p>
          <a:p>
            <a:r>
              <a:rPr lang="en-GB" b="1" dirty="0">
                <a:solidFill>
                  <a:schemeClr val="dk1"/>
                </a:solidFill>
              </a:rPr>
              <a:t>0-15 </a:t>
            </a:r>
            <a:r>
              <a:rPr lang="en-GB" b="1" dirty="0" err="1">
                <a:solidFill>
                  <a:schemeClr val="dk1"/>
                </a:solidFill>
              </a:rPr>
              <a:t>yrs</a:t>
            </a:r>
            <a:r>
              <a:rPr lang="en-GB" b="1" dirty="0">
                <a:solidFill>
                  <a:schemeClr val="dk1"/>
                </a:solidFill>
              </a:rPr>
              <a:t> 0.92 million ;16-24 </a:t>
            </a:r>
            <a:r>
              <a:rPr lang="en-GB" b="1" dirty="0" err="1">
                <a:solidFill>
                  <a:schemeClr val="dk1"/>
                </a:solidFill>
              </a:rPr>
              <a:t>yrs</a:t>
            </a:r>
            <a:r>
              <a:rPr lang="en-GB" b="1" dirty="0">
                <a:solidFill>
                  <a:schemeClr val="dk1"/>
                </a:solidFill>
              </a:rPr>
              <a:t> 0.61 million </a:t>
            </a:r>
            <a:endParaRPr lang="en-GB" b="1" dirty="0"/>
          </a:p>
        </p:txBody>
      </p:sp>
    </p:spTree>
    <p:extLst>
      <p:ext uri="{BB962C8B-B14F-4D97-AF65-F5344CB8AC3E}">
        <p14:creationId xmlns:p14="http://schemas.microsoft.com/office/powerpoint/2010/main" val="120305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40000"/>
          </a:xfrm>
          <a:prstGeom prst="rect">
            <a:avLst/>
          </a:prstGeom>
        </p:spPr>
      </p:pic>
      <p:sp>
        <p:nvSpPr>
          <p:cNvPr id="4" name="Rectangle 3"/>
          <p:cNvSpPr/>
          <p:nvPr/>
        </p:nvSpPr>
        <p:spPr>
          <a:xfrm>
            <a:off x="0" y="0"/>
            <a:ext cx="12192000" cy="6678751"/>
          </a:xfrm>
          <a:prstGeom prst="rect">
            <a:avLst/>
          </a:prstGeom>
        </p:spPr>
        <p:txBody>
          <a:bodyPr wrap="square">
            <a:spAutoFit/>
          </a:bodyPr>
          <a:lstStyle/>
          <a:p>
            <a:r>
              <a:rPr lang="en-GB" sz="2400" b="1" dirty="0">
                <a:solidFill>
                  <a:srgbClr val="FFFF00"/>
                </a:solidFill>
              </a:rPr>
              <a:t>SUPPORTING PARENTS &amp; CHILDREN- WHERE SHOULD WE BE LOOKING ?</a:t>
            </a:r>
          </a:p>
          <a:p>
            <a:r>
              <a:rPr lang="en-GB" sz="2400" b="1" dirty="0">
                <a:solidFill>
                  <a:srgbClr val="FFFF00"/>
                </a:solidFill>
              </a:rPr>
              <a:t>WHAT LIES BENEATH </a:t>
            </a:r>
          </a:p>
          <a:p>
            <a:r>
              <a:rPr lang="en-GB" sz="2000" dirty="0">
                <a:solidFill>
                  <a:srgbClr val="FFFF00"/>
                </a:solidFill>
              </a:rPr>
              <a:t>  </a:t>
            </a:r>
            <a:endParaRPr lang="en-GB" sz="2000" dirty="0">
              <a:solidFill>
                <a:srgbClr val="FF0000"/>
              </a:solidFill>
            </a:endParaRPr>
          </a:p>
          <a:p>
            <a:pPr marL="285750" indent="-285750">
              <a:buFont typeface="Arial" panose="020B0604020202020204" pitchFamily="34" charset="0"/>
              <a:buChar char="•"/>
            </a:pPr>
            <a:r>
              <a:rPr lang="en-GB" sz="2400" b="1" dirty="0">
                <a:solidFill>
                  <a:srgbClr val="FF0000"/>
                </a:solidFill>
              </a:rPr>
              <a:t>RESISTANT PARENTS - HOSTILITY – WORKERS BACK OFF AVOIDANT PARENTS - DNAS FOR MEDICAL OR SCHOOL APPOINTMENTS  CHAOTIC/UNSTABLE PARENT</a:t>
            </a:r>
          </a:p>
          <a:p>
            <a:pPr marL="285750" indent="-285750">
              <a:buFont typeface="Arial" panose="020B0604020202020204" pitchFamily="34" charset="0"/>
              <a:buChar char="•"/>
            </a:pPr>
            <a:r>
              <a:rPr lang="en-GB" sz="2400" b="1" dirty="0">
                <a:solidFill>
                  <a:srgbClr val="FF0000"/>
                </a:solidFill>
              </a:rPr>
              <a:t>APPARENT COMPLIANCE - NOT IN FOR HOME VISIT, BUT COME TO OFFICE LATER  – DIRT ETC COVERING BRUISES, CHILD NOT SEEN ALONE - COLLUSION BY WORKERS </a:t>
            </a:r>
          </a:p>
          <a:p>
            <a:pPr marL="285750" indent="-285750">
              <a:buFont typeface="Arial" panose="020B0604020202020204" pitchFamily="34" charset="0"/>
              <a:buChar char="•"/>
            </a:pPr>
            <a:r>
              <a:rPr lang="en-GB" sz="2400" b="1" dirty="0">
                <a:solidFill>
                  <a:srgbClr val="FF0000"/>
                </a:solidFill>
              </a:rPr>
              <a:t> CHILD NOT SEEN - NON SCHOOL ATTENDER</a:t>
            </a:r>
          </a:p>
          <a:p>
            <a:pPr marL="285750" indent="-285750">
              <a:buFont typeface="Arial" panose="020B0604020202020204" pitchFamily="34" charset="0"/>
              <a:buChar char="•"/>
            </a:pPr>
            <a:r>
              <a:rPr lang="en-GB" sz="2400" b="1" dirty="0">
                <a:solidFill>
                  <a:srgbClr val="FF0000"/>
                </a:solidFill>
              </a:rPr>
              <a:t>CORE FAMILIES ON HEALTH VISITOR CASELOADS – NO REGULAR CONTACT </a:t>
            </a:r>
          </a:p>
          <a:p>
            <a:pPr marL="285750" indent="-285750">
              <a:buFont typeface="Arial" panose="020B0604020202020204" pitchFamily="34" charset="0"/>
              <a:buChar char="•"/>
            </a:pPr>
            <a:r>
              <a:rPr lang="en-GB" sz="2400" b="1" dirty="0">
                <a:solidFill>
                  <a:srgbClr val="FF0000"/>
                </a:solidFill>
              </a:rPr>
              <a:t>CULTURAL  – DIFFERENT VIEWS ABOUT CHILD REARING</a:t>
            </a:r>
          </a:p>
          <a:p>
            <a:pPr marL="285750" indent="-285750">
              <a:buFont typeface="Arial" panose="020B0604020202020204" pitchFamily="34" charset="0"/>
              <a:buChar char="•"/>
            </a:pPr>
            <a:r>
              <a:rPr lang="en-GB" sz="2400" b="1" dirty="0">
                <a:solidFill>
                  <a:srgbClr val="FF0000"/>
                </a:solidFill>
              </a:rPr>
              <a:t> TRAFFICKING </a:t>
            </a:r>
          </a:p>
          <a:p>
            <a:pPr marL="285750" indent="-285750">
              <a:buFont typeface="Arial" panose="020B0604020202020204" pitchFamily="34" charset="0"/>
              <a:buChar char="•"/>
            </a:pPr>
            <a:r>
              <a:rPr lang="en-GB" sz="2400" b="1" dirty="0">
                <a:solidFill>
                  <a:srgbClr val="FF0000"/>
                </a:solidFill>
              </a:rPr>
              <a:t> ORGANISATIONAL -BIG CASELOADS - POOR RECORDING -INEXPERIENCED WORKERS, LACKING CONFIDENCE -WORKER THRESHOLDS - LINKING TOGETHER INFORMATION E.G. INVOLVING THIRD SECTOR </a:t>
            </a:r>
          </a:p>
          <a:p>
            <a:endParaRPr lang="en-GB" sz="2400" dirty="0">
              <a:solidFill>
                <a:srgbClr val="FF0000"/>
              </a:solidFill>
            </a:endParaRPr>
          </a:p>
          <a:p>
            <a:endParaRPr lang="en-GB" sz="2400" b="1" dirty="0">
              <a:solidFill>
                <a:srgbClr val="FF0000"/>
              </a:solidFill>
            </a:endParaRPr>
          </a:p>
          <a:p>
            <a:r>
              <a:rPr lang="en-GB" sz="2400" b="1" dirty="0">
                <a:solidFill>
                  <a:srgbClr val="FF0000"/>
                </a:solidFill>
              </a:rPr>
              <a:t>= INVERSE CARE LAW ( HEALTH)</a:t>
            </a:r>
          </a:p>
          <a:p>
            <a:r>
              <a:rPr lang="en-GB" sz="2400" b="1" dirty="0">
                <a:solidFill>
                  <a:srgbClr val="FF0000"/>
                </a:solidFill>
              </a:rPr>
              <a:t>= INVERSE INTERVENTION LAW , START AGAIN SYNDROME  (SOCIAL SERVICES) </a:t>
            </a:r>
          </a:p>
        </p:txBody>
      </p:sp>
      <p:sp>
        <p:nvSpPr>
          <p:cNvPr id="2" name="Footer Placeholder 1"/>
          <p:cNvSpPr>
            <a:spLocks noGrp="1"/>
          </p:cNvSpPr>
          <p:nvPr>
            <p:ph type="ftr" sz="quarter" idx="11"/>
          </p:nvPr>
        </p:nvSpPr>
        <p:spPr/>
        <p:txBody>
          <a:bodyPr/>
          <a:lstStyle/>
          <a:p>
            <a:r>
              <a:rPr lang="en-GB" dirty="0"/>
              <a:t>Anne Mullin Parenting in Scotland 2018</a:t>
            </a:r>
          </a:p>
        </p:txBody>
      </p:sp>
    </p:spTree>
    <p:extLst>
      <p:ext uri="{BB962C8B-B14F-4D97-AF65-F5344CB8AC3E}">
        <p14:creationId xmlns:p14="http://schemas.microsoft.com/office/powerpoint/2010/main" val="278908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7451" t="23337" r="7822" b="33177"/>
          <a:stretch/>
        </p:blipFill>
        <p:spPr>
          <a:xfrm>
            <a:off x="433953" y="0"/>
            <a:ext cx="11112284" cy="3252525"/>
          </a:xfrm>
          <a:prstGeom prst="rect">
            <a:avLst/>
          </a:prstGeom>
        </p:spPr>
      </p:pic>
      <p:pic>
        <p:nvPicPr>
          <p:cNvPr id="10" name="Picture 9"/>
          <p:cNvPicPr>
            <a:picLocks noChangeAspect="1"/>
          </p:cNvPicPr>
          <p:nvPr/>
        </p:nvPicPr>
        <p:blipFill rotWithShape="1">
          <a:blip r:embed="rId3" cstate="print"/>
          <a:srcRect l="6229" t="23252" r="8164" b="25186"/>
          <a:stretch/>
        </p:blipFill>
        <p:spPr>
          <a:xfrm>
            <a:off x="433953" y="3252525"/>
            <a:ext cx="11112284" cy="3605475"/>
          </a:xfrm>
          <a:prstGeom prst="rect">
            <a:avLst/>
          </a:prstGeom>
        </p:spPr>
      </p:pic>
      <p:sp>
        <p:nvSpPr>
          <p:cNvPr id="2" name="Footer Placeholder 1"/>
          <p:cNvSpPr>
            <a:spLocks noGrp="1"/>
          </p:cNvSpPr>
          <p:nvPr>
            <p:ph type="ftr" sz="quarter" idx="11"/>
          </p:nvPr>
        </p:nvSpPr>
        <p:spPr/>
        <p:txBody>
          <a:bodyPr/>
          <a:lstStyle/>
          <a:p>
            <a:r>
              <a:rPr lang="en-GB"/>
              <a:t>Anne Mullin Parenting in Scotland 2018</a:t>
            </a:r>
          </a:p>
        </p:txBody>
      </p:sp>
      <p:sp>
        <p:nvSpPr>
          <p:cNvPr id="3" name="TextBox 2"/>
          <p:cNvSpPr txBox="1"/>
          <p:nvPr/>
        </p:nvSpPr>
        <p:spPr>
          <a:xfrm>
            <a:off x="5470901" y="1146615"/>
            <a:ext cx="1162626" cy="2246769"/>
          </a:xfrm>
          <a:prstGeom prst="rect">
            <a:avLst/>
          </a:prstGeom>
          <a:noFill/>
        </p:spPr>
        <p:txBody>
          <a:bodyPr wrap="none" rtlCol="0">
            <a:spAutoFit/>
          </a:bodyPr>
          <a:lstStyle/>
          <a:p>
            <a:r>
              <a:rPr lang="en-GB" sz="2800" b="1" dirty="0">
                <a:solidFill>
                  <a:srgbClr val="FF0000"/>
                </a:solidFill>
              </a:rPr>
              <a:t>NEW </a:t>
            </a:r>
          </a:p>
          <a:p>
            <a:r>
              <a:rPr lang="en-GB" sz="2800" b="1" dirty="0">
                <a:solidFill>
                  <a:srgbClr val="FF0000"/>
                </a:solidFill>
              </a:rPr>
              <a:t>KID </a:t>
            </a:r>
          </a:p>
          <a:p>
            <a:r>
              <a:rPr lang="en-GB" sz="2800" b="1" dirty="0">
                <a:solidFill>
                  <a:srgbClr val="FF0000"/>
                </a:solidFill>
              </a:rPr>
              <a:t>ON </a:t>
            </a:r>
          </a:p>
          <a:p>
            <a:r>
              <a:rPr lang="en-GB" sz="2800" b="1" dirty="0">
                <a:solidFill>
                  <a:srgbClr val="FF0000"/>
                </a:solidFill>
              </a:rPr>
              <a:t>THE </a:t>
            </a:r>
          </a:p>
          <a:p>
            <a:r>
              <a:rPr lang="en-GB" sz="2800" b="1" dirty="0">
                <a:solidFill>
                  <a:srgbClr val="FF0000"/>
                </a:solidFill>
              </a:rPr>
              <a:t>BLOCK</a:t>
            </a:r>
          </a:p>
        </p:txBody>
      </p:sp>
    </p:spTree>
    <p:extLst>
      <p:ext uri="{BB962C8B-B14F-4D97-AF65-F5344CB8AC3E}">
        <p14:creationId xmlns:p14="http://schemas.microsoft.com/office/powerpoint/2010/main" val="598940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srcRect l="5702" t="28979" r="61752" b="20304"/>
          <a:stretch/>
        </p:blipFill>
        <p:spPr bwMode="auto">
          <a:xfrm>
            <a:off x="5796367" y="8895"/>
            <a:ext cx="6395633" cy="6849106"/>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70" t="11475" r="19446" b="18007"/>
          <a:stretch/>
        </p:blipFill>
        <p:spPr>
          <a:xfrm>
            <a:off x="0" y="8894"/>
            <a:ext cx="5796367" cy="5229532"/>
          </a:xfrm>
          <a:prstGeom prst="rect">
            <a:avLst/>
          </a:prstGeom>
        </p:spPr>
      </p:pic>
      <p:sp>
        <p:nvSpPr>
          <p:cNvPr id="6" name="Rectangle 5"/>
          <p:cNvSpPr/>
          <p:nvPr/>
        </p:nvSpPr>
        <p:spPr>
          <a:xfrm>
            <a:off x="56827" y="5771544"/>
            <a:ext cx="6096000" cy="646331"/>
          </a:xfrm>
          <a:prstGeom prst="rect">
            <a:avLst/>
          </a:prstGeom>
        </p:spPr>
        <p:txBody>
          <a:bodyPr>
            <a:spAutoFit/>
          </a:bodyPr>
          <a:lstStyle/>
          <a:p>
            <a:r>
              <a:rPr lang="en-GB" dirty="0"/>
              <a:t>https://youngminds.org.uk/media/2142/ym-addressing-adversity-book-web.pdf</a:t>
            </a:r>
          </a:p>
        </p:txBody>
      </p:sp>
      <p:sp>
        <p:nvSpPr>
          <p:cNvPr id="3" name="Footer Placeholder 2"/>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192590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96" y="170481"/>
            <a:ext cx="11220771" cy="888624"/>
          </a:xfrm>
        </p:spPr>
        <p:txBody>
          <a:bodyPr>
            <a:normAutofit/>
          </a:bodyPr>
          <a:lstStyle/>
          <a:p>
            <a:r>
              <a:rPr lang="en-GB" sz="2800" b="1" dirty="0">
                <a:solidFill>
                  <a:srgbClr val="FFFF00"/>
                </a:solidFill>
              </a:rPr>
              <a:t>GENERAL PRACTICE BRICOLAGE. </a:t>
            </a:r>
            <a:br>
              <a:rPr lang="en-GB" sz="2800" b="1" dirty="0">
                <a:solidFill>
                  <a:srgbClr val="FFFF00"/>
                </a:solidFill>
              </a:rPr>
            </a:br>
            <a:r>
              <a:rPr lang="en-GB" sz="2800" b="1" dirty="0">
                <a:solidFill>
                  <a:srgbClr val="FFFF00"/>
                </a:solidFill>
              </a:rPr>
              <a:t>SUPPORTIVE FAMILY PRACTICE –IT’S AN ARTFUL SCIENCE</a:t>
            </a:r>
          </a:p>
        </p:txBody>
      </p:sp>
      <p:sp>
        <p:nvSpPr>
          <p:cNvPr id="3" name="Subtitle 2"/>
          <p:cNvSpPr>
            <a:spLocks noGrp="1"/>
          </p:cNvSpPr>
          <p:nvPr>
            <p:ph type="body" sz="half" idx="2"/>
          </p:nvPr>
        </p:nvSpPr>
        <p:spPr>
          <a:xfrm>
            <a:off x="123986" y="1059105"/>
            <a:ext cx="5905844" cy="5798895"/>
          </a:xfrm>
        </p:spPr>
        <p:txBody>
          <a:bodyPr>
            <a:normAutofit fontScale="47500" lnSpcReduction="20000"/>
          </a:bodyPr>
          <a:lstStyle/>
          <a:p>
            <a:r>
              <a:rPr lang="en-GB" sz="5100" b="1" dirty="0"/>
              <a:t>The essential ingredients for general practice to make a difference.</a:t>
            </a:r>
          </a:p>
          <a:p>
            <a:r>
              <a:rPr lang="en-GB" sz="5100" b="1" dirty="0"/>
              <a:t>CONSULTATIONS, CARING, CONTINUITY,</a:t>
            </a:r>
          </a:p>
          <a:p>
            <a:r>
              <a:rPr lang="en-GB" sz="5100" b="1" dirty="0"/>
              <a:t>COVERAGE, CAPACITY, COMMUNITY, COORDINATION, </a:t>
            </a:r>
          </a:p>
          <a:p>
            <a:r>
              <a:rPr lang="en-GB" sz="5100" b="1" dirty="0"/>
              <a:t>CREATIVITY, COMMITMENT, </a:t>
            </a:r>
          </a:p>
          <a:p>
            <a:r>
              <a:rPr lang="en-GB" sz="5100" b="1" dirty="0"/>
              <a:t>COLLEGIALITY, CONSISTENCY AND CAMPAIGNING </a:t>
            </a:r>
            <a:r>
              <a:rPr lang="en-GB" sz="3400" b="1" dirty="0"/>
              <a:t>(Graham Watt)</a:t>
            </a:r>
          </a:p>
          <a:p>
            <a:r>
              <a:rPr lang="en-GB" sz="5100" b="1" dirty="0"/>
              <a:t>What Patients Want;</a:t>
            </a:r>
          </a:p>
          <a:p>
            <a:pPr marL="571500" indent="-571500">
              <a:buFont typeface="Arial" panose="020B0604020202020204" pitchFamily="34" charset="0"/>
              <a:buChar char="•"/>
            </a:pPr>
            <a:r>
              <a:rPr lang="en-GB" sz="3800" b="1" dirty="0"/>
              <a:t>CARING AND COMPASSIONATE STAFF AND SERVICES</a:t>
            </a:r>
          </a:p>
          <a:p>
            <a:pPr marL="571500" indent="-571500">
              <a:buFont typeface="Arial" panose="020B0604020202020204" pitchFamily="34" charset="0"/>
              <a:buChar char="•"/>
            </a:pPr>
            <a:r>
              <a:rPr lang="en-GB" sz="3800" b="1" dirty="0"/>
              <a:t>CLEAR, EFFECTIVE COMMUNICATION AND EXPLANATION ABOUT CONDITIONS AND TREATMENT</a:t>
            </a:r>
          </a:p>
          <a:p>
            <a:pPr marL="571500" indent="-571500">
              <a:buFont typeface="Arial" panose="020B0604020202020204" pitchFamily="34" charset="0"/>
              <a:buChar char="•"/>
            </a:pPr>
            <a:r>
              <a:rPr lang="en-GB" sz="3800" b="1" dirty="0"/>
              <a:t>EFFECTIVE COLLABORATION BETWEEN CLINICIANS, PATIENTS AND OTHERS</a:t>
            </a:r>
          </a:p>
          <a:p>
            <a:pPr marL="571500" indent="-571500">
              <a:buFont typeface="Arial" panose="020B0604020202020204" pitchFamily="34" charset="0"/>
              <a:buChar char="•"/>
            </a:pPr>
            <a:r>
              <a:rPr lang="en-GB" sz="3800" b="1" dirty="0"/>
              <a:t>A CLEAN AND SAFE ENVIRONMENT</a:t>
            </a:r>
          </a:p>
          <a:p>
            <a:pPr marL="571500" indent="-571500">
              <a:buFont typeface="Arial" panose="020B0604020202020204" pitchFamily="34" charset="0"/>
              <a:buChar char="•"/>
            </a:pPr>
            <a:r>
              <a:rPr lang="en-GB" sz="3800" b="1" dirty="0"/>
              <a:t>CONTINUITY OF CARE</a:t>
            </a:r>
          </a:p>
          <a:p>
            <a:pPr marL="571500" indent="-571500">
              <a:buFont typeface="Arial" panose="020B0604020202020204" pitchFamily="34" charset="0"/>
              <a:buChar char="•"/>
            </a:pPr>
            <a:r>
              <a:rPr lang="en-GB" sz="3800" b="1" dirty="0"/>
              <a:t>CLINICAL EXCELLENCE.</a:t>
            </a:r>
          </a:p>
          <a:p>
            <a:r>
              <a:rPr lang="en-GB" sz="2300" b="1" dirty="0"/>
              <a:t>NHS Healthcare Quality Strategy</a:t>
            </a:r>
          </a:p>
          <a:p>
            <a:r>
              <a:rPr lang="en-GB"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863" y="1984375"/>
            <a:ext cx="5557137" cy="4873625"/>
          </a:xfrm>
          <a:prstGeom prst="rect">
            <a:avLst/>
          </a:prstGeom>
        </p:spPr>
      </p:pic>
      <p:sp>
        <p:nvSpPr>
          <p:cNvPr id="5" name="Footer Placeholder 4"/>
          <p:cNvSpPr>
            <a:spLocks noGrp="1"/>
          </p:cNvSpPr>
          <p:nvPr>
            <p:ph type="ftr" sz="quarter" idx="11"/>
          </p:nvPr>
        </p:nvSpPr>
        <p:spPr/>
        <p:txBody>
          <a:bodyPr/>
          <a:lstStyle/>
          <a:p>
            <a:r>
              <a:rPr lang="en-GB" dirty="0"/>
              <a:t>Anne Mullin Parenting in Scotland 2018</a:t>
            </a:r>
          </a:p>
        </p:txBody>
      </p:sp>
    </p:spTree>
    <p:extLst>
      <p:ext uri="{BB962C8B-B14F-4D97-AF65-F5344CB8AC3E}">
        <p14:creationId xmlns:p14="http://schemas.microsoft.com/office/powerpoint/2010/main" val="302617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83" y="159456"/>
            <a:ext cx="10515600" cy="1325563"/>
          </a:xfrm>
        </p:spPr>
        <p:txBody>
          <a:bodyPr/>
          <a:lstStyle/>
          <a:p>
            <a:r>
              <a:rPr lang="en-GB" b="1" dirty="0"/>
              <a:t>It’s Not All About Ticking a Box For </a:t>
            </a:r>
            <a:r>
              <a:rPr lang="en-GB" b="1" dirty="0" err="1"/>
              <a:t>Clicky</a:t>
            </a:r>
            <a:r>
              <a:rPr lang="en-GB" b="1" dirty="0"/>
              <a:t> Hips and Heart </a:t>
            </a:r>
            <a:r>
              <a:rPr lang="en-GB" b="1" dirty="0" err="1"/>
              <a:t>Murmers</a:t>
            </a:r>
            <a:r>
              <a:rPr lang="en-GB" b="1" dirty="0"/>
              <a:t>!</a:t>
            </a:r>
          </a:p>
        </p:txBody>
      </p:sp>
      <p:pic>
        <p:nvPicPr>
          <p:cNvPr id="4" name="Content Placeholder 3"/>
          <p:cNvPicPr>
            <a:picLocks noGrp="1" noChangeAspect="1"/>
          </p:cNvPicPr>
          <p:nvPr>
            <p:ph idx="1"/>
          </p:nvPr>
        </p:nvPicPr>
        <p:blipFill rotWithShape="1">
          <a:blip r:embed="rId2" cstate="print"/>
          <a:srcRect l="10684" t="18238" r="35047" b="9815"/>
          <a:stretch/>
        </p:blipFill>
        <p:spPr>
          <a:xfrm>
            <a:off x="7392692" y="1485019"/>
            <a:ext cx="4473844" cy="4125367"/>
          </a:xfrm>
          <a:prstGeom prst="rect">
            <a:avLst/>
          </a:prstGeom>
        </p:spPr>
      </p:pic>
      <p:sp>
        <p:nvSpPr>
          <p:cNvPr id="5" name="Rectangle 4"/>
          <p:cNvSpPr/>
          <p:nvPr/>
        </p:nvSpPr>
        <p:spPr>
          <a:xfrm>
            <a:off x="108488" y="1182054"/>
            <a:ext cx="7237708" cy="5355312"/>
          </a:xfrm>
          <a:prstGeom prst="rect">
            <a:avLst/>
          </a:prstGeom>
        </p:spPr>
        <p:txBody>
          <a:bodyPr wrap="square">
            <a:spAutoFit/>
          </a:bodyPr>
          <a:lstStyle/>
          <a:p>
            <a:endParaRPr lang="en-GB" dirty="0"/>
          </a:p>
          <a:p>
            <a:r>
              <a:rPr lang="en-GB" b="1" dirty="0"/>
              <a:t>GPs have a  minimal role in child health surveillance in Scotland since 2006 </a:t>
            </a:r>
            <a:r>
              <a:rPr lang="en-GB" dirty="0"/>
              <a:t>-a single assessment at 6-8 weeks focussed  on physical examination. </a:t>
            </a:r>
          </a:p>
          <a:p>
            <a:endParaRPr lang="en-GB" dirty="0"/>
          </a:p>
          <a:p>
            <a:r>
              <a:rPr lang="en-GB" dirty="0"/>
              <a:t> Coverage of the 10 day review is high (99%), but it progressively declines for reviews at older ages (86% for the 39–42 month review). </a:t>
            </a:r>
          </a:p>
          <a:p>
            <a:endParaRPr lang="en-GB" dirty="0"/>
          </a:p>
          <a:p>
            <a:r>
              <a:rPr lang="en-GB" b="1" dirty="0"/>
              <a:t>Coverage is lower in children living in the most deprived areas for all reviews, and the discrepancy progressively increases for reviews at older ages </a:t>
            </a:r>
            <a:r>
              <a:rPr lang="en-GB" dirty="0"/>
              <a:t>(78% and 92% coverage for the 39–42 month review in most and least deprived groups). </a:t>
            </a:r>
            <a:endParaRPr lang="en-GB" b="1" dirty="0"/>
          </a:p>
          <a:p>
            <a:endParaRPr lang="en-GB" b="1" dirty="0"/>
          </a:p>
          <a:p>
            <a:r>
              <a:rPr lang="en-GB" b="1" dirty="0"/>
              <a:t>The inverse care law continues to operate in relation to ‘universal’ child health reviews. Equitable uptake of reviews is important to ensure maximum likely impact on inequalities in children's outcomes</a:t>
            </a:r>
          </a:p>
          <a:p>
            <a:r>
              <a:rPr lang="en-GB" dirty="0"/>
              <a:t>Wood et al </a:t>
            </a:r>
            <a:r>
              <a:rPr lang="en-GB" dirty="0">
                <a:hlinkClick r:id="rId3"/>
              </a:rPr>
              <a:t>http://dx.doi.org/10.1136/bmjopen-2011-000759</a:t>
            </a:r>
            <a:endParaRPr lang="en-GB" dirty="0"/>
          </a:p>
          <a:p>
            <a:endParaRPr lang="en-GB" dirty="0"/>
          </a:p>
          <a:p>
            <a:endParaRPr lang="en-GB" dirty="0"/>
          </a:p>
          <a:p>
            <a:endParaRPr lang="en-GB" dirty="0"/>
          </a:p>
        </p:txBody>
      </p:sp>
      <p:sp>
        <p:nvSpPr>
          <p:cNvPr id="3" name="Footer Placeholder 2"/>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671112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FFFF00"/>
                </a:solidFill>
              </a:rPr>
              <a:t>KEEP THE BABY IN THE BATHWATER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83105" y="0"/>
            <a:ext cx="3818881" cy="1871252"/>
          </a:xfrm>
        </p:spPr>
      </p:pic>
      <p:sp>
        <p:nvSpPr>
          <p:cNvPr id="3" name="Rectangle 2"/>
          <p:cNvSpPr/>
          <p:nvPr/>
        </p:nvSpPr>
        <p:spPr>
          <a:xfrm>
            <a:off x="495946" y="4575940"/>
            <a:ext cx="8152108" cy="1969770"/>
          </a:xfrm>
          <a:prstGeom prst="rect">
            <a:avLst/>
          </a:prstGeom>
        </p:spPr>
        <p:txBody>
          <a:bodyPr wrap="square">
            <a:spAutoFit/>
          </a:bodyPr>
          <a:lstStyle/>
          <a:p>
            <a:r>
              <a:rPr lang="en-GB" b="1" dirty="0"/>
              <a:t>Effective preventive care through the early years can help children secure good health and developmental outcomes. GPs are well placed to contribute to the provision of such care. </a:t>
            </a:r>
          </a:p>
          <a:p>
            <a:r>
              <a:rPr lang="en-GB" dirty="0"/>
              <a:t>Consultations focused on preventive care form a small minority of GPs’ contacts with pre-school children, however, particularly since the reduction in the number of CHS reviews. </a:t>
            </a:r>
          </a:p>
          <a:p>
            <a:r>
              <a:rPr lang="en-GB" sz="1400" dirty="0"/>
              <a:t>Wood and Wilson BMC Family Practice 2012, 13:73 http://www.biomedcentral.com/1471-2296/13/73</a:t>
            </a:r>
          </a:p>
        </p:txBody>
      </p:sp>
      <p:sp>
        <p:nvSpPr>
          <p:cNvPr id="5" name="Rectangle 4"/>
          <p:cNvSpPr/>
          <p:nvPr/>
        </p:nvSpPr>
        <p:spPr>
          <a:xfrm>
            <a:off x="495946" y="1372655"/>
            <a:ext cx="7346196" cy="2862322"/>
          </a:xfrm>
          <a:prstGeom prst="rect">
            <a:avLst/>
          </a:prstGeom>
        </p:spPr>
        <p:txBody>
          <a:bodyPr wrap="square">
            <a:spAutoFit/>
          </a:bodyPr>
          <a:lstStyle/>
          <a:p>
            <a:r>
              <a:rPr lang="en-GB" b="1" dirty="0"/>
              <a:t>Prior to the changes to the CHS system, GPs often contributed to CHS reviews at 6–8 weeks and 8–9 and 39–42 months. </a:t>
            </a:r>
          </a:p>
          <a:p>
            <a:r>
              <a:rPr lang="en-GB" dirty="0"/>
              <a:t>Following the changes, </a:t>
            </a:r>
            <a:r>
              <a:rPr lang="en-GB" b="1" dirty="0"/>
              <a:t>GP provision of the 6–8 week review continued but other reviews essentially ceased</a:t>
            </a:r>
            <a:r>
              <a:rPr lang="en-GB" dirty="0"/>
              <a:t>. Few additional consultations with pre-school children are recorded as involving other aspects of preventive care, and the changes to CHS have had no impact on this. </a:t>
            </a:r>
          </a:p>
          <a:p>
            <a:r>
              <a:rPr lang="en-GB" dirty="0"/>
              <a:t>In the 2½ years before and after the changes, consultations recorded as involving any form of preventive care accounted for 11% and 7.5% respectively of all consultations with children aged 0–4 years, with the decline due to reductions in CHS reviews.</a:t>
            </a:r>
          </a:p>
        </p:txBody>
      </p:sp>
      <p:sp>
        <p:nvSpPr>
          <p:cNvPr id="6" name="Footer Placeholder 5"/>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36519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78" y="0"/>
            <a:ext cx="9934413" cy="802382"/>
          </a:xfrm>
        </p:spPr>
        <p:txBody>
          <a:bodyPr>
            <a:normAutofit/>
          </a:bodyPr>
          <a:lstStyle/>
          <a:p>
            <a:r>
              <a:rPr lang="en-GB" sz="3600" b="1" dirty="0"/>
              <a:t>The State Discovers Child Welfare- History Matters</a:t>
            </a:r>
          </a:p>
        </p:txBody>
      </p:sp>
      <p:sp>
        <p:nvSpPr>
          <p:cNvPr id="3" name="Content Placeholder 2"/>
          <p:cNvSpPr>
            <a:spLocks noGrp="1"/>
          </p:cNvSpPr>
          <p:nvPr>
            <p:ph idx="1"/>
          </p:nvPr>
        </p:nvSpPr>
        <p:spPr>
          <a:xfrm>
            <a:off x="-15498" y="576832"/>
            <a:ext cx="10855444" cy="5514001"/>
          </a:xfrm>
        </p:spPr>
        <p:txBody>
          <a:bodyPr>
            <a:noAutofit/>
          </a:bodyPr>
          <a:lstStyle/>
          <a:p>
            <a:r>
              <a:rPr lang="en-GB" b="1" dirty="0"/>
              <a:t>The 19th century was regarded as an important period of welfare reform</a:t>
            </a:r>
            <a:r>
              <a:rPr lang="en-GB" dirty="0"/>
              <a:t> whose philosophical approach changed from ‘rescue, reclamation and reform of children’ to the involvement of </a:t>
            </a:r>
            <a:r>
              <a:rPr lang="en-GB" b="1" dirty="0"/>
              <a:t>children given a new social and political identity as belonging to ‘the nation’.</a:t>
            </a:r>
          </a:p>
          <a:p>
            <a:r>
              <a:rPr lang="en-US" b="1" dirty="0"/>
              <a:t>1833</a:t>
            </a:r>
            <a:r>
              <a:rPr lang="en-US" dirty="0"/>
              <a:t> Factory Act, this banned children from working in textile factories under the age of nine. From </a:t>
            </a:r>
            <a:r>
              <a:rPr lang="en-US" b="1" dirty="0"/>
              <a:t>nine to thirteen they were limited to nine hours a day and 48 hours a week.</a:t>
            </a:r>
            <a:endParaRPr lang="en-GB" b="1" dirty="0"/>
          </a:p>
          <a:p>
            <a:r>
              <a:rPr lang="en-GB" b="1" dirty="0"/>
              <a:t>The Poor Law (Amendment Act) 1868 rendered parents  liable to punishment </a:t>
            </a:r>
            <a:r>
              <a:rPr lang="en-GB" dirty="0"/>
              <a:t>if they neglected to provide food, clothing or medical aid for their children however this responsibility was ignored by many guardians.</a:t>
            </a:r>
          </a:p>
          <a:p>
            <a:r>
              <a:rPr lang="en-GB" b="1" dirty="0"/>
              <a:t>The 1889 Prevention of Cruelty to Children Act known as the Children’s Charter, </a:t>
            </a:r>
            <a:r>
              <a:rPr lang="en-GB" dirty="0"/>
              <a:t>was amended and extended to allow children to give evidence in court, </a:t>
            </a:r>
            <a:r>
              <a:rPr lang="en-GB" b="1" dirty="0"/>
              <a:t>mental cruelty was recognised </a:t>
            </a:r>
            <a:r>
              <a:rPr lang="en-GB" dirty="0"/>
              <a:t>and it became an offence to deny a sick child medical attention .</a:t>
            </a:r>
          </a:p>
        </p:txBody>
      </p:sp>
      <p:sp>
        <p:nvSpPr>
          <p:cNvPr id="4" name="Footer Placeholder 3"/>
          <p:cNvSpPr>
            <a:spLocks noGrp="1"/>
          </p:cNvSpPr>
          <p:nvPr>
            <p:ph type="ftr" sz="quarter" idx="11"/>
          </p:nvPr>
        </p:nvSpPr>
        <p:spPr/>
        <p:txBody>
          <a:bodyPr/>
          <a:lstStyle/>
          <a:p>
            <a:r>
              <a:rPr lang="en-GB"/>
              <a:t>Anne Mullin Parenting in Scotland 2018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7854" y="0"/>
            <a:ext cx="1334146" cy="23225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882" y="4726982"/>
            <a:ext cx="1339118" cy="21310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6258" y="2322509"/>
            <a:ext cx="1315742" cy="2404473"/>
          </a:xfrm>
          <a:prstGeom prst="rect">
            <a:avLst/>
          </a:prstGeom>
        </p:spPr>
      </p:pic>
    </p:spTree>
    <p:extLst>
      <p:ext uri="{BB962C8B-B14F-4D97-AF65-F5344CB8AC3E}">
        <p14:creationId xmlns:p14="http://schemas.microsoft.com/office/powerpoint/2010/main" val="1768245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19847" cy="1310065"/>
          </a:xfrm>
        </p:spPr>
        <p:txBody>
          <a:bodyPr>
            <a:noAutofit/>
          </a:bodyPr>
          <a:lstStyle/>
          <a:p>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dirty="0"/>
            </a:br>
            <a:br>
              <a:rPr lang="en-GB" sz="2000" b="1" dirty="0"/>
            </a:br>
            <a:br>
              <a:rPr lang="en-GB" sz="2800" b="1" dirty="0"/>
            </a:br>
            <a:r>
              <a:rPr lang="en-GB" sz="2800" b="1" dirty="0"/>
              <a:t>WHAT DOES THE ‘TROUBLED FAMILY’ LOOK LIKE? </a:t>
            </a:r>
            <a:br>
              <a:rPr lang="en-GB" sz="2000" dirty="0"/>
            </a:br>
            <a:br>
              <a:rPr lang="en-GB" sz="2000" dirty="0"/>
            </a:br>
            <a:br>
              <a:rPr lang="en-GB" sz="2000" dirty="0"/>
            </a:br>
            <a:br>
              <a:rPr lang="en-GB" sz="2000" dirty="0"/>
            </a:br>
            <a:br>
              <a:rPr lang="en-GB" sz="2000" b="1" dirty="0"/>
            </a:br>
            <a:br>
              <a:rPr lang="en-GB" sz="2000" b="1" dirty="0"/>
            </a:br>
            <a:r>
              <a:rPr lang="en-GB" sz="2000" b="1" i="1" dirty="0"/>
              <a:t>David is 14 months old. His 18 year old mum Sarah has had anxiety problems since her older brother hanged himself four years ago. She started college but left when she fell pregnant shortly afterwards. Sarah does not get on well with her mother, whom she accuses of drinking and “always shouting” since her brother died. Her mum says she is “mental” and a “teenage brat”. Sarah relies heavily on her own gran Margaret. Aged 50 she has moderately severe COPD (emphysema) and continues to smoke. Margaret has had several chest infections recently and is struggling to cope with Sarah's often strange behaviour and with a lively toddler for whom she is the main caregiver. </a:t>
            </a:r>
            <a:br>
              <a:rPr lang="en-GB" sz="2000" b="1" i="1" dirty="0"/>
            </a:br>
            <a:br>
              <a:rPr lang="en-GB" sz="2000" b="1" dirty="0"/>
            </a:br>
            <a:r>
              <a:rPr lang="en-GB" sz="2000" b="1" i="1" dirty="0"/>
              <a:t>For David the next two years, as he learns to walk, talk and interact, will have a huge effect on the rest of his life. Early years interventions such as parenting classes may be important, but on their own will fail to change his life opportunities. </a:t>
            </a:r>
            <a:r>
              <a:rPr lang="en-GB" sz="2000" b="1" i="1" dirty="0">
                <a:solidFill>
                  <a:srgbClr val="FF0000"/>
                </a:solidFill>
              </a:rPr>
              <a:t>He will need supportive neighbours, a good nursery and adequate family income, but also optimal COPD nurse reviews, responsive alcohol and mental health services, good communication with social work, persistent contraceptive advice and smoking cessation support, to name a few. At the hub of these lies the primary care team, offering unconditional care and the possibility of trusted relationships over the span of David’s life</a:t>
            </a:r>
            <a:r>
              <a:rPr lang="en-GB" sz="2000" b="1" i="1" dirty="0"/>
              <a:t> ( Deep End Report 23).</a:t>
            </a:r>
            <a:br>
              <a:rPr lang="en-GB" sz="2000" dirty="0"/>
            </a:br>
            <a:endParaRPr lang="en-GB"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2698" y="0"/>
            <a:ext cx="4023426" cy="1945141"/>
          </a:xfrm>
          <a:prstGeom prst="rect">
            <a:avLst/>
          </a:prstGeom>
        </p:spPr>
      </p:pic>
      <p:sp>
        <p:nvSpPr>
          <p:cNvPr id="4" name="Footer Placeholder 3"/>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3864888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
            <a:ext cx="12192000" cy="6858000"/>
          </a:xfrm>
          <a:prstGeom prst="rect">
            <a:avLst/>
          </a:prstGeom>
        </p:spPr>
      </p:pic>
      <p:sp>
        <p:nvSpPr>
          <p:cNvPr id="10" name="Title 9"/>
          <p:cNvSpPr>
            <a:spLocks noGrp="1"/>
          </p:cNvSpPr>
          <p:nvPr>
            <p:ph type="title"/>
          </p:nvPr>
        </p:nvSpPr>
        <p:spPr/>
        <p:txBody>
          <a:bodyPr>
            <a:normAutofit fontScale="90000"/>
          </a:bodyPr>
          <a:lstStyle/>
          <a:p>
            <a:r>
              <a:rPr lang="en-GB" b="1" dirty="0">
                <a:solidFill>
                  <a:schemeClr val="accent4">
                    <a:lumMod val="40000"/>
                    <a:lumOff val="60000"/>
                  </a:schemeClr>
                </a:solidFill>
              </a:rPr>
              <a:t>Shining a light on what can be learned from new care models to change in the NHS </a:t>
            </a:r>
            <a:r>
              <a:rPr lang="en-GB" sz="2000" dirty="0">
                <a:solidFill>
                  <a:schemeClr val="accent4">
                    <a:lumMod val="40000"/>
                    <a:lumOff val="60000"/>
                  </a:schemeClr>
                </a:solidFill>
              </a:rPr>
              <a:t>Starling, The Health Foundation</a:t>
            </a:r>
            <a:r>
              <a:rPr lang="en-GB" dirty="0"/>
              <a:t>)</a:t>
            </a:r>
          </a:p>
        </p:txBody>
      </p:sp>
      <p:sp>
        <p:nvSpPr>
          <p:cNvPr id="3" name="Content Placeholder 2"/>
          <p:cNvSpPr>
            <a:spLocks noGrp="1"/>
          </p:cNvSpPr>
          <p:nvPr>
            <p:ph sz="half" idx="1"/>
          </p:nvPr>
        </p:nvSpPr>
        <p:spPr>
          <a:xfrm>
            <a:off x="838200" y="1825624"/>
            <a:ext cx="5035658" cy="5032375"/>
          </a:xfrm>
        </p:spPr>
        <p:txBody>
          <a:bodyPr>
            <a:normAutofit fontScale="92500" lnSpcReduction="20000"/>
          </a:bodyPr>
          <a:lstStyle/>
          <a:p>
            <a:pPr marL="0" indent="0">
              <a:buNone/>
            </a:pPr>
            <a:r>
              <a:rPr lang="en-GB" b="1" dirty="0">
                <a:solidFill>
                  <a:srgbClr val="FF0000"/>
                </a:solidFill>
              </a:rPr>
              <a:t> </a:t>
            </a:r>
          </a:p>
          <a:p>
            <a:pPr marL="0" indent="0">
              <a:buNone/>
            </a:pPr>
            <a:r>
              <a:rPr lang="en-GB" b="1" dirty="0">
                <a:solidFill>
                  <a:srgbClr val="FF0000"/>
                </a:solidFill>
              </a:rPr>
              <a:t> 1. Start by focusing on a specific population.</a:t>
            </a:r>
          </a:p>
          <a:p>
            <a:r>
              <a:rPr lang="en-GB" b="1" dirty="0">
                <a:solidFill>
                  <a:srgbClr val="FF0000"/>
                </a:solidFill>
              </a:rPr>
              <a:t>2. Involve primary care from the start.</a:t>
            </a:r>
          </a:p>
          <a:p>
            <a:r>
              <a:rPr lang="en-GB" b="1" dirty="0">
                <a:solidFill>
                  <a:srgbClr val="FF0000"/>
                </a:solidFill>
              </a:rPr>
              <a:t>3. Go where the energy is.</a:t>
            </a:r>
          </a:p>
          <a:p>
            <a:r>
              <a:rPr lang="en-GB" b="1" dirty="0">
                <a:solidFill>
                  <a:srgbClr val="FF0000"/>
                </a:solidFill>
              </a:rPr>
              <a:t>4. Spend time developing shared understanding of challenges.</a:t>
            </a:r>
          </a:p>
          <a:p>
            <a:r>
              <a:rPr lang="en-GB" b="1" dirty="0">
                <a:solidFill>
                  <a:srgbClr val="FF0000"/>
                </a:solidFill>
              </a:rPr>
              <a:t>5. Work through and thoroughly test assumptions about how activities will achieve results.</a:t>
            </a:r>
          </a:p>
        </p:txBody>
      </p:sp>
      <p:sp>
        <p:nvSpPr>
          <p:cNvPr id="11" name="Content Placeholder 10"/>
          <p:cNvSpPr>
            <a:spLocks noGrp="1"/>
          </p:cNvSpPr>
          <p:nvPr>
            <p:ph sz="half" idx="2"/>
          </p:nvPr>
        </p:nvSpPr>
        <p:spPr/>
        <p:txBody>
          <a:bodyPr>
            <a:normAutofit fontScale="92500" lnSpcReduction="20000"/>
          </a:bodyPr>
          <a:lstStyle/>
          <a:p>
            <a:endParaRPr lang="en-GB" b="1" dirty="0">
              <a:solidFill>
                <a:srgbClr val="C00000"/>
              </a:solidFill>
            </a:endParaRPr>
          </a:p>
          <a:p>
            <a:r>
              <a:rPr lang="en-GB" b="1" dirty="0">
                <a:solidFill>
                  <a:srgbClr val="FF0000"/>
                </a:solidFill>
              </a:rPr>
              <a:t>6. Find ways to learn from others and assess suitability of interventions.</a:t>
            </a:r>
          </a:p>
          <a:p>
            <a:r>
              <a:rPr lang="en-GB" b="1" dirty="0">
                <a:solidFill>
                  <a:srgbClr val="FF0000"/>
                </a:solidFill>
              </a:rPr>
              <a:t>7. Set up an ‘engine room’ for change.</a:t>
            </a:r>
          </a:p>
          <a:p>
            <a:r>
              <a:rPr lang="en-GB" b="1" dirty="0">
                <a:solidFill>
                  <a:srgbClr val="FF0000"/>
                </a:solidFill>
              </a:rPr>
              <a:t>8. Distribute decision-making roles.</a:t>
            </a:r>
          </a:p>
          <a:p>
            <a:r>
              <a:rPr lang="en-GB" b="1" dirty="0">
                <a:solidFill>
                  <a:srgbClr val="FF0000"/>
                </a:solidFill>
              </a:rPr>
              <a:t>9. Invest in workforce development at all levels.</a:t>
            </a:r>
          </a:p>
          <a:p>
            <a:r>
              <a:rPr lang="en-GB" b="1" dirty="0">
                <a:solidFill>
                  <a:srgbClr val="FF0000"/>
                </a:solidFill>
              </a:rPr>
              <a:t>10. Test, evaluate and adapt for continuous improvement.</a:t>
            </a:r>
          </a:p>
          <a:p>
            <a:endParaRPr lang="en-GB" dirty="0"/>
          </a:p>
        </p:txBody>
      </p:sp>
      <p:sp>
        <p:nvSpPr>
          <p:cNvPr id="2" name="Footer Placeholder 1"/>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33232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777516" y="1765556"/>
            <a:ext cx="10680700" cy="1690688"/>
          </a:xfrm>
        </p:spPr>
        <p:txBody>
          <a:bodyPr/>
          <a:lstStyle/>
          <a:p>
            <a:pPr eaLnBrk="1" hangingPunct="1"/>
            <a:r>
              <a:rPr lang="en-GB" altLang="en-US" dirty="0"/>
              <a:t>           </a:t>
            </a:r>
          </a:p>
        </p:txBody>
      </p:sp>
      <p:sp>
        <p:nvSpPr>
          <p:cNvPr id="3" name="Content Placeholder 2"/>
          <p:cNvSpPr>
            <a:spLocks noGrp="1"/>
          </p:cNvSpPr>
          <p:nvPr>
            <p:ph sz="half" idx="4294967295"/>
          </p:nvPr>
        </p:nvSpPr>
        <p:spPr>
          <a:xfrm>
            <a:off x="192302" y="1765556"/>
            <a:ext cx="5083860" cy="4955919"/>
          </a:xfrm>
        </p:spPr>
        <p:txBody>
          <a:bodyPr rtlCol="0">
            <a:normAutofit fontScale="25000" lnSpcReduction="20000"/>
          </a:bodyPr>
          <a:lstStyle/>
          <a:p>
            <a:pPr marL="0" indent="0">
              <a:buNone/>
              <a:defRPr/>
            </a:pPr>
            <a:r>
              <a:rPr lang="en-GB" sz="6400" b="1" dirty="0">
                <a:solidFill>
                  <a:srgbClr val="FF0000"/>
                </a:solidFill>
              </a:rPr>
              <a:t>HORIZON 1  </a:t>
            </a:r>
            <a:r>
              <a:rPr lang="en-GB" sz="6400" b="1" dirty="0"/>
              <a:t>SINKING IN THE DEEP END</a:t>
            </a:r>
          </a:p>
          <a:p>
            <a:r>
              <a:rPr lang="en-GB" sz="6400" b="1" dirty="0"/>
              <a:t>PRE-ESTABLISHED TEAM WORKING BUT NO STRATEGIC SUPPORT</a:t>
            </a:r>
          </a:p>
          <a:p>
            <a:r>
              <a:rPr lang="en-GB" sz="6400" b="1" dirty="0"/>
              <a:t>COLLECTIVE MEMORY OF WORKING WITH ATTACHED SOCIAL WORKER- A POSITIVE EXPERIENCE. </a:t>
            </a:r>
            <a:r>
              <a:rPr lang="en-GB" sz="6400" b="1" dirty="0">
                <a:solidFill>
                  <a:srgbClr val="FF0000"/>
                </a:solidFill>
              </a:rPr>
              <a:t>LOSS OF ORGANISATIONAL MEMORY</a:t>
            </a:r>
          </a:p>
          <a:p>
            <a:r>
              <a:rPr lang="en-GB" sz="6400" b="1" dirty="0"/>
              <a:t>CLUNKY COMMUNICATION SYSTEMS - AN ONGOING FRUSTRATION </a:t>
            </a:r>
          </a:p>
          <a:p>
            <a:r>
              <a:rPr lang="en-GB" sz="6400" b="1" dirty="0"/>
              <a:t>FRAGMENTED DATA SYSTEMS</a:t>
            </a:r>
          </a:p>
          <a:p>
            <a:r>
              <a:rPr lang="en-GB" sz="6400" b="1" dirty="0"/>
              <a:t>GP CONTRACT - MINIMISES MATERNITY, PAEDIATRIC AND FAMILY HEALTH CARE</a:t>
            </a:r>
          </a:p>
          <a:p>
            <a:r>
              <a:rPr lang="en-GB" sz="6400" b="1" dirty="0"/>
              <a:t>NO SPECIFIC ROLE FOR GPS IN CARE OF VULNERABLE CHILDREN &amp; FAMILIES DESPITE BEING THE ‘HUB’ AND POINT OF CONTACT FOR OTHER SERVICES / OUTSIDE AGENCIES</a:t>
            </a:r>
          </a:p>
          <a:p>
            <a:r>
              <a:rPr lang="en-GB" sz="6400" b="1" dirty="0"/>
              <a:t>VULNERABLE ADULTS OFTEN DON’T REACH THRESHOLDS OF SERVICE PROVISION.BOUNDARIES TO SERVICE PROVISION ARE BARRIERS TO ACCESS TO SERVICE </a:t>
            </a:r>
          </a:p>
          <a:p>
            <a:r>
              <a:rPr lang="en-GB" sz="6400" b="1" dirty="0"/>
              <a:t>VERY LITTLE RESEARCH TO ARGUE OUR CASE. GPS DON’T WRITE THINGS DOWN, DIFFICULT TO QUANTIFY ‘NON EVENTS’ </a:t>
            </a:r>
          </a:p>
          <a:p>
            <a:r>
              <a:rPr lang="en-GB" sz="6400" b="1" dirty="0"/>
              <a:t>EXPERIENCE DOESN’T SEEM TO COUNT</a:t>
            </a:r>
          </a:p>
          <a:p>
            <a:pPr>
              <a:defRPr/>
            </a:pPr>
            <a:endParaRPr lang="en-GB" sz="6400" dirty="0"/>
          </a:p>
          <a:p>
            <a:pPr>
              <a:buNone/>
              <a:defRPr/>
            </a:pPr>
            <a:endParaRPr lang="en-GB" dirty="0"/>
          </a:p>
        </p:txBody>
      </p:sp>
      <p:sp>
        <p:nvSpPr>
          <p:cNvPr id="4" name="Content Placeholder 3"/>
          <p:cNvSpPr>
            <a:spLocks noGrp="1"/>
          </p:cNvSpPr>
          <p:nvPr>
            <p:ph sz="quarter" idx="4294967295"/>
          </p:nvPr>
        </p:nvSpPr>
        <p:spPr>
          <a:xfrm>
            <a:off x="5861376" y="1783530"/>
            <a:ext cx="6182054" cy="4344315"/>
          </a:xfrm>
        </p:spPr>
        <p:txBody>
          <a:bodyPr rtlCol="0">
            <a:noAutofit/>
          </a:bodyPr>
          <a:lstStyle/>
          <a:p>
            <a:pPr marL="0" indent="0">
              <a:lnSpc>
                <a:spcPct val="100000"/>
              </a:lnSpc>
              <a:buNone/>
              <a:defRPr/>
            </a:pPr>
            <a:r>
              <a:rPr lang="en-GB" sz="2400" b="1" dirty="0">
                <a:solidFill>
                  <a:srgbClr val="FF0000"/>
                </a:solidFill>
              </a:rPr>
              <a:t>HORIZON 3 </a:t>
            </a:r>
            <a:r>
              <a:rPr lang="en-GB" sz="2000" b="1" dirty="0"/>
              <a:t>SAILING ON CALM WATERS</a:t>
            </a:r>
          </a:p>
          <a:p>
            <a:pPr>
              <a:defRPr/>
            </a:pPr>
            <a:r>
              <a:rPr lang="en-GB" sz="1600" b="1" dirty="0"/>
              <a:t>PROTECTED TIME - </a:t>
            </a:r>
            <a:r>
              <a:rPr lang="en-GB" sz="1600" b="1" dirty="0">
                <a:solidFill>
                  <a:srgbClr val="FF0000"/>
                </a:solidFill>
              </a:rPr>
              <a:t>CASE PLANNING</a:t>
            </a:r>
          </a:p>
          <a:p>
            <a:pPr>
              <a:defRPr/>
            </a:pPr>
            <a:r>
              <a:rPr lang="en-GB" sz="1600" b="1" dirty="0"/>
              <a:t>PROFESSIONAL RELATIONSHIPS - FACE-TO FACE DISCUSSIONS- BLURRING THE BOUNDARIES – </a:t>
            </a:r>
            <a:r>
              <a:rPr lang="en-GB" sz="1600" b="1" dirty="0">
                <a:solidFill>
                  <a:srgbClr val="FF0000"/>
                </a:solidFill>
              </a:rPr>
              <a:t>ALL WORKING AS GENERALISTS</a:t>
            </a:r>
            <a:r>
              <a:rPr lang="en-GB" sz="1600" b="1" dirty="0"/>
              <a:t>, </a:t>
            </a:r>
          </a:p>
          <a:p>
            <a:pPr>
              <a:defRPr/>
            </a:pPr>
            <a:r>
              <a:rPr lang="en-GB" sz="1600" b="1" dirty="0"/>
              <a:t>INFRASTRUCTURE- E.G. MDT MEETINGS ,JSTs, WHOLE SYSTEMS APPROACH, 1Y &amp; 2Y CARE INTERFACE, STEERING GROUP</a:t>
            </a:r>
          </a:p>
          <a:p>
            <a:pPr>
              <a:defRPr/>
            </a:pPr>
            <a:r>
              <a:rPr lang="en-GB" sz="1600" b="1" dirty="0"/>
              <a:t>MULTIMORBIDITY  DATABASE</a:t>
            </a:r>
          </a:p>
          <a:p>
            <a:pPr>
              <a:defRPr/>
            </a:pPr>
            <a:r>
              <a:rPr lang="en-GB" sz="1600" b="1" dirty="0"/>
              <a:t>DOCUMENTATION - MINUTED MEETINGS, DIARIES </a:t>
            </a:r>
            <a:r>
              <a:rPr lang="en-GB" sz="1600" b="1" dirty="0">
                <a:solidFill>
                  <a:srgbClr val="FF0000"/>
                </a:solidFill>
              </a:rPr>
              <a:t>ADMIN SUPPORT</a:t>
            </a:r>
          </a:p>
          <a:p>
            <a:pPr>
              <a:defRPr/>
            </a:pPr>
            <a:r>
              <a:rPr lang="en-GB" sz="1600" b="1" dirty="0"/>
              <a:t>PATIENT ENGAGEMENT</a:t>
            </a:r>
          </a:p>
          <a:p>
            <a:pPr>
              <a:defRPr/>
            </a:pPr>
            <a:r>
              <a:rPr lang="en-GB" sz="1600" b="1" dirty="0"/>
              <a:t>RESEARCH THAT FITS WORKING PRACTICES (E.G. EVALUATION REPORT)</a:t>
            </a:r>
          </a:p>
          <a:p>
            <a:pPr>
              <a:defRPr/>
            </a:pPr>
            <a:r>
              <a:rPr lang="en-GB" sz="1600" b="1" dirty="0"/>
              <a:t>BIGGER PICTURE - LINKS WORKERS, MENTAL HEALTH, EDUCATION, 3RS SECTOR MANAGEMENT (UNDERSTANDING BUDGETARY CONSTRAINTS AND PLANNING NETWORKS)</a:t>
            </a:r>
          </a:p>
          <a:p>
            <a:pPr>
              <a:defRPr/>
            </a:pPr>
            <a:r>
              <a:rPr lang="en-GB" sz="1600" b="1" dirty="0"/>
              <a:t>NORMALISING THE PROJECT WORK THROUGH CONNECTIVITY, EMBEDDED KNOWLEDGE, KNOWLEDGE EXCHANGE – </a:t>
            </a:r>
            <a:r>
              <a:rPr lang="en-GB" sz="1600" b="1" dirty="0">
                <a:solidFill>
                  <a:srgbClr val="FF0000"/>
                </a:solidFill>
              </a:rPr>
              <a:t>AN ECOLOGY OF LEARNING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63"/>
            <a:ext cx="2323476" cy="17609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2996" y="-146"/>
            <a:ext cx="2519004" cy="1774581"/>
          </a:xfrm>
          <a:prstGeom prst="rect">
            <a:avLst/>
          </a:prstGeom>
        </p:spPr>
      </p:pic>
      <p:sp>
        <p:nvSpPr>
          <p:cNvPr id="2" name="TextBox 1"/>
          <p:cNvSpPr txBox="1"/>
          <p:nvPr/>
        </p:nvSpPr>
        <p:spPr>
          <a:xfrm>
            <a:off x="2461714" y="64743"/>
            <a:ext cx="6369578" cy="461665"/>
          </a:xfrm>
          <a:prstGeom prst="rect">
            <a:avLst/>
          </a:prstGeom>
          <a:noFill/>
        </p:spPr>
        <p:txBody>
          <a:bodyPr wrap="square" rtlCol="0">
            <a:spAutoFit/>
          </a:bodyPr>
          <a:lstStyle/>
          <a:p>
            <a:r>
              <a:rPr lang="en-GB" sz="2400" b="1" dirty="0"/>
              <a:t>                      GOVAN SHIP Getting Us From H1-H3</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476" y="529597"/>
            <a:ext cx="6906482" cy="1118421"/>
          </a:xfrm>
          <a:prstGeom prst="rect">
            <a:avLst/>
          </a:prstGeom>
        </p:spPr>
      </p:pic>
      <p:sp>
        <p:nvSpPr>
          <p:cNvPr id="8" name="TextBox 7"/>
          <p:cNvSpPr txBox="1"/>
          <p:nvPr/>
        </p:nvSpPr>
        <p:spPr>
          <a:xfrm>
            <a:off x="2931567" y="1330619"/>
            <a:ext cx="2561200" cy="400110"/>
          </a:xfrm>
          <a:prstGeom prst="rect">
            <a:avLst/>
          </a:prstGeom>
          <a:noFill/>
        </p:spPr>
        <p:txBody>
          <a:bodyPr wrap="square" rtlCol="0">
            <a:spAutoFit/>
          </a:bodyPr>
          <a:lstStyle/>
          <a:p>
            <a:r>
              <a:rPr lang="en-GB" sz="2000" b="1" dirty="0">
                <a:solidFill>
                  <a:srgbClr val="FF0000"/>
                </a:solidFill>
              </a:rPr>
              <a:t>Navigating Horizon 2</a:t>
            </a:r>
          </a:p>
        </p:txBody>
      </p:sp>
      <p:sp>
        <p:nvSpPr>
          <p:cNvPr id="5" name="Footer Placeholder 4"/>
          <p:cNvSpPr>
            <a:spLocks noGrp="1"/>
          </p:cNvSpPr>
          <p:nvPr>
            <p:ph type="ftr" sz="quarter" idx="11"/>
          </p:nvPr>
        </p:nvSpPr>
        <p:spPr>
          <a:xfrm>
            <a:off x="1611824" y="6356350"/>
            <a:ext cx="6541576" cy="482663"/>
          </a:xfrm>
        </p:spPr>
        <p:txBody>
          <a:bodyPr/>
          <a:lstStyle/>
          <a:p>
            <a:r>
              <a:rPr lang="en-GB" dirty="0"/>
              <a:t>Anne Mullin Parenting in Scotland 2018</a:t>
            </a:r>
          </a:p>
        </p:txBody>
      </p:sp>
    </p:spTree>
    <p:extLst>
      <p:ext uri="{BB962C8B-B14F-4D97-AF65-F5344CB8AC3E}">
        <p14:creationId xmlns:p14="http://schemas.microsoft.com/office/powerpoint/2010/main" val="3142837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419368" y="1"/>
            <a:ext cx="9248634" cy="957263"/>
          </a:xfrm>
        </p:spPr>
        <p:txBody>
          <a:bodyPr/>
          <a:lstStyle/>
          <a:p>
            <a:r>
              <a:rPr lang="en-GB" dirty="0"/>
              <a:t>Putting It All Together – SHIP MDT</a:t>
            </a:r>
          </a:p>
        </p:txBody>
      </p:sp>
      <p:sp>
        <p:nvSpPr>
          <p:cNvPr id="4" name="TextBox 3"/>
          <p:cNvSpPr txBox="1"/>
          <p:nvPr/>
        </p:nvSpPr>
        <p:spPr>
          <a:xfrm>
            <a:off x="5238055" y="2817377"/>
            <a:ext cx="1857375" cy="2308324"/>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en-GB" sz="2400" b="1" dirty="0">
                <a:solidFill>
                  <a:srgbClr val="FF0000"/>
                </a:solidFill>
                <a:cs typeface="Arial" charset="0"/>
              </a:rPr>
              <a:t>FOCUS</a:t>
            </a:r>
          </a:p>
          <a:p>
            <a:pPr algn="ctr">
              <a:defRPr/>
            </a:pPr>
            <a:r>
              <a:rPr lang="en-GB" sz="2400" b="1" dirty="0">
                <a:solidFill>
                  <a:srgbClr val="FF0000"/>
                </a:solidFill>
                <a:cs typeface="Arial" charset="0"/>
              </a:rPr>
              <a:t>Patient / Client</a:t>
            </a:r>
          </a:p>
          <a:p>
            <a:pPr algn="ctr">
              <a:defRPr/>
            </a:pPr>
            <a:r>
              <a:rPr lang="en-GB" sz="2400" b="1" dirty="0">
                <a:solidFill>
                  <a:srgbClr val="FF0000"/>
                </a:solidFill>
                <a:cs typeface="Arial" charset="0"/>
              </a:rPr>
              <a:t>Child/Parent/Family</a:t>
            </a:r>
          </a:p>
          <a:p>
            <a:pPr algn="ctr">
              <a:defRPr/>
            </a:pPr>
            <a:r>
              <a:rPr lang="en-GB" sz="2400" b="1" dirty="0">
                <a:solidFill>
                  <a:srgbClr val="FF0000"/>
                </a:solidFill>
                <a:cs typeface="Arial" charset="0"/>
              </a:rPr>
              <a:t>unit</a:t>
            </a:r>
          </a:p>
        </p:txBody>
      </p:sp>
      <p:sp>
        <p:nvSpPr>
          <p:cNvPr id="5" name="TextBox 4"/>
          <p:cNvSpPr txBox="1"/>
          <p:nvPr/>
        </p:nvSpPr>
        <p:spPr>
          <a:xfrm>
            <a:off x="4866675" y="5309040"/>
            <a:ext cx="2547224"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GB" sz="2400" b="1" dirty="0"/>
              <a:t>General Practitioner (GP</a:t>
            </a:r>
            <a:r>
              <a:rPr lang="en-GB" sz="2400" dirty="0"/>
              <a:t>)</a:t>
            </a:r>
          </a:p>
        </p:txBody>
      </p:sp>
      <p:sp>
        <p:nvSpPr>
          <p:cNvPr id="6" name="TextBox 5"/>
          <p:cNvSpPr txBox="1"/>
          <p:nvPr/>
        </p:nvSpPr>
        <p:spPr>
          <a:xfrm>
            <a:off x="4900050" y="1442767"/>
            <a:ext cx="2586093" cy="461665"/>
          </a:xfrm>
          <a:prstGeom prst="rect">
            <a:avLst/>
          </a:prstGeom>
          <a:ln/>
        </p:spPr>
        <p:style>
          <a:lnRef idx="1">
            <a:schemeClr val="accent3"/>
          </a:lnRef>
          <a:fillRef idx="1003">
            <a:schemeClr val="lt1"/>
          </a:fillRef>
          <a:effectRef idx="1">
            <a:schemeClr val="accent3"/>
          </a:effectRef>
          <a:fontRef idx="minor">
            <a:schemeClr val="dk1"/>
          </a:fontRef>
        </p:style>
        <p:txBody>
          <a:bodyPr wrap="none">
            <a:spAutoFit/>
          </a:bodyPr>
          <a:lstStyle/>
          <a:p>
            <a:pPr>
              <a:defRPr/>
            </a:pPr>
            <a:r>
              <a:rPr lang="en-GB" sz="2400" b="1" dirty="0"/>
              <a:t>Social Care Worker</a:t>
            </a:r>
          </a:p>
        </p:txBody>
      </p:sp>
      <p:sp>
        <p:nvSpPr>
          <p:cNvPr id="7" name="TextBox 6"/>
          <p:cNvSpPr txBox="1"/>
          <p:nvPr/>
        </p:nvSpPr>
        <p:spPr>
          <a:xfrm>
            <a:off x="2701502" y="2586221"/>
            <a:ext cx="1921488" cy="461665"/>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GB" sz="2400" b="1" dirty="0"/>
              <a:t>District Nurse</a:t>
            </a:r>
          </a:p>
        </p:txBody>
      </p:sp>
      <p:sp>
        <p:nvSpPr>
          <p:cNvPr id="8" name="TextBox 7"/>
          <p:cNvSpPr txBox="1"/>
          <p:nvPr/>
        </p:nvSpPr>
        <p:spPr>
          <a:xfrm>
            <a:off x="2470233" y="3229987"/>
            <a:ext cx="1938544" cy="461665"/>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pPr>
              <a:defRPr/>
            </a:pPr>
            <a:r>
              <a:rPr lang="en-GB" sz="2400" b="1" dirty="0"/>
              <a:t>Health Visitor</a:t>
            </a:r>
          </a:p>
        </p:txBody>
      </p:sp>
      <p:sp>
        <p:nvSpPr>
          <p:cNvPr id="9" name="TextBox 8"/>
          <p:cNvSpPr txBox="1"/>
          <p:nvPr/>
        </p:nvSpPr>
        <p:spPr>
          <a:xfrm>
            <a:off x="7453666" y="2138941"/>
            <a:ext cx="1872186" cy="317009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GB" sz="2000" b="1" dirty="0"/>
              <a:t>As Required</a:t>
            </a:r>
          </a:p>
          <a:p>
            <a:pPr marL="342900" indent="-342900">
              <a:buFont typeface="Arial" panose="020B0604020202020204" pitchFamily="34" charset="0"/>
              <a:buChar char="•"/>
              <a:defRPr/>
            </a:pPr>
            <a:r>
              <a:rPr lang="en-GB" sz="2000" b="1" dirty="0"/>
              <a:t>2y care </a:t>
            </a:r>
          </a:p>
          <a:p>
            <a:pPr marL="342900" indent="-342900">
              <a:buFont typeface="Arial" panose="020B0604020202020204" pitchFamily="34" charset="0"/>
              <a:buChar char="•"/>
              <a:defRPr/>
            </a:pPr>
            <a:r>
              <a:rPr lang="en-GB" sz="2000" b="1" dirty="0"/>
              <a:t>Education</a:t>
            </a:r>
          </a:p>
          <a:p>
            <a:pPr marL="285750" indent="-285750">
              <a:buFont typeface="Arial" panose="020B0604020202020204" pitchFamily="34" charset="0"/>
              <a:buChar char="•"/>
              <a:defRPr/>
            </a:pPr>
            <a:r>
              <a:rPr lang="en-GB" sz="2000" b="1" dirty="0"/>
              <a:t>Housing</a:t>
            </a:r>
          </a:p>
          <a:p>
            <a:pPr marL="285750" indent="-285750">
              <a:buFont typeface="Arial" panose="020B0604020202020204" pitchFamily="34" charset="0"/>
              <a:buChar char="•"/>
              <a:defRPr/>
            </a:pPr>
            <a:r>
              <a:rPr lang="en-GB" sz="2000" b="1" dirty="0"/>
              <a:t>Carer Support</a:t>
            </a:r>
          </a:p>
          <a:p>
            <a:pPr marL="285750" indent="-285750">
              <a:buFont typeface="Arial" panose="020B0604020202020204" pitchFamily="34" charset="0"/>
              <a:buChar char="•"/>
              <a:defRPr/>
            </a:pPr>
            <a:r>
              <a:rPr lang="en-GB" sz="2000" b="1" dirty="0"/>
              <a:t>Welfare</a:t>
            </a:r>
          </a:p>
          <a:p>
            <a:pPr marL="285750" indent="-285750">
              <a:buFont typeface="Arial" panose="020B0604020202020204" pitchFamily="34" charset="0"/>
              <a:buChar char="•"/>
              <a:defRPr/>
            </a:pPr>
            <a:r>
              <a:rPr lang="en-GB" sz="2000" b="1" dirty="0"/>
              <a:t>Well being</a:t>
            </a:r>
          </a:p>
          <a:p>
            <a:pPr marL="285750" indent="-285750">
              <a:buFont typeface="Arial" panose="020B0604020202020204" pitchFamily="34" charset="0"/>
              <a:buChar char="•"/>
              <a:defRPr/>
            </a:pPr>
            <a:r>
              <a:rPr lang="en-GB" sz="2000" b="1" dirty="0"/>
              <a:t>Social isolation</a:t>
            </a:r>
          </a:p>
        </p:txBody>
      </p:sp>
      <p:sp>
        <p:nvSpPr>
          <p:cNvPr id="11" name="Oval 10"/>
          <p:cNvSpPr/>
          <p:nvPr/>
        </p:nvSpPr>
        <p:spPr>
          <a:xfrm>
            <a:off x="1928217" y="1208087"/>
            <a:ext cx="8335565" cy="51482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 name="TextBox 11"/>
          <p:cNvSpPr txBox="1"/>
          <p:nvPr/>
        </p:nvSpPr>
        <p:spPr>
          <a:xfrm>
            <a:off x="3540835" y="1988841"/>
            <a:ext cx="2081213" cy="461665"/>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GB" sz="2400" b="1" dirty="0"/>
              <a:t>Mental Health</a:t>
            </a:r>
          </a:p>
        </p:txBody>
      </p:sp>
      <p:sp>
        <p:nvSpPr>
          <p:cNvPr id="13" name="TextBox 12"/>
          <p:cNvSpPr txBox="1"/>
          <p:nvPr/>
        </p:nvSpPr>
        <p:spPr>
          <a:xfrm>
            <a:off x="3122100" y="4676054"/>
            <a:ext cx="1757719" cy="830997"/>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GB" sz="2400" b="1" dirty="0"/>
              <a:t>Links Worker</a:t>
            </a:r>
          </a:p>
        </p:txBody>
      </p:sp>
      <p:sp>
        <p:nvSpPr>
          <p:cNvPr id="2" name="TextBox 1"/>
          <p:cNvSpPr txBox="1"/>
          <p:nvPr/>
        </p:nvSpPr>
        <p:spPr>
          <a:xfrm>
            <a:off x="2287943" y="3826755"/>
            <a:ext cx="1941979" cy="707886"/>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r>
              <a:rPr lang="en-GB" sz="2000" b="1" dirty="0"/>
              <a:t>Rehabilitation/</a:t>
            </a:r>
          </a:p>
          <a:p>
            <a:r>
              <a:rPr lang="en-GB" sz="2000" b="1" dirty="0"/>
              <a:t>Physiotherapist</a:t>
            </a:r>
          </a:p>
        </p:txBody>
      </p:sp>
      <p:sp>
        <p:nvSpPr>
          <p:cNvPr id="3" name="Footer Placeholder 2"/>
          <p:cNvSpPr>
            <a:spLocks noGrp="1"/>
          </p:cNvSpPr>
          <p:nvPr>
            <p:ph type="ftr" sz="quarter" idx="11"/>
          </p:nvPr>
        </p:nvSpPr>
        <p:spPr/>
        <p:txBody>
          <a:bodyPr/>
          <a:lstStyle/>
          <a:p>
            <a:r>
              <a:rPr lang="en-GB"/>
              <a:t>Anne Mullin Parenting in Scotland 2018</a:t>
            </a:r>
          </a:p>
        </p:txBody>
      </p:sp>
      <p:sp>
        <p:nvSpPr>
          <p:cNvPr id="14" name="TextBox 13"/>
          <p:cNvSpPr txBox="1"/>
          <p:nvPr/>
        </p:nvSpPr>
        <p:spPr>
          <a:xfrm>
            <a:off x="32868" y="917016"/>
            <a:ext cx="2365436" cy="2923877"/>
          </a:xfrm>
          <a:prstGeom prst="rect">
            <a:avLst/>
          </a:prstGeom>
          <a:noFill/>
        </p:spPr>
        <p:txBody>
          <a:bodyPr wrap="square" rtlCol="0">
            <a:spAutoFit/>
          </a:bodyPr>
          <a:lstStyle/>
          <a:p>
            <a:pPr marL="342900" indent="-342900">
              <a:buFont typeface="Arial" panose="020B0604020202020204" pitchFamily="34" charset="0"/>
              <a:buChar char="•"/>
            </a:pPr>
            <a:r>
              <a:rPr lang="en-GB" sz="2400" b="1" dirty="0" err="1"/>
              <a:t>Workstreams</a:t>
            </a:r>
            <a:endParaRPr lang="en-GB" sz="2400" b="1" dirty="0"/>
          </a:p>
          <a:p>
            <a:pPr marL="342900" indent="-342900">
              <a:buFont typeface="Arial" panose="020B0604020202020204" pitchFamily="34" charset="0"/>
              <a:buChar char="•"/>
            </a:pPr>
            <a:r>
              <a:rPr lang="en-GB" sz="2000" b="1" dirty="0">
                <a:solidFill>
                  <a:srgbClr val="FF0000"/>
                </a:solidFill>
              </a:rPr>
              <a:t>Children &amp; Families</a:t>
            </a:r>
          </a:p>
          <a:p>
            <a:pPr marL="342900" indent="-342900">
              <a:buFont typeface="Arial" panose="020B0604020202020204" pitchFamily="34" charset="0"/>
              <a:buChar char="•"/>
            </a:pPr>
            <a:r>
              <a:rPr lang="en-GB" sz="2000" b="1" dirty="0"/>
              <a:t>Frail &amp; Elderly</a:t>
            </a:r>
          </a:p>
          <a:p>
            <a:pPr marL="342900" indent="-342900">
              <a:buFont typeface="Arial" panose="020B0604020202020204" pitchFamily="34" charset="0"/>
              <a:buChar char="•"/>
            </a:pPr>
            <a:r>
              <a:rPr lang="en-GB" sz="2000" b="1" dirty="0"/>
              <a:t>Unscheduled Care</a:t>
            </a:r>
          </a:p>
          <a:p>
            <a:pPr marL="342900" indent="-342900">
              <a:buFont typeface="Arial" panose="020B0604020202020204" pitchFamily="34" charset="0"/>
              <a:buChar char="•"/>
            </a:pPr>
            <a:r>
              <a:rPr lang="en-GB" sz="2000" b="1" dirty="0"/>
              <a:t>Information Management</a:t>
            </a:r>
          </a:p>
          <a:p>
            <a:pPr marL="342900" indent="-342900">
              <a:buFont typeface="Arial" panose="020B0604020202020204" pitchFamily="34" charset="0"/>
              <a:buChar char="•"/>
            </a:pPr>
            <a:r>
              <a:rPr lang="en-GB" sz="2000" b="1" dirty="0"/>
              <a:t>Other</a:t>
            </a:r>
          </a:p>
        </p:txBody>
      </p:sp>
    </p:spTree>
    <p:extLst>
      <p:ext uri="{BB962C8B-B14F-4D97-AF65-F5344CB8AC3E}">
        <p14:creationId xmlns:p14="http://schemas.microsoft.com/office/powerpoint/2010/main" val="1112028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442" y="142875"/>
            <a:ext cx="7077558" cy="2083332"/>
          </a:xfrm>
          <a:prstGeom prst="rect">
            <a:avLst/>
          </a:prstGeom>
        </p:spPr>
      </p:pic>
      <p:sp>
        <p:nvSpPr>
          <p:cNvPr id="4" name="Rectangle 3"/>
          <p:cNvSpPr/>
          <p:nvPr/>
        </p:nvSpPr>
        <p:spPr>
          <a:xfrm>
            <a:off x="179882" y="2354098"/>
            <a:ext cx="12012118" cy="4524315"/>
          </a:xfrm>
          <a:prstGeom prst="rect">
            <a:avLst/>
          </a:prstGeom>
        </p:spPr>
        <p:txBody>
          <a:bodyPr wrap="square">
            <a:spAutoFit/>
          </a:bodyPr>
          <a:lstStyle/>
          <a:p>
            <a:r>
              <a:rPr lang="en-GB" sz="2400" b="1" dirty="0"/>
              <a:t>Case 1 </a:t>
            </a:r>
            <a:r>
              <a:rPr lang="en-GB" sz="2400" b="1" dirty="0">
                <a:solidFill>
                  <a:srgbClr val="FF0000"/>
                </a:solidFill>
              </a:rPr>
              <a:t>’Extended surgery consultation with school age child  and mother due to behavioural problems at school stemming from Autistic Spectrum Disorder. Outcome: discussed support structures available through health, education and third sectors. Information regarding diagnosis and impact on family discussed at length. Management strategies discussed and agreed for both individuals with goal setting, etc.’</a:t>
            </a:r>
          </a:p>
          <a:p>
            <a:endParaRPr lang="en-GB" sz="2400" dirty="0">
              <a:solidFill>
                <a:srgbClr val="7030A0"/>
              </a:solidFill>
            </a:endParaRPr>
          </a:p>
          <a:p>
            <a:r>
              <a:rPr lang="en-GB" sz="2400" b="1" dirty="0"/>
              <a:t>Case 2 </a:t>
            </a:r>
            <a:r>
              <a:rPr lang="en-GB" sz="2400" b="1" dirty="0">
                <a:solidFill>
                  <a:schemeClr val="accent2">
                    <a:lumMod val="50000"/>
                  </a:schemeClr>
                </a:solidFill>
              </a:rPr>
              <a:t>‘Child &lt; 5 years frequent attender to surgery with minor self-limiting symptoms. English poor and requires translator. Planned review to discuss support  and education of such illness; Outcome: linked in with Health Visitor for further ongoing support which also involves local third sector agencies. Aim to support mother and reduce attendances at general practice.’ </a:t>
            </a:r>
          </a:p>
          <a:p>
            <a:endParaRPr lang="en-GB" sz="2400" dirty="0">
              <a:solidFill>
                <a:srgbClr val="7030A0"/>
              </a:solidFill>
            </a:endParaRPr>
          </a:p>
        </p:txBody>
      </p:sp>
      <p:sp>
        <p:nvSpPr>
          <p:cNvPr id="7" name="Title 6"/>
          <p:cNvSpPr>
            <a:spLocks noGrp="1"/>
          </p:cNvSpPr>
          <p:nvPr>
            <p:ph type="title" idx="4294967295"/>
          </p:nvPr>
        </p:nvSpPr>
        <p:spPr>
          <a:xfrm>
            <a:off x="0" y="-420638"/>
            <a:ext cx="10515600" cy="1325563"/>
          </a:xfrm>
        </p:spPr>
        <p:txBody>
          <a:bodyPr>
            <a:normAutofit/>
          </a:bodyPr>
          <a:lstStyle/>
          <a:p>
            <a:r>
              <a:rPr lang="en-GB" sz="3200" b="1" dirty="0">
                <a:solidFill>
                  <a:srgbClr val="7030A0"/>
                </a:solidFill>
              </a:rPr>
              <a:t>Won’t Somebody Please Think of the Children?</a:t>
            </a:r>
          </a:p>
        </p:txBody>
      </p:sp>
      <p:sp>
        <p:nvSpPr>
          <p:cNvPr id="2" name="Footer Placeholder 1"/>
          <p:cNvSpPr>
            <a:spLocks noGrp="1"/>
          </p:cNvSpPr>
          <p:nvPr>
            <p:ph type="ftr" sz="quarter" idx="11"/>
          </p:nvPr>
        </p:nvSpPr>
        <p:spPr/>
        <p:txBody>
          <a:bodyPr/>
          <a:lstStyle/>
          <a:p>
            <a:r>
              <a:rPr lang="en-GB"/>
              <a:t>Anne Mullin Parenting in Scotland 2018</a:t>
            </a:r>
          </a:p>
        </p:txBody>
      </p:sp>
      <p:pic>
        <p:nvPicPr>
          <p:cNvPr id="6" name="Picture 5"/>
          <p:cNvPicPr>
            <a:picLocks noGrp="1" noChangeAspect="1" noChangeArrowheads="1"/>
          </p:cNvPicPr>
          <p:nvPr/>
        </p:nvPicPr>
        <p:blipFill>
          <a:blip r:embed="rId3" cstate="print"/>
          <a:srcRect/>
          <a:stretch>
            <a:fillRect/>
          </a:stretch>
        </p:blipFill>
        <p:spPr bwMode="auto">
          <a:xfrm>
            <a:off x="179882" y="443985"/>
            <a:ext cx="2098623" cy="1910113"/>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807939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32" t="1100" r="8654" b="-3373"/>
          <a:stretch/>
        </p:blipFill>
        <p:spPr>
          <a:xfrm>
            <a:off x="3240697" y="1575556"/>
            <a:ext cx="6009983" cy="4902576"/>
          </a:xfrm>
        </p:spPr>
      </p:pic>
      <p:sp>
        <p:nvSpPr>
          <p:cNvPr id="2" name="Title 1"/>
          <p:cNvSpPr>
            <a:spLocks noGrp="1"/>
          </p:cNvSpPr>
          <p:nvPr>
            <p:ph type="title"/>
          </p:nvPr>
        </p:nvSpPr>
        <p:spPr>
          <a:xfrm>
            <a:off x="0" y="0"/>
            <a:ext cx="11353800" cy="1325563"/>
          </a:xfrm>
        </p:spPr>
        <p:txBody>
          <a:bodyPr/>
          <a:lstStyle/>
          <a:p>
            <a:r>
              <a:rPr lang="en-GB" b="1" dirty="0">
                <a:solidFill>
                  <a:srgbClr val="FFFF00"/>
                </a:solidFill>
              </a:rPr>
              <a:t>That Jigsaw Thing </a:t>
            </a:r>
          </a:p>
        </p:txBody>
      </p:sp>
      <p:sp>
        <p:nvSpPr>
          <p:cNvPr id="4" name="Footer Placeholder 3"/>
          <p:cNvSpPr>
            <a:spLocks noGrp="1"/>
          </p:cNvSpPr>
          <p:nvPr>
            <p:ph type="ftr" sz="quarter" idx="11"/>
          </p:nvPr>
        </p:nvSpPr>
        <p:spPr/>
        <p:txBody>
          <a:bodyPr/>
          <a:lstStyle/>
          <a:p>
            <a:r>
              <a:rPr lang="en-GB"/>
              <a:t>Anne Mullin Parenting in Scotland 2018</a:t>
            </a:r>
          </a:p>
        </p:txBody>
      </p:sp>
      <p:sp>
        <p:nvSpPr>
          <p:cNvPr id="12" name="TextBox 11"/>
          <p:cNvSpPr txBox="1"/>
          <p:nvPr/>
        </p:nvSpPr>
        <p:spPr>
          <a:xfrm>
            <a:off x="-1" y="1038386"/>
            <a:ext cx="7548751" cy="5816977"/>
          </a:xfrm>
          <a:prstGeom prst="rect">
            <a:avLst/>
          </a:prstGeom>
          <a:noFill/>
        </p:spPr>
        <p:txBody>
          <a:bodyPr wrap="square" rtlCol="0">
            <a:spAutoFit/>
          </a:bodyPr>
          <a:lstStyle/>
          <a:p>
            <a:pPr marL="342900" indent="-342900">
              <a:buFont typeface="Arial" panose="020B0604020202020204" pitchFamily="34" charset="0"/>
              <a:buChar char="•"/>
            </a:pPr>
            <a:r>
              <a:rPr lang="en-GB" sz="2400" b="1" i="1" dirty="0">
                <a:solidFill>
                  <a:srgbClr val="000000"/>
                </a:solidFill>
              </a:rPr>
              <a:t>EVERY CHILD , EVERY CHANCE </a:t>
            </a:r>
          </a:p>
          <a:p>
            <a:pPr marL="342900" indent="-342900">
              <a:buFont typeface="Arial" panose="020B0604020202020204" pitchFamily="34" charset="0"/>
              <a:buChar char="•"/>
            </a:pPr>
            <a:r>
              <a:rPr lang="en-GB" sz="2400" b="1" i="1" dirty="0">
                <a:solidFill>
                  <a:srgbClr val="000000"/>
                </a:solidFill>
              </a:rPr>
              <a:t>GIRFEC</a:t>
            </a:r>
          </a:p>
          <a:p>
            <a:pPr marL="342900" indent="-342900">
              <a:buFont typeface="Arial" panose="020B0604020202020204" pitchFamily="34" charset="0"/>
              <a:buChar char="•"/>
            </a:pPr>
            <a:r>
              <a:rPr lang="en-GB" sz="2400" b="1" i="1" dirty="0">
                <a:solidFill>
                  <a:srgbClr val="000000"/>
                </a:solidFill>
              </a:rPr>
              <a:t>EARLY YEARS FRAMEWORK</a:t>
            </a:r>
          </a:p>
          <a:p>
            <a:pPr marL="342900" indent="-342900">
              <a:buFont typeface="Arial" panose="020B0604020202020204" pitchFamily="34" charset="0"/>
              <a:buChar char="•"/>
            </a:pPr>
            <a:r>
              <a:rPr lang="en-GB" sz="2400" b="1" i="1" dirty="0">
                <a:solidFill>
                  <a:srgbClr val="000000"/>
                </a:solidFill>
              </a:rPr>
              <a:t>REFRESHED FRAMEWORK FOR MATERNITY </a:t>
            </a:r>
          </a:p>
          <a:p>
            <a:r>
              <a:rPr lang="en-GB" sz="2400" b="1" i="1" dirty="0">
                <a:solidFill>
                  <a:srgbClr val="000000"/>
                </a:solidFill>
              </a:rPr>
              <a:t>     CARE SCOTLAND</a:t>
            </a:r>
          </a:p>
          <a:p>
            <a:pPr marL="342900" indent="-342900">
              <a:buFont typeface="Arial" panose="020B0604020202020204" pitchFamily="34" charset="0"/>
              <a:buChar char="•"/>
            </a:pPr>
            <a:r>
              <a:rPr lang="en-GB" sz="2400" b="1" i="1" dirty="0">
                <a:solidFill>
                  <a:srgbClr val="000000"/>
                </a:solidFill>
              </a:rPr>
              <a:t>NATIONAL PARENTING STRATEGY</a:t>
            </a:r>
          </a:p>
          <a:p>
            <a:pPr marL="342900" indent="-342900">
              <a:buFont typeface="Arial" panose="020B0604020202020204" pitchFamily="34" charset="0"/>
              <a:buChar char="•"/>
            </a:pPr>
            <a:r>
              <a:rPr lang="en-GB" sz="2400" b="1" i="1" dirty="0">
                <a:solidFill>
                  <a:srgbClr val="000000"/>
                </a:solidFill>
              </a:rPr>
              <a:t>EARLY YEARS COLLABORATIVE + </a:t>
            </a:r>
          </a:p>
          <a:p>
            <a:r>
              <a:rPr lang="en-GB" sz="2400" b="1" i="1" dirty="0">
                <a:solidFill>
                  <a:srgbClr val="000000"/>
                </a:solidFill>
              </a:rPr>
              <a:t>     RAISING ATTAINEMENT FOR ALL=CYPIC</a:t>
            </a:r>
          </a:p>
          <a:p>
            <a:pPr marL="342900" indent="-342900">
              <a:buFont typeface="Arial" panose="020B0604020202020204" pitchFamily="34" charset="0"/>
              <a:buChar char="•"/>
            </a:pPr>
            <a:r>
              <a:rPr lang="en-GB" sz="2400" b="1" i="1" dirty="0">
                <a:solidFill>
                  <a:srgbClr val="000000"/>
                </a:solidFill>
              </a:rPr>
              <a:t>BOOK BUG</a:t>
            </a:r>
          </a:p>
          <a:p>
            <a:pPr marL="342900" indent="-342900">
              <a:buFont typeface="Arial" panose="020B0604020202020204" pitchFamily="34" charset="0"/>
              <a:buChar char="•"/>
            </a:pPr>
            <a:r>
              <a:rPr lang="en-GB" sz="2400" b="1" i="1" dirty="0">
                <a:solidFill>
                  <a:srgbClr val="000000"/>
                </a:solidFill>
              </a:rPr>
              <a:t>BABY BOXES</a:t>
            </a:r>
          </a:p>
          <a:p>
            <a:pPr marL="342900" indent="-342900">
              <a:buFont typeface="Arial" panose="020B0604020202020204" pitchFamily="34" charset="0"/>
              <a:buChar char="•"/>
            </a:pPr>
            <a:r>
              <a:rPr lang="en-GB" sz="2400" b="1" i="1" dirty="0">
                <a:solidFill>
                  <a:srgbClr val="000000"/>
                </a:solidFill>
              </a:rPr>
              <a:t>NAMED PERSON </a:t>
            </a:r>
          </a:p>
          <a:p>
            <a:pPr marL="342900" indent="-342900">
              <a:buFont typeface="Arial" panose="020B0604020202020204" pitchFamily="34" charset="0"/>
              <a:buChar char="•"/>
            </a:pPr>
            <a:r>
              <a:rPr lang="en-GB" sz="2400" b="1" i="1" dirty="0">
                <a:solidFill>
                  <a:srgbClr val="000000"/>
                </a:solidFill>
              </a:rPr>
              <a:t>EARLY LEARNING AND CHILDCARE</a:t>
            </a:r>
          </a:p>
          <a:p>
            <a:pPr marL="342900" indent="-342900">
              <a:buFont typeface="Arial" panose="020B0604020202020204" pitchFamily="34" charset="0"/>
              <a:buChar char="•"/>
            </a:pPr>
            <a:r>
              <a:rPr lang="en-GB" sz="2400" b="1" i="1" dirty="0">
                <a:solidFill>
                  <a:srgbClr val="000000"/>
                </a:solidFill>
              </a:rPr>
              <a:t>CHILDREN AND YOUNG PEOPLE  </a:t>
            </a:r>
          </a:p>
          <a:p>
            <a:r>
              <a:rPr lang="en-GB" sz="2400" b="1" i="1" dirty="0">
                <a:solidFill>
                  <a:srgbClr val="000000"/>
                </a:solidFill>
              </a:rPr>
              <a:t>     (SCOTLAND) ACT 2014</a:t>
            </a:r>
          </a:p>
          <a:p>
            <a:endParaRPr lang="en-GB" dirty="0"/>
          </a:p>
          <a:p>
            <a:endParaRPr lang="en-GB" dirty="0"/>
          </a:p>
        </p:txBody>
      </p:sp>
      <p:sp>
        <p:nvSpPr>
          <p:cNvPr id="13" name="TextBox 12"/>
          <p:cNvSpPr txBox="1"/>
          <p:nvPr/>
        </p:nvSpPr>
        <p:spPr>
          <a:xfrm>
            <a:off x="8576441" y="3074276"/>
            <a:ext cx="184731" cy="369332"/>
          </a:xfrm>
          <a:prstGeom prst="rect">
            <a:avLst/>
          </a:prstGeom>
          <a:noFill/>
        </p:spPr>
        <p:txBody>
          <a:bodyPr wrap="none" rtlCol="0">
            <a:spAutoFit/>
          </a:bodyPr>
          <a:lstStyle/>
          <a:p>
            <a:endParaRPr lang="en-GB" dirty="0"/>
          </a:p>
        </p:txBody>
      </p:sp>
      <p:sp>
        <p:nvSpPr>
          <p:cNvPr id="14" name="TextBox 13"/>
          <p:cNvSpPr txBox="1"/>
          <p:nvPr/>
        </p:nvSpPr>
        <p:spPr>
          <a:xfrm>
            <a:off x="6605752" y="914401"/>
            <a:ext cx="5586248" cy="5632311"/>
          </a:xfrm>
          <a:prstGeom prst="rect">
            <a:avLst/>
          </a:prstGeom>
          <a:noFill/>
        </p:spPr>
        <p:txBody>
          <a:bodyPr wrap="square" rtlCol="0">
            <a:spAutoFit/>
          </a:bodyPr>
          <a:lstStyle/>
          <a:p>
            <a:r>
              <a:rPr lang="en-GB" sz="2400" b="1" i="1" dirty="0">
                <a:solidFill>
                  <a:srgbClr val="000000"/>
                </a:solidFill>
              </a:rPr>
              <a:t>THE WELLBEING OF PEOPLE AND COMMUNITIES IS CORE TO THE AIMS AND SUCCESS OF COMMUNITY</a:t>
            </a:r>
          </a:p>
          <a:p>
            <a:r>
              <a:rPr lang="en-GB" sz="2400" b="1" i="1" dirty="0">
                <a:solidFill>
                  <a:srgbClr val="000000"/>
                </a:solidFill>
              </a:rPr>
              <a:t>A STRONG AND THRIVING GENERAL PRACTICE IS CRITICAL TO SUSTAINING HIGH QUALITY UNIVERSAL HEALTHCARE AND REALISING SCOTLAND’S AMBITION TO IMPROVE OUR POPULATION’S HEALTH AND REDUCE HEALTH INEQUALITIES.</a:t>
            </a:r>
          </a:p>
          <a:p>
            <a:r>
              <a:rPr lang="en-GB" sz="2400" b="1" i="1" dirty="0">
                <a:solidFill>
                  <a:srgbClr val="000000"/>
                </a:solidFill>
              </a:rPr>
              <a:t> EQUALITIES AND SOCIO ECONOMIC IMPACTS ARE UNDER CONSIDERATION </a:t>
            </a:r>
          </a:p>
          <a:p>
            <a:r>
              <a:rPr lang="en-GB" sz="2400" b="1" i="1" dirty="0">
                <a:solidFill>
                  <a:srgbClr val="FF0000"/>
                </a:solidFill>
              </a:rPr>
              <a:t>GPS WILL BE MORE INVOLVED IN INFLUENCING THE WIDER SYSTEM TO IMPROVE LOCAL POPULATION HEALTH IN THEIR COMMUNITIES </a:t>
            </a:r>
            <a:r>
              <a:rPr lang="en-GB" sz="2400" b="1" i="1" dirty="0">
                <a:solidFill>
                  <a:srgbClr val="000000"/>
                </a:solidFill>
              </a:rPr>
              <a:t>(</a:t>
            </a:r>
            <a:r>
              <a:rPr lang="en-GB" sz="1400" b="1" i="1" dirty="0">
                <a:solidFill>
                  <a:srgbClr val="000000"/>
                </a:solidFill>
              </a:rPr>
              <a:t>Primary Care Improvement Plan)</a:t>
            </a:r>
          </a:p>
        </p:txBody>
      </p:sp>
    </p:spTree>
    <p:extLst>
      <p:ext uri="{BB962C8B-B14F-4D97-AF65-F5344CB8AC3E}">
        <p14:creationId xmlns:p14="http://schemas.microsoft.com/office/powerpoint/2010/main" val="2190653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srcRect l="29344" t="14031" r="23102" b="18813"/>
          <a:stretch/>
        </p:blipFill>
        <p:spPr>
          <a:xfrm>
            <a:off x="138531" y="3906182"/>
            <a:ext cx="2572718" cy="2945577"/>
          </a:xfrm>
          <a:prstGeom prst="rect">
            <a:avLst/>
          </a:prstGeom>
        </p:spPr>
      </p:pic>
      <p:sp>
        <p:nvSpPr>
          <p:cNvPr id="7" name="Footer Placeholder 6"/>
          <p:cNvSpPr>
            <a:spLocks noGrp="1"/>
          </p:cNvSpPr>
          <p:nvPr>
            <p:ph type="ftr" sz="quarter" idx="11"/>
          </p:nvPr>
        </p:nvSpPr>
        <p:spPr/>
        <p:txBody>
          <a:bodyPr/>
          <a:lstStyle/>
          <a:p>
            <a:r>
              <a:rPr lang="en-GB"/>
              <a:t>Anne Mullin Parenting in Scotland 2018</a:t>
            </a:r>
          </a:p>
        </p:txBody>
      </p:sp>
      <p:sp>
        <p:nvSpPr>
          <p:cNvPr id="2" name="Rectangle 1"/>
          <p:cNvSpPr/>
          <p:nvPr/>
        </p:nvSpPr>
        <p:spPr>
          <a:xfrm>
            <a:off x="9212317" y="961697"/>
            <a:ext cx="2979683" cy="4955203"/>
          </a:xfrm>
          <a:prstGeom prst="rect">
            <a:avLst/>
          </a:prstGeom>
        </p:spPr>
        <p:txBody>
          <a:bodyPr wrap="square">
            <a:spAutoFit/>
          </a:bodyPr>
          <a:lstStyle/>
          <a:p>
            <a:r>
              <a:rPr lang="en-GB" b="1" dirty="0">
                <a:solidFill>
                  <a:srgbClr val="FF0000"/>
                </a:solidFill>
              </a:rPr>
              <a:t>Safeguarding in general practice </a:t>
            </a:r>
            <a:r>
              <a:rPr lang="en-GB" b="1" dirty="0"/>
              <a:t>has the potential to </a:t>
            </a:r>
          </a:p>
          <a:p>
            <a:r>
              <a:rPr lang="en-GB" b="1" dirty="0"/>
              <a:t>use core ‘family doctor’ skills to meet the health needs</a:t>
            </a:r>
          </a:p>
          <a:p>
            <a:r>
              <a:rPr lang="en-GB" b="1" dirty="0"/>
              <a:t> (in the widest sense of the term) …young people,</a:t>
            </a:r>
          </a:p>
          <a:p>
            <a:r>
              <a:rPr lang="en-GB" b="1" dirty="0"/>
              <a:t> and their families and doing so in tandem with </a:t>
            </a:r>
          </a:p>
          <a:p>
            <a:r>
              <a:rPr lang="en-GB" b="1" dirty="0"/>
              <a:t>statutory child protection responses…Models of </a:t>
            </a:r>
          </a:p>
          <a:p>
            <a:r>
              <a:rPr lang="en-GB" b="1" dirty="0"/>
              <a:t>care that promote continuity of care and </a:t>
            </a:r>
            <a:r>
              <a:rPr lang="en-GB" b="1" dirty="0">
                <a:solidFill>
                  <a:srgbClr val="FF0000"/>
                </a:solidFill>
              </a:rPr>
              <a:t>a holistic approach are likely to facilitate effective</a:t>
            </a:r>
          </a:p>
          <a:p>
            <a:r>
              <a:rPr lang="en-GB" b="1" dirty="0">
                <a:solidFill>
                  <a:srgbClr val="FF0000"/>
                </a:solidFill>
              </a:rPr>
              <a:t> GP responses to these children and their families</a:t>
            </a:r>
            <a:r>
              <a:rPr lang="en-GB" b="1" dirty="0"/>
              <a:t>. </a:t>
            </a:r>
            <a:r>
              <a:rPr lang="en-GB" sz="1400" b="1" dirty="0"/>
              <a:t>https://www.ncbi.nlm.nih.gov/pmc/articles/PMC4141592/</a:t>
            </a:r>
          </a:p>
        </p:txBody>
      </p:sp>
      <p:sp>
        <p:nvSpPr>
          <p:cNvPr id="4" name="Rectangle 3"/>
          <p:cNvSpPr/>
          <p:nvPr/>
        </p:nvSpPr>
        <p:spPr>
          <a:xfrm>
            <a:off x="1" y="126124"/>
            <a:ext cx="9412014" cy="3970318"/>
          </a:xfrm>
          <a:prstGeom prst="rect">
            <a:avLst/>
          </a:prstGeom>
        </p:spPr>
        <p:txBody>
          <a:bodyPr wrap="square">
            <a:spAutoFit/>
          </a:bodyPr>
          <a:lstStyle/>
          <a:p>
            <a:r>
              <a:rPr lang="en-GB" b="1" dirty="0">
                <a:solidFill>
                  <a:srgbClr val="FFFF00"/>
                </a:solidFill>
              </a:rPr>
              <a:t>REPORT 3</a:t>
            </a:r>
            <a:r>
              <a:rPr lang="en-GB" b="1" dirty="0"/>
              <a:t> The GP Role In Working With Vulnerable Families (Jan 2010) </a:t>
            </a:r>
            <a:br>
              <a:rPr lang="en-GB" b="1" dirty="0"/>
            </a:br>
            <a:r>
              <a:rPr lang="en-GB" b="1" dirty="0">
                <a:solidFill>
                  <a:srgbClr val="FFFF00"/>
                </a:solidFill>
              </a:rPr>
              <a:t>REPORT 6</a:t>
            </a:r>
            <a:r>
              <a:rPr lang="en-GB" b="1" dirty="0"/>
              <a:t> Patient Encounters In Very Deprived Areas: What Can Be Achieved? (May 2010) </a:t>
            </a:r>
            <a:br>
              <a:rPr lang="en-GB" b="1" dirty="0"/>
            </a:br>
            <a:r>
              <a:rPr lang="en-GB" b="1" dirty="0">
                <a:solidFill>
                  <a:srgbClr val="FFFF00"/>
                </a:solidFill>
              </a:rPr>
              <a:t>REPORT 8</a:t>
            </a:r>
            <a:r>
              <a:rPr lang="en-GB" b="1" dirty="0"/>
              <a:t> Social Prescribing (Sep 2010)</a:t>
            </a:r>
            <a:br>
              <a:rPr lang="en-GB" b="1" dirty="0"/>
            </a:br>
            <a:r>
              <a:rPr lang="en-GB" b="1" dirty="0">
                <a:solidFill>
                  <a:srgbClr val="FFFF00"/>
                </a:solidFill>
              </a:rPr>
              <a:t>REPORT 12</a:t>
            </a:r>
            <a:r>
              <a:rPr lang="en-GB" b="1" dirty="0"/>
              <a:t> Working Together For Vulnerable Children And Families (Sep 2010)</a:t>
            </a:r>
            <a:br>
              <a:rPr lang="en-GB" b="1" dirty="0"/>
            </a:br>
            <a:r>
              <a:rPr lang="en-GB" b="1" dirty="0">
                <a:solidFill>
                  <a:srgbClr val="FFFF00"/>
                </a:solidFill>
              </a:rPr>
              <a:t>REPORT 18</a:t>
            </a:r>
            <a:r>
              <a:rPr lang="en-GB" b="1" dirty="0"/>
              <a:t> Integrated Care (Jul 2012)</a:t>
            </a:r>
            <a:br>
              <a:rPr lang="en-GB" b="1" dirty="0"/>
            </a:br>
            <a:r>
              <a:rPr lang="en-GB" b="1" dirty="0">
                <a:solidFill>
                  <a:srgbClr val="FFFF00"/>
                </a:solidFill>
              </a:rPr>
              <a:t>REPORT 20</a:t>
            </a:r>
            <a:r>
              <a:rPr lang="en-GB" b="1" dirty="0"/>
              <a:t> What Can NHS Scotland Do To Prevent/Reduce Health Inequalities? (Apr 2013)</a:t>
            </a:r>
            <a:br>
              <a:rPr lang="en-GB" b="1" dirty="0"/>
            </a:br>
            <a:r>
              <a:rPr lang="en-GB" b="1" dirty="0">
                <a:solidFill>
                  <a:srgbClr val="FFFF00"/>
                </a:solidFill>
              </a:rPr>
              <a:t>REPORT 23 </a:t>
            </a:r>
            <a:r>
              <a:rPr lang="en-GB" b="1" dirty="0"/>
              <a:t>The Contribution Of General Practice To Improving The Health Of Vulnerable Children And Families (Jun 2014)</a:t>
            </a:r>
          </a:p>
          <a:p>
            <a:r>
              <a:rPr lang="en-GB" b="1" dirty="0">
                <a:solidFill>
                  <a:srgbClr val="FFFF00"/>
                </a:solidFill>
              </a:rPr>
              <a:t>REPORT 25</a:t>
            </a:r>
            <a:r>
              <a:rPr lang="en-GB" b="1" i="1" dirty="0"/>
              <a:t> </a:t>
            </a:r>
            <a:r>
              <a:rPr lang="en-GB" b="1" dirty="0"/>
              <a:t>Strengthening Primary Care Partnership Responses To The Welfare Reforms (Nov 2014)</a:t>
            </a:r>
            <a:br>
              <a:rPr lang="en-GB" b="1" dirty="0"/>
            </a:br>
            <a:r>
              <a:rPr lang="en-GB" b="1" dirty="0">
                <a:solidFill>
                  <a:srgbClr val="FFFF00"/>
                </a:solidFill>
              </a:rPr>
              <a:t>REPORT 26</a:t>
            </a:r>
            <a:r>
              <a:rPr lang="en-GB" b="1" i="1" dirty="0">
                <a:solidFill>
                  <a:srgbClr val="FFFF00"/>
                </a:solidFill>
              </a:rPr>
              <a:t> </a:t>
            </a:r>
            <a:r>
              <a:rPr lang="en-GB" b="1" dirty="0"/>
              <a:t>Generalist And Specialist Views Of Mental Health Issues In Very Deprived Areas (Dec 2014)</a:t>
            </a:r>
            <a:br>
              <a:rPr lang="en-GB" b="1" dirty="0"/>
            </a:br>
            <a:r>
              <a:rPr lang="en-GB" b="1" dirty="0">
                <a:solidFill>
                  <a:srgbClr val="FFFF00"/>
                </a:solidFill>
              </a:rPr>
              <a:t>REPORT 29 </a:t>
            </a:r>
            <a:r>
              <a:rPr lang="en-GB" b="1" dirty="0"/>
              <a:t>GP Use Of Additional Time As Part Of The SHIP Project (June 2016)</a:t>
            </a:r>
            <a:br>
              <a:rPr lang="en-GB" b="1" dirty="0"/>
            </a:br>
            <a:endParaRPr lang="en-GB" b="1" dirty="0"/>
          </a:p>
        </p:txBody>
      </p:sp>
      <p:sp>
        <p:nvSpPr>
          <p:cNvPr id="5" name="TextBox 4"/>
          <p:cNvSpPr txBox="1"/>
          <p:nvPr/>
        </p:nvSpPr>
        <p:spPr>
          <a:xfrm>
            <a:off x="8663553" y="126124"/>
            <a:ext cx="4692232" cy="523220"/>
          </a:xfrm>
          <a:prstGeom prst="rect">
            <a:avLst/>
          </a:prstGeom>
          <a:noFill/>
        </p:spPr>
        <p:txBody>
          <a:bodyPr wrap="square" rtlCol="0">
            <a:spAutoFit/>
          </a:bodyPr>
          <a:lstStyle/>
          <a:p>
            <a:r>
              <a:rPr lang="en-GB" sz="2800" b="1" dirty="0">
                <a:solidFill>
                  <a:srgbClr val="FFFF00"/>
                </a:solidFill>
              </a:rPr>
              <a:t>WORDS AND DEEDS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353" y="3918663"/>
            <a:ext cx="4898756" cy="2933096"/>
          </a:xfrm>
          <a:prstGeom prst="rect">
            <a:avLst/>
          </a:prstGeom>
        </p:spPr>
      </p:pic>
    </p:spTree>
    <p:extLst>
      <p:ext uri="{BB962C8B-B14F-4D97-AF65-F5344CB8AC3E}">
        <p14:creationId xmlns:p14="http://schemas.microsoft.com/office/powerpoint/2010/main" val="1006568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Anne Mullin Parenting in Scotland 2018</a:t>
            </a:r>
          </a:p>
        </p:txBody>
      </p:sp>
      <p:sp>
        <p:nvSpPr>
          <p:cNvPr id="7" name="TextBox 6"/>
          <p:cNvSpPr txBox="1"/>
          <p:nvPr/>
        </p:nvSpPr>
        <p:spPr>
          <a:xfrm>
            <a:off x="3573931" y="3153104"/>
            <a:ext cx="5242910" cy="584775"/>
          </a:xfrm>
          <a:prstGeom prst="rect">
            <a:avLst/>
          </a:prstGeom>
          <a:noFill/>
        </p:spPr>
        <p:txBody>
          <a:bodyPr wrap="none" rtlCol="0">
            <a:spAutoFit/>
          </a:bodyPr>
          <a:lstStyle/>
          <a:p>
            <a:r>
              <a:rPr lang="en-GB" sz="3200" dirty="0"/>
              <a:t>THANKYOU! ANY QUESTIONS?</a:t>
            </a:r>
          </a:p>
        </p:txBody>
      </p:sp>
    </p:spTree>
    <p:extLst>
      <p:ext uri="{BB962C8B-B14F-4D97-AF65-F5344CB8AC3E}">
        <p14:creationId xmlns:p14="http://schemas.microsoft.com/office/powerpoint/2010/main" val="1321750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Anne Mullin Parenting in Scotland 2018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6211"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302" y="-11666"/>
            <a:ext cx="4862698" cy="6881331"/>
          </a:xfrm>
          <a:prstGeom prst="rect">
            <a:avLst/>
          </a:prstGeom>
        </p:spPr>
      </p:pic>
      <p:sp>
        <p:nvSpPr>
          <p:cNvPr id="7" name="TextBox 6"/>
          <p:cNvSpPr txBox="1"/>
          <p:nvPr/>
        </p:nvSpPr>
        <p:spPr>
          <a:xfrm>
            <a:off x="5013905" y="584200"/>
            <a:ext cx="2164189" cy="6186309"/>
          </a:xfrm>
          <a:prstGeom prst="rect">
            <a:avLst/>
          </a:prstGeom>
          <a:noFill/>
        </p:spPr>
        <p:txBody>
          <a:bodyPr wrap="square" rtlCol="0">
            <a:spAutoFit/>
          </a:bodyPr>
          <a:lstStyle/>
          <a:p>
            <a:pPr marL="285750" indent="-285750">
              <a:buFont typeface="Arial" panose="020B0604020202020204" pitchFamily="34" charset="0"/>
              <a:buChar char="•"/>
            </a:pPr>
            <a:r>
              <a:rPr lang="en-GB" b="1" dirty="0"/>
              <a:t>NO POVERTY</a:t>
            </a:r>
          </a:p>
          <a:p>
            <a:pPr marL="285750" indent="-285750">
              <a:buFont typeface="Arial" panose="020B0604020202020204" pitchFamily="34" charset="0"/>
              <a:buChar char="•"/>
            </a:pPr>
            <a:r>
              <a:rPr lang="en-GB" b="1" dirty="0"/>
              <a:t>ZERO HUNGER</a:t>
            </a:r>
          </a:p>
          <a:p>
            <a:pPr marL="285750" indent="-285750">
              <a:buFont typeface="Arial" panose="020B0604020202020204" pitchFamily="34" charset="0"/>
              <a:buChar char="•"/>
            </a:pPr>
            <a:r>
              <a:rPr lang="en-GB" b="1" dirty="0"/>
              <a:t>GOOD HEALTH AND WELL- BEING</a:t>
            </a:r>
          </a:p>
          <a:p>
            <a:pPr marL="285750" indent="-285750">
              <a:buFont typeface="Arial" panose="020B0604020202020204" pitchFamily="34" charset="0"/>
              <a:buChar char="•"/>
            </a:pPr>
            <a:r>
              <a:rPr lang="en-GB" b="1" dirty="0"/>
              <a:t>QUALITY EDU- CATION</a:t>
            </a:r>
          </a:p>
          <a:p>
            <a:pPr marL="285750" indent="-285750">
              <a:buFont typeface="Arial" panose="020B0604020202020204" pitchFamily="34" charset="0"/>
              <a:buChar char="•"/>
            </a:pPr>
            <a:r>
              <a:rPr lang="en-GB" b="1" dirty="0"/>
              <a:t>DECENT WORK AND ECO- NOMIC GROWTH</a:t>
            </a:r>
          </a:p>
          <a:p>
            <a:pPr marL="285750" indent="-285750">
              <a:buFont typeface="Arial" panose="020B0604020202020204" pitchFamily="34" charset="0"/>
              <a:buChar char="•"/>
            </a:pPr>
            <a:r>
              <a:rPr lang="en-GB" b="1" dirty="0"/>
              <a:t>REDUCED IN- EQUALITIES</a:t>
            </a:r>
          </a:p>
          <a:p>
            <a:pPr marL="285750" indent="-285750">
              <a:buFont typeface="Arial" panose="020B0604020202020204" pitchFamily="34" charset="0"/>
              <a:buChar char="•"/>
            </a:pPr>
            <a:r>
              <a:rPr lang="en-GB" b="1" dirty="0"/>
              <a:t>SUSTAINABLE CITIES AND COMMUNIITIES</a:t>
            </a:r>
          </a:p>
          <a:p>
            <a:pPr marL="285750" indent="-285750">
              <a:buFont typeface="Arial" panose="020B0604020202020204" pitchFamily="34" charset="0"/>
              <a:buChar char="•"/>
            </a:pPr>
            <a:r>
              <a:rPr lang="en-GB" b="1" dirty="0"/>
              <a:t>RESPONSIBLE CONSUMPTION AND PRODUCTION</a:t>
            </a:r>
          </a:p>
          <a:p>
            <a:pPr marL="285750" indent="-285750">
              <a:buFont typeface="Arial" panose="020B0604020202020204" pitchFamily="34" charset="0"/>
              <a:buChar char="•"/>
            </a:pPr>
            <a:r>
              <a:rPr lang="en-GB" b="1" dirty="0"/>
              <a:t>PEACE JUSTICE AND STRONG INSITUTIONS </a:t>
            </a:r>
          </a:p>
        </p:txBody>
      </p:sp>
      <p:sp>
        <p:nvSpPr>
          <p:cNvPr id="2" name="TextBox 1"/>
          <p:cNvSpPr txBox="1"/>
          <p:nvPr/>
        </p:nvSpPr>
        <p:spPr>
          <a:xfrm>
            <a:off x="1282890" y="584200"/>
            <a:ext cx="2031775" cy="369332"/>
          </a:xfrm>
          <a:prstGeom prst="rect">
            <a:avLst/>
          </a:prstGeom>
          <a:noFill/>
        </p:spPr>
        <p:txBody>
          <a:bodyPr wrap="none" rtlCol="0">
            <a:spAutoFit/>
          </a:bodyPr>
          <a:lstStyle/>
          <a:p>
            <a:r>
              <a:rPr lang="en-GB" dirty="0"/>
              <a:t>A GLOBAL AGENDA </a:t>
            </a:r>
          </a:p>
        </p:txBody>
      </p:sp>
      <p:sp>
        <p:nvSpPr>
          <p:cNvPr id="3" name="TextBox 2"/>
          <p:cNvSpPr txBox="1"/>
          <p:nvPr/>
        </p:nvSpPr>
        <p:spPr>
          <a:xfrm>
            <a:off x="-16678" y="4664990"/>
            <a:ext cx="4862889" cy="1323439"/>
          </a:xfrm>
          <a:prstGeom prst="rect">
            <a:avLst/>
          </a:prstGeom>
          <a:noFill/>
        </p:spPr>
        <p:txBody>
          <a:bodyPr wrap="square" rtlCol="0">
            <a:spAutoFit/>
          </a:bodyPr>
          <a:lstStyle/>
          <a:p>
            <a:r>
              <a:rPr lang="en-GB" sz="2000" b="1" dirty="0">
                <a:solidFill>
                  <a:schemeClr val="accent2">
                    <a:lumMod val="60000"/>
                    <a:lumOff val="40000"/>
                  </a:schemeClr>
                </a:solidFill>
              </a:rPr>
              <a:t>“health is a dynamic state of complete physical, mental, spiritual and social well-being and not merely the absence of disease or infirmity’ (WHO)</a:t>
            </a:r>
          </a:p>
        </p:txBody>
      </p:sp>
    </p:spTree>
    <p:extLst>
      <p:ext uri="{BB962C8B-B14F-4D97-AF65-F5344CB8AC3E}">
        <p14:creationId xmlns:p14="http://schemas.microsoft.com/office/powerpoint/2010/main" val="185029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 y="-106680"/>
            <a:ext cx="10515600" cy="1325563"/>
          </a:xfrm>
        </p:spPr>
        <p:txBody>
          <a:bodyPr/>
          <a:lstStyle/>
          <a:p>
            <a:r>
              <a:rPr lang="en-GB" b="1" dirty="0"/>
              <a:t>Child Health- What’s It Got to Do With General Practice ?</a:t>
            </a:r>
          </a:p>
        </p:txBody>
      </p:sp>
      <p:sp>
        <p:nvSpPr>
          <p:cNvPr id="3" name="Content Placeholder 2"/>
          <p:cNvSpPr>
            <a:spLocks noGrp="1"/>
          </p:cNvSpPr>
          <p:nvPr>
            <p:ph idx="1"/>
          </p:nvPr>
        </p:nvSpPr>
        <p:spPr>
          <a:xfrm>
            <a:off x="0" y="1341120"/>
            <a:ext cx="12192000" cy="5516880"/>
          </a:xfrm>
          <a:solidFill>
            <a:srgbClr val="92D050"/>
          </a:solidFill>
        </p:spPr>
        <p:txBody>
          <a:bodyPr>
            <a:noAutofit/>
          </a:bodyPr>
          <a:lstStyle/>
          <a:p>
            <a:pPr marL="0" indent="0">
              <a:buNone/>
            </a:pPr>
            <a:r>
              <a:rPr lang="en-GB" sz="3200" dirty="0">
                <a:solidFill>
                  <a:srgbClr val="7030A0"/>
                </a:solidFill>
              </a:rPr>
              <a:t>Health Promotion    </a:t>
            </a:r>
            <a:r>
              <a:rPr lang="en-GB" sz="3200" dirty="0">
                <a:solidFill>
                  <a:srgbClr val="FF0000"/>
                </a:solidFill>
              </a:rPr>
              <a:t>Supporting Parenting     </a:t>
            </a:r>
            <a:r>
              <a:rPr lang="en-GB" sz="3200" dirty="0"/>
              <a:t>Child and Youth Friendly Services    </a:t>
            </a:r>
            <a:r>
              <a:rPr lang="en-GB" sz="3200" dirty="0">
                <a:solidFill>
                  <a:srgbClr val="7030A0"/>
                </a:solidFill>
              </a:rPr>
              <a:t>Transitional Care    </a:t>
            </a:r>
            <a:r>
              <a:rPr lang="en-GB" sz="3200" dirty="0">
                <a:solidFill>
                  <a:srgbClr val="FF0000"/>
                </a:solidFill>
              </a:rPr>
              <a:t>Safeguarding  </a:t>
            </a:r>
            <a:r>
              <a:rPr lang="en-GB" sz="3200" dirty="0"/>
              <a:t> </a:t>
            </a:r>
            <a:r>
              <a:rPr lang="en-GB" sz="3200" dirty="0">
                <a:solidFill>
                  <a:srgbClr val="FF0000"/>
                </a:solidFill>
              </a:rPr>
              <a:t>Managing Sick Children        </a:t>
            </a:r>
            <a:r>
              <a:rPr lang="en-GB" sz="3200" dirty="0"/>
              <a:t>End of Life Care   </a:t>
            </a:r>
            <a:r>
              <a:rPr lang="en-GB" sz="3200" dirty="0">
                <a:solidFill>
                  <a:srgbClr val="7030A0"/>
                </a:solidFill>
              </a:rPr>
              <a:t>Disability and Complex Needs    </a:t>
            </a:r>
            <a:r>
              <a:rPr lang="en-GB" sz="3200" dirty="0">
                <a:solidFill>
                  <a:srgbClr val="FF0000"/>
                </a:solidFill>
              </a:rPr>
              <a:t>Mental Health         Medicines and Prescribing</a:t>
            </a:r>
          </a:p>
          <a:p>
            <a:pPr marL="0" indent="0">
              <a:buNone/>
            </a:pPr>
            <a:r>
              <a:rPr lang="en-GB" sz="3200" dirty="0"/>
              <a:t>‘The RCGP firmly believes that general practice occupies a central position in children and young people’s health, particularly in the diagnosis and management of illness and the promotion of health and wellbeing.  We are concerned that unless the profession acts now to protect this important and trusted role, it will become eroded and lead to serious fragmentation of care for this vulnerable group of patients’</a:t>
            </a:r>
          </a:p>
          <a:p>
            <a:pPr marL="0" indent="0">
              <a:buNone/>
            </a:pPr>
            <a:r>
              <a:rPr lang="en-GB" altLang="en-US" sz="3200" dirty="0"/>
              <a:t>(RCGP Child Health Strategy 2010-2015)</a:t>
            </a:r>
            <a:r>
              <a:rPr lang="en-GB" sz="3200" dirty="0"/>
              <a:t> </a:t>
            </a:r>
          </a:p>
        </p:txBody>
      </p:sp>
      <p:sp>
        <p:nvSpPr>
          <p:cNvPr id="4" name="Footer Placeholder 3"/>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906016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88" y="-217356"/>
            <a:ext cx="10664252" cy="789118"/>
          </a:xfrm>
        </p:spPr>
        <p:txBody>
          <a:bodyPr>
            <a:normAutofit/>
          </a:bodyPr>
          <a:lstStyle/>
          <a:p>
            <a:r>
              <a:rPr lang="en-GB" sz="3200" b="1" dirty="0"/>
              <a:t>State of Child Health 2017 –Recommendations for Scotland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537" y="0"/>
            <a:ext cx="5128352" cy="6858000"/>
          </a:xfrm>
          <a:prstGeom prst="rect">
            <a:avLst/>
          </a:prstGeom>
        </p:spPr>
      </p:pic>
      <p:sp>
        <p:nvSpPr>
          <p:cNvPr id="3" name="Content Placeholder 2"/>
          <p:cNvSpPr>
            <a:spLocks noGrp="1"/>
          </p:cNvSpPr>
          <p:nvPr>
            <p:ph idx="1"/>
          </p:nvPr>
        </p:nvSpPr>
        <p:spPr>
          <a:xfrm>
            <a:off x="179883" y="400987"/>
            <a:ext cx="10394429" cy="6056025"/>
          </a:xfrm>
        </p:spPr>
        <p:txBody>
          <a:bodyPr>
            <a:normAutofit fontScale="92500" lnSpcReduction="10000"/>
          </a:bodyPr>
          <a:lstStyle/>
          <a:p>
            <a:pPr marL="457200" indent="-457200">
              <a:buFont typeface="+mj-lt"/>
              <a:buAutoNum type="arabicPeriod"/>
            </a:pPr>
            <a:r>
              <a:rPr lang="en-GB" sz="2400" dirty="0"/>
              <a:t>The Scottish Government should publish and implement the Child and Adolescent Health and Wellbeing Strategy ‘a clear accountability framework setting out responsibilities for professionals, the public and civil society as well as details about resources and funding to implement it’ </a:t>
            </a:r>
          </a:p>
          <a:p>
            <a:pPr marL="457200" indent="-457200">
              <a:buFont typeface="+mj-lt"/>
              <a:buAutoNum type="arabicPeriod"/>
            </a:pPr>
            <a:r>
              <a:rPr lang="en-GB" sz="2400" dirty="0"/>
              <a:t>Reduce the number of child deaths (each year between 350 and 450 infants, children and young people die in Scotland)</a:t>
            </a:r>
          </a:p>
          <a:p>
            <a:pPr marL="457200" indent="-457200">
              <a:buFont typeface="+mj-lt"/>
              <a:buAutoNum type="arabicPeriod"/>
            </a:pPr>
            <a:r>
              <a:rPr lang="en-GB" sz="2400" b="1" dirty="0">
                <a:solidFill>
                  <a:srgbClr val="FF0000"/>
                </a:solidFill>
              </a:rPr>
              <a:t>Develop integrated  health and care statistics </a:t>
            </a:r>
          </a:p>
          <a:p>
            <a:pPr marL="457200" indent="-457200">
              <a:buFont typeface="+mj-lt"/>
              <a:buAutoNum type="arabicPeriod"/>
            </a:pPr>
            <a:r>
              <a:rPr lang="en-GB" sz="2400" b="1" dirty="0">
                <a:solidFill>
                  <a:srgbClr val="FF0000"/>
                </a:solidFill>
              </a:rPr>
              <a:t>Develop research capacity to drive improvements in  children’s health</a:t>
            </a:r>
          </a:p>
          <a:p>
            <a:pPr marL="457200" indent="-457200">
              <a:buFont typeface="+mj-lt"/>
              <a:buAutoNum type="arabicPeriod"/>
            </a:pPr>
            <a:r>
              <a:rPr lang="en-GB" sz="2400" dirty="0">
                <a:solidFill>
                  <a:srgbClr val="FF0000"/>
                </a:solidFill>
              </a:rPr>
              <a:t> </a:t>
            </a:r>
            <a:r>
              <a:rPr lang="en-GB" sz="2400" dirty="0"/>
              <a:t>Reduce child poverty and inequality </a:t>
            </a:r>
          </a:p>
          <a:p>
            <a:pPr marL="457200" indent="-457200">
              <a:buFont typeface="+mj-lt"/>
              <a:buAutoNum type="arabicPeriod"/>
            </a:pPr>
            <a:r>
              <a:rPr lang="en-GB" sz="2400" b="1" dirty="0">
                <a:solidFill>
                  <a:srgbClr val="FF0000"/>
                </a:solidFill>
              </a:rPr>
              <a:t>Maximise women’s health before, during and after  pregnancy</a:t>
            </a:r>
          </a:p>
          <a:p>
            <a:pPr marL="457200" indent="-457200">
              <a:buFont typeface="+mj-lt"/>
              <a:buAutoNum type="arabicPeriod"/>
            </a:pPr>
            <a:r>
              <a:rPr lang="en-GB" sz="2400" dirty="0">
                <a:solidFill>
                  <a:srgbClr val="FF0000"/>
                </a:solidFill>
              </a:rPr>
              <a:t> </a:t>
            </a:r>
            <a:r>
              <a:rPr lang="en-GB" sz="2400" dirty="0"/>
              <a:t>Introduce statutory sex and relationships education at all schools</a:t>
            </a:r>
          </a:p>
          <a:p>
            <a:pPr marL="457200" indent="-457200">
              <a:buFont typeface="+mj-lt"/>
              <a:buAutoNum type="arabicPeriod"/>
            </a:pPr>
            <a:r>
              <a:rPr lang="en-GB" sz="2400" dirty="0"/>
              <a:t>Strengthen tobacco control</a:t>
            </a:r>
          </a:p>
          <a:p>
            <a:pPr marL="457200" indent="-457200">
              <a:buFont typeface="+mj-lt"/>
              <a:buAutoNum type="arabicPeriod"/>
            </a:pPr>
            <a:r>
              <a:rPr lang="en-GB" sz="2400" dirty="0"/>
              <a:t>Tackle childhood obesity effectively</a:t>
            </a:r>
          </a:p>
          <a:p>
            <a:pPr marL="457200" indent="-457200">
              <a:buFont typeface="+mj-lt"/>
              <a:buAutoNum type="arabicPeriod"/>
            </a:pPr>
            <a:r>
              <a:rPr lang="en-GB" sz="2400" b="1" dirty="0">
                <a:solidFill>
                  <a:srgbClr val="FF0000"/>
                </a:solidFill>
              </a:rPr>
              <a:t>Maximise mental health and wellbeing throughout  childhood</a:t>
            </a:r>
          </a:p>
          <a:p>
            <a:pPr marL="457200" indent="-457200">
              <a:buFont typeface="+mj-lt"/>
              <a:buAutoNum type="arabicPeriod"/>
            </a:pPr>
            <a:r>
              <a:rPr lang="en-GB" sz="2400" b="1" dirty="0">
                <a:solidFill>
                  <a:srgbClr val="FF0000"/>
                </a:solidFill>
              </a:rPr>
              <a:t>Tailor the health system to meet the needs of children,   young people, their parents and carers ‘a joined-up approach by health and other agencies’</a:t>
            </a:r>
          </a:p>
          <a:p>
            <a:pPr marL="457200" indent="-457200">
              <a:buFont typeface="+mj-lt"/>
              <a:buAutoNum type="arabicPeriod"/>
            </a:pPr>
            <a:r>
              <a:rPr lang="en-GB" sz="2400" b="1" dirty="0">
                <a:solidFill>
                  <a:srgbClr val="FF0000"/>
                </a:solidFill>
              </a:rPr>
              <a:t>Implementing guidance and standards</a:t>
            </a:r>
          </a:p>
          <a:p>
            <a:endParaRPr lang="en-GB" sz="2400" dirty="0">
              <a:solidFill>
                <a:srgbClr val="FF0000"/>
              </a:solidFill>
            </a:endParaRPr>
          </a:p>
          <a:p>
            <a:endParaRPr lang="en-GB" sz="2400" dirty="0">
              <a:solidFill>
                <a:srgbClr val="FF0000"/>
              </a:solidFill>
            </a:endParaRPr>
          </a:p>
          <a:p>
            <a:endParaRPr lang="en-GB" dirty="0">
              <a:solidFill>
                <a:srgbClr val="FF0000"/>
              </a:solidFill>
            </a:endParaRPr>
          </a:p>
          <a:p>
            <a:endParaRPr lang="en-GB" dirty="0">
              <a:solidFill>
                <a:srgbClr val="FF0000"/>
              </a:solidFill>
            </a:endParaRPr>
          </a:p>
        </p:txBody>
      </p:sp>
      <p:sp>
        <p:nvSpPr>
          <p:cNvPr id="5" name="Footer Placeholder 4"/>
          <p:cNvSpPr>
            <a:spLocks noGrp="1"/>
          </p:cNvSpPr>
          <p:nvPr>
            <p:ph type="ftr" sz="quarter" idx="11"/>
          </p:nvPr>
        </p:nvSpPr>
        <p:spPr/>
        <p:txBody>
          <a:bodyPr/>
          <a:lstStyle/>
          <a:p>
            <a:r>
              <a:rPr lang="en-GB"/>
              <a:t>Anne Mullin Parenting in Scotland 2018</a:t>
            </a:r>
            <a:endParaRPr lang="en-GB" dirty="0"/>
          </a:p>
        </p:txBody>
      </p:sp>
    </p:spTree>
    <p:extLst>
      <p:ext uri="{BB962C8B-B14F-4D97-AF65-F5344CB8AC3E}">
        <p14:creationId xmlns:p14="http://schemas.microsoft.com/office/powerpoint/2010/main" val="1953703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8" y="-496728"/>
            <a:ext cx="11688467" cy="1752225"/>
          </a:xfrm>
        </p:spPr>
        <p:txBody>
          <a:bodyPr>
            <a:normAutofit/>
          </a:bodyPr>
          <a:lstStyle/>
          <a:p>
            <a:r>
              <a:rPr lang="en-GB" sz="3600" b="1" dirty="0"/>
              <a:t>        Looking after Families in General Practice- It’s In Our DNA</a:t>
            </a:r>
          </a:p>
        </p:txBody>
      </p:sp>
      <p:sp>
        <p:nvSpPr>
          <p:cNvPr id="3" name="Content Placeholder 2"/>
          <p:cNvSpPr>
            <a:spLocks noGrp="1"/>
          </p:cNvSpPr>
          <p:nvPr>
            <p:ph idx="1"/>
          </p:nvPr>
        </p:nvSpPr>
        <p:spPr>
          <a:xfrm>
            <a:off x="838200" y="646927"/>
            <a:ext cx="10515600" cy="6016519"/>
          </a:xfrm>
          <a:blipFill>
            <a:blip r:embed="rId2" cstate="print"/>
            <a:tile tx="0" ty="0" sx="100000" sy="100000" flip="none" algn="tl"/>
          </a:blipFill>
        </p:spPr>
        <p:txBody>
          <a:bodyPr>
            <a:normAutofit/>
          </a:bodyPr>
          <a:lstStyle/>
          <a:p>
            <a:r>
              <a:rPr lang="en-GB" sz="3200" b="1" dirty="0">
                <a:solidFill>
                  <a:schemeClr val="accent4">
                    <a:lumMod val="60000"/>
                    <a:lumOff val="40000"/>
                  </a:schemeClr>
                </a:solidFill>
              </a:rPr>
              <a:t>The vulnerable child was never far from sight of GPs who in the era of pre-NHS chose to work in impoverished under-doctored  areas without the support of a welfare state or unified health service. This was particularly true of the early female GPs who were arguably the Deep End Pioneers of their day. </a:t>
            </a:r>
          </a:p>
          <a:p>
            <a:r>
              <a:rPr lang="en-GB" sz="3200" b="1" dirty="0">
                <a:solidFill>
                  <a:schemeClr val="accent4">
                    <a:lumMod val="60000"/>
                    <a:lumOff val="40000"/>
                  </a:schemeClr>
                </a:solidFill>
              </a:rPr>
              <a:t>They built up large lists of women and child patients by ‘squatting‘ in run down premises ‘driven by a strong social conscience to practise in a very poor area…Medical women were less hierarchical in their work ;they did things </a:t>
            </a:r>
            <a:r>
              <a:rPr lang="en-GB" sz="3200" b="1" i="1" dirty="0">
                <a:solidFill>
                  <a:schemeClr val="accent4">
                    <a:lumMod val="60000"/>
                    <a:lumOff val="40000"/>
                  </a:schemeClr>
                </a:solidFill>
              </a:rPr>
              <a:t>with</a:t>
            </a:r>
            <a:r>
              <a:rPr lang="en-GB" sz="3200" b="1" dirty="0">
                <a:solidFill>
                  <a:schemeClr val="accent4">
                    <a:lumMod val="60000"/>
                    <a:lumOff val="40000"/>
                  </a:schemeClr>
                </a:solidFill>
              </a:rPr>
              <a:t> their patients not </a:t>
            </a:r>
            <a:r>
              <a:rPr lang="en-GB" sz="3200" b="1" i="1" dirty="0">
                <a:solidFill>
                  <a:schemeClr val="accent4">
                    <a:lumMod val="60000"/>
                    <a:lumOff val="40000"/>
                  </a:schemeClr>
                </a:solidFill>
              </a:rPr>
              <a:t>to </a:t>
            </a:r>
            <a:r>
              <a:rPr lang="en-GB" sz="3200" b="1" dirty="0">
                <a:solidFill>
                  <a:schemeClr val="accent4">
                    <a:lumMod val="60000"/>
                    <a:lumOff val="40000"/>
                  </a:schemeClr>
                </a:solidFill>
              </a:rPr>
              <a:t>them’ </a:t>
            </a:r>
            <a:r>
              <a:rPr lang="en-GB" sz="2000" b="1" dirty="0">
                <a:solidFill>
                  <a:schemeClr val="accent4">
                    <a:lumMod val="60000"/>
                    <a:lumOff val="40000"/>
                  </a:schemeClr>
                </a:solidFill>
              </a:rPr>
              <a:t>(Anne Digby, The Evolution of British General Practice)</a:t>
            </a:r>
          </a:p>
          <a:p>
            <a:endParaRPr lang="en-GB" sz="3100" dirty="0">
              <a:solidFill>
                <a:srgbClr val="7030A0"/>
              </a:solidFill>
            </a:endParaRP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833648" y="5746245"/>
            <a:ext cx="4524704" cy="917201"/>
          </a:xfrm>
          <a:prstGeom prst="rect">
            <a:avLst/>
          </a:prstGeom>
        </p:spPr>
      </p:pic>
      <p:sp>
        <p:nvSpPr>
          <p:cNvPr id="4" name="Footer Placeholder 3"/>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168599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p:spPr>
        <p:txBody>
          <a:bodyPr/>
          <a:lstStyle/>
          <a:p>
            <a:r>
              <a:rPr lang="en-GB" b="1" dirty="0"/>
              <a:t>The Modern Holistic Practitioner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3620" y="823670"/>
            <a:ext cx="4267200" cy="2647950"/>
          </a:xfrm>
        </p:spPr>
      </p:pic>
      <p:sp>
        <p:nvSpPr>
          <p:cNvPr id="4" name="Rectangle 3"/>
          <p:cNvSpPr/>
          <p:nvPr/>
        </p:nvSpPr>
        <p:spPr>
          <a:xfrm>
            <a:off x="0" y="1396005"/>
            <a:ext cx="8183105" cy="5324535"/>
          </a:xfrm>
          <a:prstGeom prst="rect">
            <a:avLst/>
          </a:prstGeom>
        </p:spPr>
        <p:txBody>
          <a:bodyPr wrap="square">
            <a:spAutoFit/>
          </a:bodyPr>
          <a:lstStyle/>
          <a:p>
            <a:r>
              <a:rPr lang="en-GB" sz="2800" b="1" dirty="0">
                <a:solidFill>
                  <a:srgbClr val="FF0000"/>
                </a:solidFill>
              </a:rPr>
              <a:t>It began as a small clinic in Glasgow, often sneered at for the work it did to help pregnant women with drug, alcohol, HIV and mental health problems. </a:t>
            </a:r>
          </a:p>
          <a:p>
            <a:r>
              <a:rPr lang="en-GB" sz="2800" b="1" dirty="0">
                <a:solidFill>
                  <a:srgbClr val="FF0000"/>
                </a:solidFill>
              </a:rPr>
              <a:t>But the system used at Glasgow Women’s Reproductive Health Service, set up in 1990, has now helped to model similar services around the world. </a:t>
            </a:r>
          </a:p>
          <a:p>
            <a:r>
              <a:rPr lang="en-GB" sz="2800" b="1" dirty="0">
                <a:solidFill>
                  <a:srgbClr val="FF0000"/>
                </a:solidFill>
              </a:rPr>
              <a:t>The guidelines and recommendations used by the clinic, now known as the Special Needs in Pregnancy Service (Snips), are now in place UK-wide and internationally recognised as the correct way to treat socially disadvantaged mothers-to-be</a:t>
            </a:r>
          </a:p>
          <a:p>
            <a:r>
              <a:rPr lang="en-GB" sz="1600" b="1" dirty="0">
                <a:hlinkClick r:id="rId3"/>
              </a:rPr>
              <a:t>http://www.heraldscotland.com/news/14777840.How_clinic_gave_birth_to_a_maternity_care_model_worldwide/</a:t>
            </a:r>
            <a:r>
              <a:rPr lang="en-GB" sz="1600" b="1" dirty="0"/>
              <a:t>. </a:t>
            </a:r>
            <a:endParaRPr lang="en-GB" sz="1600" b="1" dirty="0">
              <a:solidFill>
                <a:srgbClr val="7030A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620" y="3471620"/>
            <a:ext cx="4148380" cy="3242664"/>
          </a:xfrm>
          <a:prstGeom prst="rect">
            <a:avLst/>
          </a:prstGeom>
        </p:spPr>
      </p:pic>
      <p:sp>
        <p:nvSpPr>
          <p:cNvPr id="3" name="Footer Placeholder 2"/>
          <p:cNvSpPr>
            <a:spLocks noGrp="1"/>
          </p:cNvSpPr>
          <p:nvPr>
            <p:ph type="ftr" sz="quarter" idx="11"/>
          </p:nvPr>
        </p:nvSpPr>
        <p:spPr/>
        <p:txBody>
          <a:bodyPr/>
          <a:lstStyle/>
          <a:p>
            <a:r>
              <a:rPr lang="en-GB"/>
              <a:t>Anne Mullin Parenting in Scotland 2018</a:t>
            </a:r>
          </a:p>
        </p:txBody>
      </p:sp>
    </p:spTree>
    <p:extLst>
      <p:ext uri="{BB962C8B-B14F-4D97-AF65-F5344CB8AC3E}">
        <p14:creationId xmlns:p14="http://schemas.microsoft.com/office/powerpoint/2010/main" val="260945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335108"/>
            <a:ext cx="11323320" cy="1766888"/>
          </a:xfrm>
        </p:spPr>
        <p:txBody>
          <a:bodyPr>
            <a:normAutofit/>
          </a:bodyPr>
          <a:lstStyle/>
          <a:p>
            <a:r>
              <a:rPr lang="en-GB" sz="3600" b="1" dirty="0"/>
              <a:t>PARENTING BY THE BOOK</a:t>
            </a:r>
          </a:p>
        </p:txBody>
      </p:sp>
      <p:pic>
        <p:nvPicPr>
          <p:cNvPr id="3" name="Picture 2"/>
          <p:cNvPicPr>
            <a:picLocks noChangeAspect="1"/>
          </p:cNvPicPr>
          <p:nvPr/>
        </p:nvPicPr>
        <p:blipFill rotWithShape="1">
          <a:blip r:embed="rId3" cstate="print"/>
          <a:srcRect l="1704" t="24878" r="9473" b="8782"/>
          <a:stretch/>
        </p:blipFill>
        <p:spPr>
          <a:xfrm>
            <a:off x="5223446" y="65323"/>
            <a:ext cx="6639698" cy="24773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8463"/>
            <a:ext cx="3726465" cy="30720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00537"/>
            <a:ext cx="2440099" cy="23752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0273" y="3668713"/>
            <a:ext cx="4066519" cy="300704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6767" y="4300536"/>
            <a:ext cx="2324100" cy="2375220"/>
          </a:xfrm>
          <a:prstGeom prst="rect">
            <a:avLst/>
          </a:prstGeom>
        </p:spPr>
      </p:pic>
      <p:sp>
        <p:nvSpPr>
          <p:cNvPr id="8" name="TextBox 7"/>
          <p:cNvSpPr txBox="1"/>
          <p:nvPr/>
        </p:nvSpPr>
        <p:spPr>
          <a:xfrm>
            <a:off x="4266289" y="2481405"/>
            <a:ext cx="27422714" cy="1200329"/>
          </a:xfrm>
          <a:prstGeom prst="rect">
            <a:avLst/>
          </a:prstGeom>
          <a:noFill/>
        </p:spPr>
        <p:txBody>
          <a:bodyPr wrap="square" rtlCol="0">
            <a:spAutoFit/>
          </a:bodyPr>
          <a:lstStyle/>
          <a:p>
            <a:pPr lvl="0"/>
            <a:r>
              <a:rPr lang="en-GB" dirty="0"/>
              <a:t>‘</a:t>
            </a:r>
            <a:r>
              <a:rPr lang="en-GB" b="1" dirty="0"/>
              <a:t>To be a good enough parent one must be able to feel secure in one's parenthood,</a:t>
            </a:r>
          </a:p>
          <a:p>
            <a:pPr lvl="0"/>
            <a:r>
              <a:rPr lang="en-GB" b="1" dirty="0"/>
              <a:t> and one's relation to one's child...The security of the parent about being a parent</a:t>
            </a:r>
          </a:p>
          <a:p>
            <a:pPr lvl="0"/>
            <a:r>
              <a:rPr lang="en-GB" b="1" dirty="0"/>
              <a:t> will eventually become the source of the child's feeling secure about himself.’ </a:t>
            </a:r>
          </a:p>
          <a:p>
            <a:r>
              <a:rPr lang="en-GB" b="1" dirty="0">
                <a:hlinkClick r:id="rId8"/>
              </a:rPr>
              <a:t>Bruno Bettelheim</a:t>
            </a:r>
            <a:r>
              <a:rPr lang="en-GB" dirty="0"/>
              <a:t> </a:t>
            </a:r>
          </a:p>
        </p:txBody>
      </p:sp>
      <p:sp>
        <p:nvSpPr>
          <p:cNvPr id="9" name="Footer Placeholder 8"/>
          <p:cNvSpPr>
            <a:spLocks noGrp="1"/>
          </p:cNvSpPr>
          <p:nvPr>
            <p:ph type="ftr" sz="quarter" idx="11"/>
          </p:nvPr>
        </p:nvSpPr>
        <p:spPr>
          <a:xfrm>
            <a:off x="3975100" y="6675756"/>
            <a:ext cx="4178300" cy="45719"/>
          </a:xfrm>
        </p:spPr>
        <p:txBody>
          <a:bodyPr/>
          <a:lstStyle/>
          <a:p>
            <a:r>
              <a:rPr lang="en-GB" dirty="0"/>
              <a:t>Anne Mullin Parenting in Scotland 2018</a:t>
            </a:r>
          </a:p>
        </p:txBody>
      </p:sp>
      <p:pic>
        <p:nvPicPr>
          <p:cNvPr id="10" name="Picture 9"/>
          <p:cNvPicPr>
            <a:picLocks noChangeAspect="1"/>
          </p:cNvPicPr>
          <p:nvPr/>
        </p:nvPicPr>
        <p:blipFill rotWithShape="1">
          <a:blip r:embed="rId9" cstate="print"/>
          <a:srcRect l="5369" t="33310" r="37259" b="-32150"/>
          <a:stretch/>
        </p:blipFill>
        <p:spPr>
          <a:xfrm>
            <a:off x="8549420" y="3964376"/>
            <a:ext cx="3411223" cy="3582097"/>
          </a:xfrm>
          <a:prstGeom prst="rect">
            <a:avLst/>
          </a:prstGeom>
        </p:spPr>
      </p:pic>
    </p:spTree>
    <p:extLst>
      <p:ext uri="{BB962C8B-B14F-4D97-AF65-F5344CB8AC3E}">
        <p14:creationId xmlns:p14="http://schemas.microsoft.com/office/powerpoint/2010/main" val="3237244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2636</TotalTime>
  <Words>3992</Words>
  <Application>Microsoft Macintosh PowerPoint</Application>
  <PresentationFormat>Widescreen</PresentationFormat>
  <Paragraphs>455</Paragraphs>
  <Slides>37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Times New Roman</vt:lpstr>
      <vt:lpstr>Office Theme</vt:lpstr>
      <vt:lpstr>GPs In At The Deep End – Supporting Scotland’s Families. Rights, Respect, Relationships. </vt:lpstr>
      <vt:lpstr>PowerPoint Presentation</vt:lpstr>
      <vt:lpstr>The State Discovers Child Welfare- History Matters</vt:lpstr>
      <vt:lpstr>PowerPoint Presentation</vt:lpstr>
      <vt:lpstr>Child Health- What’s It Got to Do With General Practice ?</vt:lpstr>
      <vt:lpstr>State of Child Health 2017 –Recommendations for Scotland </vt:lpstr>
      <vt:lpstr>        Looking after Families in General Practice- It’s In Our DNA</vt:lpstr>
      <vt:lpstr>The Modern Holistic Practitioner </vt:lpstr>
      <vt:lpstr>PARENTING BY THE BOOK</vt:lpstr>
      <vt:lpstr>PowerPoint Presentation</vt:lpstr>
      <vt:lpstr>   BORN TO FAIL </vt:lpstr>
      <vt:lpstr>   Enduring Challenges</vt:lpstr>
      <vt:lpstr> CHILD POVERTY  SAFARI </vt:lpstr>
      <vt:lpstr>Poverty and children’s health: views from the frontline</vt:lpstr>
      <vt:lpstr>PowerPoint Presentation</vt:lpstr>
      <vt:lpstr>PowerPoint Presentation</vt:lpstr>
      <vt:lpstr>PowerPoint Presentation</vt:lpstr>
      <vt:lpstr>                      We Know the Answers!</vt:lpstr>
      <vt:lpstr>PowerPoint Presentation</vt:lpstr>
      <vt:lpstr>THE GENEALOGY OF THE OBESITY CRISIS</vt:lpstr>
      <vt:lpstr>RISKY PLAY – ARE WE READY TO TAKE THAT LEAP? </vt:lpstr>
      <vt:lpstr>PowerPoint Presentation</vt:lpstr>
      <vt:lpstr>PowerPoint Presentation</vt:lpstr>
      <vt:lpstr>PowerPoint Presentation</vt:lpstr>
      <vt:lpstr>PowerPoint Presentation</vt:lpstr>
      <vt:lpstr>PowerPoint Presentation</vt:lpstr>
      <vt:lpstr>GENERAL PRACTICE BRICOLAGE.  SUPPORTIVE FAMILY PRACTICE –IT’S AN ARTFUL SCIENCE</vt:lpstr>
      <vt:lpstr>It’s Not All About Ticking a Box For Clicky Hips and Heart Murmers!</vt:lpstr>
      <vt:lpstr>KEEP THE BABY IN THE BATHWATER </vt:lpstr>
      <vt:lpstr>                    WHAT DOES THE ‘TROUBLED FAMILY’ LOOK LIKE?       David is 14 months old. His 18 year old mum Sarah has had anxiety problems since her older brother hanged himself four years ago. She started college but left when she fell pregnant shortly afterwards. Sarah does not get on well with her mother, whom she accuses of drinking and “always shouting” since her brother died. Her mum says she is “mental” and a “teenage brat”. Sarah relies heavily on her own gran Margaret. Aged 50 she has moderately severe COPD (emphysema) and continues to smoke. Margaret has had several chest infections recently and is struggling to cope with Sarah's often strange behaviour and with a lively toddler for whom she is the main caregiver.   For David the next two years, as he learns to walk, talk and interact, will have a huge effect on the rest of his life. Early years interventions such as parenting classes may be important, but on their own will fail to change his life opportunities. He will need supportive neighbours, a good nursery and adequate family income, but also optimal COPD nurse reviews, responsive alcohol and mental health services, good communication with social work, persistent contraceptive advice and smoking cessation support, to name a few. At the hub of these lies the primary care team, offering unconditional care and the possibility of trusted relationships over the span of David’s life ( Deep End Report 23). </vt:lpstr>
      <vt:lpstr>Shining a light on what can be learned from new care models to change in the NHS Starling, The Health Foundation)</vt:lpstr>
      <vt:lpstr>           </vt:lpstr>
      <vt:lpstr>Putting It All Together – SHIP MDT</vt:lpstr>
      <vt:lpstr>Won’t Somebody Please Think of the Children?</vt:lpstr>
      <vt:lpstr>That Jigsaw Thing </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conference will look at supporting families in its wider context, that is, ensuring that families have their needs met in order to be able to bring up their children. It will cover the role of adequate finance, housing and healthcare using the UNCRC as a framework, and consider how these agenda can be better joined up to ensure all families have the best start in life.</dc:title>
  <dc:creator>anne mullin</dc:creator>
  <cp:lastModifiedBy>Alison Clancy</cp:lastModifiedBy>
  <cp:revision>132</cp:revision>
  <dcterms:created xsi:type="dcterms:W3CDTF">2018-02-23T20:06:10Z</dcterms:created>
  <dcterms:modified xsi:type="dcterms:W3CDTF">2018-04-24T09:33:17Z</dcterms:modified>
</cp:coreProperties>
</file>