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sldIdLst>
    <p:sldId id="256" r:id="rId3"/>
    <p:sldId id="257" r:id="rId4"/>
    <p:sldId id="269" r:id="rId5"/>
    <p:sldId id="270" r:id="rId6"/>
    <p:sldId id="271" r:id="rId7"/>
    <p:sldId id="258" r:id="rId8"/>
    <p:sldId id="259" r:id="rId9"/>
    <p:sldId id="261" r:id="rId10"/>
    <p:sldId id="262" r:id="rId11"/>
    <p:sldId id="263" r:id="rId12"/>
    <p:sldId id="264" r:id="rId13"/>
    <p:sldId id="265" r:id="rId14"/>
    <p:sldId id="266" r:id="rId15"/>
    <p:sldId id="267" r:id="rId16"/>
    <p:sldId id="268" r:id="rId1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28" d="100"/>
          <a:sy n="128" d="100"/>
        </p:scale>
        <p:origin x="200"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442F958-2AC8-4092-B55B-CA54BA8610B5}" type="datetimeFigureOut">
              <a:rPr lang="en-GB" smtClean="0"/>
              <a:t>25/04/2018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CCAF14F-2303-477A-9106-BD0DF93D99E4}" type="slidenum">
              <a:rPr lang="en-GB" smtClean="0"/>
              <a:t>‹#›</a:t>
            </a:fld>
            <a:endParaRPr lang="en-GB" dirty="0"/>
          </a:p>
        </p:txBody>
      </p:sp>
    </p:spTree>
    <p:extLst>
      <p:ext uri="{BB962C8B-B14F-4D97-AF65-F5344CB8AC3E}">
        <p14:creationId xmlns:p14="http://schemas.microsoft.com/office/powerpoint/2010/main" val="2211580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442F958-2AC8-4092-B55B-CA54BA8610B5}" type="datetimeFigureOut">
              <a:rPr lang="en-GB" smtClean="0"/>
              <a:t>25/04/2018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CCAF14F-2303-477A-9106-BD0DF93D99E4}" type="slidenum">
              <a:rPr lang="en-GB" smtClean="0"/>
              <a:t>‹#›</a:t>
            </a:fld>
            <a:endParaRPr lang="en-GB" dirty="0"/>
          </a:p>
        </p:txBody>
      </p:sp>
    </p:spTree>
    <p:extLst>
      <p:ext uri="{BB962C8B-B14F-4D97-AF65-F5344CB8AC3E}">
        <p14:creationId xmlns:p14="http://schemas.microsoft.com/office/powerpoint/2010/main" val="2910830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442F958-2AC8-4092-B55B-CA54BA8610B5}" type="datetimeFigureOut">
              <a:rPr lang="en-GB" smtClean="0"/>
              <a:t>25/04/2018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CCAF14F-2303-477A-9106-BD0DF93D99E4}" type="slidenum">
              <a:rPr lang="en-GB" smtClean="0"/>
              <a:t>‹#›</a:t>
            </a:fld>
            <a:endParaRPr lang="en-GB" dirty="0"/>
          </a:p>
        </p:txBody>
      </p:sp>
    </p:spTree>
    <p:extLst>
      <p:ext uri="{BB962C8B-B14F-4D97-AF65-F5344CB8AC3E}">
        <p14:creationId xmlns:p14="http://schemas.microsoft.com/office/powerpoint/2010/main" val="2668984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442F958-2AC8-4092-B55B-CA54BA8610B5}" type="datetimeFigureOut">
              <a:rPr lang="en-GB" smtClean="0"/>
              <a:t>25/04/2018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CCAF14F-2303-477A-9106-BD0DF93D99E4}" type="slidenum">
              <a:rPr lang="en-GB" smtClean="0"/>
              <a:t>‹#›</a:t>
            </a:fld>
            <a:endParaRPr lang="en-GB" dirty="0"/>
          </a:p>
        </p:txBody>
      </p:sp>
    </p:spTree>
    <p:extLst>
      <p:ext uri="{BB962C8B-B14F-4D97-AF65-F5344CB8AC3E}">
        <p14:creationId xmlns:p14="http://schemas.microsoft.com/office/powerpoint/2010/main" val="184109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42F958-2AC8-4092-B55B-CA54BA8610B5}" type="datetimeFigureOut">
              <a:rPr lang="en-GB" smtClean="0"/>
              <a:t>25/04/2018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CCAF14F-2303-477A-9106-BD0DF93D99E4}" type="slidenum">
              <a:rPr lang="en-GB" smtClean="0"/>
              <a:t>‹#›</a:t>
            </a:fld>
            <a:endParaRPr lang="en-GB" dirty="0"/>
          </a:p>
        </p:txBody>
      </p:sp>
    </p:spTree>
    <p:extLst>
      <p:ext uri="{BB962C8B-B14F-4D97-AF65-F5344CB8AC3E}">
        <p14:creationId xmlns:p14="http://schemas.microsoft.com/office/powerpoint/2010/main" val="818650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442F958-2AC8-4092-B55B-CA54BA8610B5}" type="datetimeFigureOut">
              <a:rPr lang="en-GB" smtClean="0"/>
              <a:t>25/04/2018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CCAF14F-2303-477A-9106-BD0DF93D99E4}" type="slidenum">
              <a:rPr lang="en-GB" smtClean="0"/>
              <a:t>‹#›</a:t>
            </a:fld>
            <a:endParaRPr lang="en-GB" dirty="0"/>
          </a:p>
        </p:txBody>
      </p:sp>
    </p:spTree>
    <p:extLst>
      <p:ext uri="{BB962C8B-B14F-4D97-AF65-F5344CB8AC3E}">
        <p14:creationId xmlns:p14="http://schemas.microsoft.com/office/powerpoint/2010/main" val="3172975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442F958-2AC8-4092-B55B-CA54BA8610B5}" type="datetimeFigureOut">
              <a:rPr lang="en-GB" smtClean="0"/>
              <a:t>25/04/2018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CCAF14F-2303-477A-9106-BD0DF93D99E4}" type="slidenum">
              <a:rPr lang="en-GB" smtClean="0"/>
              <a:t>‹#›</a:t>
            </a:fld>
            <a:endParaRPr lang="en-GB" dirty="0"/>
          </a:p>
        </p:txBody>
      </p:sp>
    </p:spTree>
    <p:extLst>
      <p:ext uri="{BB962C8B-B14F-4D97-AF65-F5344CB8AC3E}">
        <p14:creationId xmlns:p14="http://schemas.microsoft.com/office/powerpoint/2010/main" val="2978815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442F958-2AC8-4092-B55B-CA54BA8610B5}" type="datetimeFigureOut">
              <a:rPr lang="en-GB" smtClean="0"/>
              <a:t>25/04/2018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CCAF14F-2303-477A-9106-BD0DF93D99E4}" type="slidenum">
              <a:rPr lang="en-GB" smtClean="0"/>
              <a:t>‹#›</a:t>
            </a:fld>
            <a:endParaRPr lang="en-GB" dirty="0"/>
          </a:p>
        </p:txBody>
      </p:sp>
    </p:spTree>
    <p:extLst>
      <p:ext uri="{BB962C8B-B14F-4D97-AF65-F5344CB8AC3E}">
        <p14:creationId xmlns:p14="http://schemas.microsoft.com/office/powerpoint/2010/main" val="2307910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42F958-2AC8-4092-B55B-CA54BA8610B5}" type="datetimeFigureOut">
              <a:rPr lang="en-GB" smtClean="0"/>
              <a:t>25/04/2018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CCAF14F-2303-477A-9106-BD0DF93D99E4}" type="slidenum">
              <a:rPr lang="en-GB" smtClean="0"/>
              <a:t>‹#›</a:t>
            </a:fld>
            <a:endParaRPr lang="en-GB" dirty="0"/>
          </a:p>
        </p:txBody>
      </p:sp>
    </p:spTree>
    <p:extLst>
      <p:ext uri="{BB962C8B-B14F-4D97-AF65-F5344CB8AC3E}">
        <p14:creationId xmlns:p14="http://schemas.microsoft.com/office/powerpoint/2010/main" val="1628227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42F958-2AC8-4092-B55B-CA54BA8610B5}" type="datetimeFigureOut">
              <a:rPr lang="en-GB" smtClean="0"/>
              <a:t>25/04/2018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CCAF14F-2303-477A-9106-BD0DF93D99E4}" type="slidenum">
              <a:rPr lang="en-GB" smtClean="0"/>
              <a:t>‹#›</a:t>
            </a:fld>
            <a:endParaRPr lang="en-GB" dirty="0"/>
          </a:p>
        </p:txBody>
      </p:sp>
    </p:spTree>
    <p:extLst>
      <p:ext uri="{BB962C8B-B14F-4D97-AF65-F5344CB8AC3E}">
        <p14:creationId xmlns:p14="http://schemas.microsoft.com/office/powerpoint/2010/main" val="813556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42F958-2AC8-4092-B55B-CA54BA8610B5}" type="datetimeFigureOut">
              <a:rPr lang="en-GB" smtClean="0"/>
              <a:t>25/04/2018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CCAF14F-2303-477A-9106-BD0DF93D99E4}" type="slidenum">
              <a:rPr lang="en-GB" smtClean="0"/>
              <a:t>‹#›</a:t>
            </a:fld>
            <a:endParaRPr lang="en-GB" dirty="0"/>
          </a:p>
        </p:txBody>
      </p:sp>
    </p:spTree>
    <p:extLst>
      <p:ext uri="{BB962C8B-B14F-4D97-AF65-F5344CB8AC3E}">
        <p14:creationId xmlns:p14="http://schemas.microsoft.com/office/powerpoint/2010/main" val="539141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42F958-2AC8-4092-B55B-CA54BA8610B5}" type="datetimeFigureOut">
              <a:rPr lang="en-GB" smtClean="0"/>
              <a:t>25/04/2018</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CAF14F-2303-477A-9106-BD0DF93D99E4}" type="slidenum">
              <a:rPr lang="en-GB" smtClean="0"/>
              <a:t>‹#›</a:t>
            </a:fld>
            <a:endParaRPr lang="en-GB" dirty="0"/>
          </a:p>
        </p:txBody>
      </p:sp>
    </p:spTree>
    <p:extLst>
      <p:ext uri="{BB962C8B-B14F-4D97-AF65-F5344CB8AC3E}">
        <p14:creationId xmlns:p14="http://schemas.microsoft.com/office/powerpoint/2010/main" val="4225088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Best Start Grant </a:t>
            </a:r>
            <a:br>
              <a:rPr lang="en-GB" dirty="0"/>
            </a:br>
            <a:r>
              <a:rPr lang="en-GB" dirty="0"/>
              <a:t>(BSG)</a:t>
            </a:r>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759826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Financial Circumstances </a:t>
            </a:r>
          </a:p>
        </p:txBody>
      </p:sp>
      <p:sp>
        <p:nvSpPr>
          <p:cNvPr id="3" name="Content Placeholder 2"/>
          <p:cNvSpPr>
            <a:spLocks noGrp="1"/>
          </p:cNvSpPr>
          <p:nvPr>
            <p:ph idx="1"/>
          </p:nvPr>
        </p:nvSpPr>
        <p:spPr/>
        <p:txBody>
          <a:bodyPr>
            <a:normAutofit fontScale="77500" lnSpcReduction="20000"/>
          </a:bodyPr>
          <a:lstStyle/>
          <a:p>
            <a:pPr marL="0" lvl="0" indent="0">
              <a:buNone/>
            </a:pPr>
            <a:r>
              <a:rPr lang="en-GB" dirty="0"/>
              <a:t>BSG payments will be made to people who have been correctly awarded a qualifying DWP or HMRC payment, people who are dependent on someone who has been awarded a qualifying payment or who are under the age of 18.  Qualifying payments  are:</a:t>
            </a:r>
          </a:p>
          <a:p>
            <a:pPr marL="0" indent="0">
              <a:buNone/>
            </a:pPr>
            <a:endParaRPr lang="en-GB" dirty="0"/>
          </a:p>
          <a:p>
            <a:pPr lvl="0"/>
            <a:r>
              <a:rPr lang="en-GB" dirty="0"/>
              <a:t>income support</a:t>
            </a:r>
          </a:p>
          <a:p>
            <a:pPr lvl="0"/>
            <a:r>
              <a:rPr lang="en-GB" dirty="0"/>
              <a:t>income based job seekers allowance</a:t>
            </a:r>
          </a:p>
          <a:p>
            <a:pPr lvl="0"/>
            <a:r>
              <a:rPr lang="en-GB" dirty="0"/>
              <a:t>income related employment support allowance</a:t>
            </a:r>
          </a:p>
          <a:p>
            <a:pPr lvl="0"/>
            <a:r>
              <a:rPr lang="en-GB" dirty="0"/>
              <a:t>pension credit</a:t>
            </a:r>
          </a:p>
          <a:p>
            <a:pPr lvl="0"/>
            <a:r>
              <a:rPr lang="en-GB" dirty="0"/>
              <a:t>any tax credit</a:t>
            </a:r>
          </a:p>
          <a:p>
            <a:pPr lvl="0"/>
            <a:r>
              <a:rPr lang="en-GB" dirty="0"/>
              <a:t>universal credit (UC) award of more than £0 in the month before or, in the case of new applicants, the month in which the application is made</a:t>
            </a:r>
          </a:p>
          <a:p>
            <a:pPr lvl="0"/>
            <a:r>
              <a:rPr lang="en-GB" dirty="0"/>
              <a:t>housing benefit</a:t>
            </a:r>
          </a:p>
          <a:p>
            <a:endParaRPr lang="en-GB" dirty="0"/>
          </a:p>
        </p:txBody>
      </p:sp>
    </p:spTree>
    <p:extLst>
      <p:ext uri="{BB962C8B-B14F-4D97-AF65-F5344CB8AC3E}">
        <p14:creationId xmlns:p14="http://schemas.microsoft.com/office/powerpoint/2010/main" val="1942053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Who will be affected by the BSG? </a:t>
            </a:r>
          </a:p>
        </p:txBody>
      </p:sp>
      <p:sp>
        <p:nvSpPr>
          <p:cNvPr id="3" name="Content Placeholder 2"/>
          <p:cNvSpPr>
            <a:spLocks noGrp="1"/>
          </p:cNvSpPr>
          <p:nvPr>
            <p:ph idx="1"/>
          </p:nvPr>
        </p:nvSpPr>
        <p:spPr/>
        <p:txBody>
          <a:bodyPr>
            <a:normAutofit fontScale="77500" lnSpcReduction="20000"/>
          </a:bodyPr>
          <a:lstStyle/>
          <a:p>
            <a:pPr marL="0" lvl="0" indent="0">
              <a:buNone/>
            </a:pPr>
            <a:r>
              <a:rPr lang="en-GB" dirty="0"/>
              <a:t>Under proposed eligibility, BSG will reach:</a:t>
            </a:r>
          </a:p>
          <a:p>
            <a:pPr marL="0" indent="0">
              <a:buNone/>
            </a:pPr>
            <a:endParaRPr lang="en-GB" dirty="0"/>
          </a:p>
          <a:p>
            <a:pPr lvl="0"/>
            <a:r>
              <a:rPr lang="en-GB" dirty="0"/>
              <a:t>Almost 90% of people in the bottom three income deciles, both in and out of work</a:t>
            </a:r>
            <a:br>
              <a:rPr lang="en-GB" dirty="0"/>
            </a:br>
            <a:endParaRPr lang="en-GB" dirty="0"/>
          </a:p>
          <a:p>
            <a:pPr lvl="0"/>
            <a:r>
              <a:rPr lang="en-GB" dirty="0"/>
              <a:t>97% of workless households</a:t>
            </a:r>
            <a:br>
              <a:rPr lang="en-GB" dirty="0"/>
            </a:br>
            <a:endParaRPr lang="en-GB" dirty="0"/>
          </a:p>
          <a:p>
            <a:pPr lvl="0"/>
            <a:r>
              <a:rPr lang="en-GB" dirty="0"/>
              <a:t>More than 80% of households with no full time work (i.e. one or more working part time)</a:t>
            </a:r>
            <a:br>
              <a:rPr lang="en-GB" dirty="0"/>
            </a:br>
            <a:endParaRPr lang="en-GB" dirty="0"/>
          </a:p>
          <a:p>
            <a:pPr lvl="0"/>
            <a:r>
              <a:rPr lang="en-GB" dirty="0"/>
              <a:t>Potentially more than 90% of lone parent households</a:t>
            </a:r>
            <a:br>
              <a:rPr lang="en-GB" dirty="0"/>
            </a:br>
            <a:endParaRPr lang="en-GB" dirty="0"/>
          </a:p>
          <a:p>
            <a:pPr lvl="0"/>
            <a:r>
              <a:rPr lang="en-GB" dirty="0"/>
              <a:t>More than half of families with three or more children</a:t>
            </a:r>
            <a:br>
              <a:rPr lang="en-GB" dirty="0"/>
            </a:br>
            <a:endParaRPr lang="en-GB" dirty="0"/>
          </a:p>
          <a:p>
            <a:endParaRPr lang="en-GB" dirty="0"/>
          </a:p>
        </p:txBody>
      </p:sp>
    </p:spTree>
    <p:extLst>
      <p:ext uri="{BB962C8B-B14F-4D97-AF65-F5344CB8AC3E}">
        <p14:creationId xmlns:p14="http://schemas.microsoft.com/office/powerpoint/2010/main" val="1069012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Consultation	</a:t>
            </a:r>
          </a:p>
        </p:txBody>
      </p:sp>
      <p:sp>
        <p:nvSpPr>
          <p:cNvPr id="3" name="Content Placeholder 2"/>
          <p:cNvSpPr>
            <a:spLocks noGrp="1"/>
          </p:cNvSpPr>
          <p:nvPr>
            <p:ph idx="1"/>
          </p:nvPr>
        </p:nvSpPr>
        <p:spPr/>
        <p:txBody>
          <a:bodyPr/>
          <a:lstStyle/>
          <a:p>
            <a:pPr marL="0" indent="0">
              <a:buNone/>
            </a:pPr>
            <a:r>
              <a:rPr lang="en-GB" dirty="0"/>
              <a:t>We launched a consultation on the BSG regulations in March (responses due by 15</a:t>
            </a:r>
            <a:r>
              <a:rPr lang="en-GB" baseline="30000" dirty="0"/>
              <a:t>th</a:t>
            </a:r>
            <a:r>
              <a:rPr lang="en-GB" dirty="0"/>
              <a:t> June).  </a:t>
            </a:r>
          </a:p>
          <a:p>
            <a:pPr marL="0" indent="0">
              <a:buNone/>
            </a:pPr>
            <a:endParaRPr lang="en-GB" dirty="0"/>
          </a:p>
          <a:p>
            <a:pPr marL="0" indent="0">
              <a:buNone/>
            </a:pPr>
            <a:r>
              <a:rPr lang="en-GB" dirty="0"/>
              <a:t>There are a couple of areas I’d like to ask your thoughts on and then I’d be happy to take any questions you have on the BSG. </a:t>
            </a:r>
          </a:p>
          <a:p>
            <a:pPr marL="0" indent="0">
              <a:buNone/>
            </a:pPr>
            <a:endParaRPr lang="en-GB" dirty="0"/>
          </a:p>
        </p:txBody>
      </p:sp>
    </p:spTree>
    <p:extLst>
      <p:ext uri="{BB962C8B-B14F-4D97-AF65-F5344CB8AC3E}">
        <p14:creationId xmlns:p14="http://schemas.microsoft.com/office/powerpoint/2010/main" val="931237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Responsibility test </a:t>
            </a:r>
          </a:p>
        </p:txBody>
      </p:sp>
      <p:sp>
        <p:nvSpPr>
          <p:cNvPr id="3" name="Content Placeholder 2"/>
          <p:cNvSpPr>
            <a:spLocks noGrp="1"/>
          </p:cNvSpPr>
          <p:nvPr>
            <p:ph idx="1"/>
          </p:nvPr>
        </p:nvSpPr>
        <p:spPr/>
        <p:txBody>
          <a:bodyPr/>
          <a:lstStyle/>
          <a:p>
            <a:pPr marL="0" indent="0">
              <a:buNone/>
            </a:pPr>
            <a:r>
              <a:rPr lang="en-GB" dirty="0"/>
              <a:t>There are two alternative responsibility tests set out in the consultation:</a:t>
            </a:r>
            <a:br>
              <a:rPr lang="en-GB" dirty="0"/>
            </a:br>
            <a:endParaRPr lang="en-GB" dirty="0"/>
          </a:p>
          <a:p>
            <a:pPr marL="0" indent="0">
              <a:buNone/>
            </a:pPr>
            <a:r>
              <a:rPr lang="en-GB" dirty="0"/>
              <a:t>1) receipt of Child Benefit and, where relevant, a care order; or</a:t>
            </a:r>
            <a:br>
              <a:rPr lang="en-GB" dirty="0"/>
            </a:br>
            <a:endParaRPr lang="en-GB" dirty="0"/>
          </a:p>
          <a:p>
            <a:pPr marL="0" indent="0">
              <a:buNone/>
            </a:pPr>
            <a:r>
              <a:rPr lang="en-GB" dirty="0"/>
              <a:t>2) a test based on receipt of either Universal Credit or Child Tax Credit, or Child Benefit.  </a:t>
            </a:r>
            <a:br>
              <a:rPr lang="en-GB" dirty="0"/>
            </a:br>
            <a:endParaRPr lang="en-GB" dirty="0"/>
          </a:p>
          <a:p>
            <a:pPr marL="0" indent="0">
              <a:buNone/>
            </a:pPr>
            <a:r>
              <a:rPr lang="en-GB" dirty="0"/>
              <a:t>Which is your preferred test, test 1 or test 2?</a:t>
            </a:r>
          </a:p>
          <a:p>
            <a:endParaRPr lang="en-GB" dirty="0"/>
          </a:p>
        </p:txBody>
      </p:sp>
    </p:spTree>
    <p:extLst>
      <p:ext uri="{BB962C8B-B14F-4D97-AF65-F5344CB8AC3E}">
        <p14:creationId xmlns:p14="http://schemas.microsoft.com/office/powerpoint/2010/main" val="3917478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Young Parents </a:t>
            </a:r>
          </a:p>
        </p:txBody>
      </p:sp>
      <p:sp>
        <p:nvSpPr>
          <p:cNvPr id="3" name="Content Placeholder 2"/>
          <p:cNvSpPr>
            <a:spLocks noGrp="1"/>
          </p:cNvSpPr>
          <p:nvPr>
            <p:ph idx="1"/>
          </p:nvPr>
        </p:nvSpPr>
        <p:spPr/>
        <p:txBody>
          <a:bodyPr/>
          <a:lstStyle/>
          <a:p>
            <a:pPr marL="0" indent="0">
              <a:buNone/>
            </a:pPr>
            <a:r>
              <a:rPr lang="en-GB" dirty="0"/>
              <a:t>We have proposed that in cases where the parent is under the age of 16, or is 18 or 19 and the grandparent (or another carer) is still in receipt of tax credit or UC because the parent is in training or non-advanced education, the grandparent or carer will be the eligible person.</a:t>
            </a:r>
          </a:p>
          <a:p>
            <a:endParaRPr lang="en-GB" dirty="0"/>
          </a:p>
          <a:p>
            <a:pPr marL="0" indent="0">
              <a:buNone/>
            </a:pPr>
            <a:r>
              <a:rPr lang="en-GB" dirty="0"/>
              <a:t>Do you agree with this approach?</a:t>
            </a:r>
          </a:p>
          <a:p>
            <a:endParaRPr lang="en-GB" dirty="0"/>
          </a:p>
        </p:txBody>
      </p:sp>
    </p:spTree>
    <p:extLst>
      <p:ext uri="{BB962C8B-B14F-4D97-AF65-F5344CB8AC3E}">
        <p14:creationId xmlns:p14="http://schemas.microsoft.com/office/powerpoint/2010/main" val="35425192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ctr">
              <a:buNone/>
            </a:pPr>
            <a:endParaRPr lang="en-GB" dirty="0"/>
          </a:p>
          <a:p>
            <a:pPr marL="0" indent="0" algn="ctr">
              <a:buNone/>
            </a:pPr>
            <a:r>
              <a:rPr lang="en-GB" sz="3600" dirty="0"/>
              <a:t>Any questions? </a:t>
            </a:r>
          </a:p>
          <a:p>
            <a:endParaRPr lang="en-GB" sz="3600" dirty="0"/>
          </a:p>
          <a:p>
            <a:pPr marL="0" indent="0">
              <a:buNone/>
            </a:pPr>
            <a:endParaRPr lang="en-GB" sz="3600" dirty="0"/>
          </a:p>
          <a:p>
            <a:endParaRPr lang="en-GB" sz="3600" dirty="0"/>
          </a:p>
          <a:p>
            <a:pPr marL="0" indent="0">
              <a:buNone/>
            </a:pPr>
            <a:r>
              <a:rPr lang="en-GB" sz="3600" dirty="0"/>
              <a:t>Thank you and I’d encourage you to respond to the BSG Consultation which can be found on the Scottish Government webpage.</a:t>
            </a:r>
          </a:p>
        </p:txBody>
      </p:sp>
    </p:spTree>
    <p:extLst>
      <p:ext uri="{BB962C8B-B14F-4D97-AF65-F5344CB8AC3E}">
        <p14:creationId xmlns:p14="http://schemas.microsoft.com/office/powerpoint/2010/main" val="185202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the BSG? </a:t>
            </a:r>
          </a:p>
        </p:txBody>
      </p:sp>
      <p:sp>
        <p:nvSpPr>
          <p:cNvPr id="3" name="Content Placeholder 2"/>
          <p:cNvSpPr>
            <a:spLocks noGrp="1"/>
          </p:cNvSpPr>
          <p:nvPr>
            <p:ph idx="1"/>
          </p:nvPr>
        </p:nvSpPr>
        <p:spPr>
          <a:xfrm>
            <a:off x="838200" y="1371600"/>
            <a:ext cx="10515600" cy="4805363"/>
          </a:xfrm>
        </p:spPr>
        <p:txBody>
          <a:bodyPr>
            <a:normAutofit fontScale="92500" lnSpcReduction="10000"/>
          </a:bodyPr>
          <a:lstStyle/>
          <a:p>
            <a:r>
              <a:rPr lang="en-GB" dirty="0"/>
              <a:t>The Scotland Act 2016 devolved new social security powers to Scotland. One of the powers which has been devolved allows for an equivalent of the Sure Start Maternity Grant (SSMG) to be provided. Scottish Ministers are using this power to create a form of assistance referred to as Early Years Assistance in the Social Security (Scotland) Bill. This will be delivered in the form of a new benefit called the Best Start Grant (BSG) </a:t>
            </a:r>
            <a:br>
              <a:rPr lang="en-GB" dirty="0"/>
            </a:br>
            <a:endParaRPr lang="en-GB" dirty="0"/>
          </a:p>
          <a:p>
            <a:r>
              <a:rPr lang="en-GB" dirty="0"/>
              <a:t>The policy objectives of the BSG cash payments are to improve children’s  wellbeing and life chances by providing support to lower income families at key transition points in the early years. The BSG will replace the SSMG in Scotland by Summer 2019</a:t>
            </a:r>
            <a:br>
              <a:rPr lang="en-GB" dirty="0"/>
            </a:br>
            <a:endParaRPr lang="en-GB" dirty="0"/>
          </a:p>
          <a:p>
            <a:r>
              <a:rPr lang="en-GB" dirty="0"/>
              <a:t>The Scottish Government will integrate the administrative systems of Healthy Start (HS) food vouchers (part of Welfare Foods) into the BSG</a:t>
            </a:r>
          </a:p>
          <a:p>
            <a:endParaRPr lang="en-GB" dirty="0"/>
          </a:p>
        </p:txBody>
      </p:sp>
    </p:spTree>
    <p:extLst>
      <p:ext uri="{BB962C8B-B14F-4D97-AF65-F5344CB8AC3E}">
        <p14:creationId xmlns:p14="http://schemas.microsoft.com/office/powerpoint/2010/main" val="2564235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Devolution of Welfare Foods</a:t>
            </a:r>
          </a:p>
        </p:txBody>
      </p:sp>
      <p:sp>
        <p:nvSpPr>
          <p:cNvPr id="3" name="Content Placeholder 2"/>
          <p:cNvSpPr>
            <a:spLocks noGrp="1"/>
          </p:cNvSpPr>
          <p:nvPr>
            <p:ph idx="1"/>
          </p:nvPr>
        </p:nvSpPr>
        <p:spPr/>
        <p:txBody>
          <a:bodyPr/>
          <a:lstStyle/>
          <a:p>
            <a:r>
              <a:rPr lang="en-GB" dirty="0"/>
              <a:t>Consultation running from 5 April to 28 June </a:t>
            </a:r>
          </a:p>
          <a:p>
            <a:endParaRPr lang="en-GB" dirty="0"/>
          </a:p>
          <a:p>
            <a:r>
              <a:rPr lang="en-GB" dirty="0"/>
              <a:t>Includes proposals to improve the:</a:t>
            </a:r>
          </a:p>
          <a:p>
            <a:endParaRPr lang="en-GB" dirty="0"/>
          </a:p>
          <a:p>
            <a:pPr lvl="1"/>
            <a:r>
              <a:rPr lang="en-GB" b="1" dirty="0"/>
              <a:t>Healthy Start Scheme: </a:t>
            </a:r>
            <a:r>
              <a:rPr lang="en-GB" dirty="0"/>
              <a:t>provides vouchers to pregnant women and families on low incomes to purchase affordable nutritious food; and vitamins, for children and women (pregnancy &amp; after birth).</a:t>
            </a:r>
          </a:p>
          <a:p>
            <a:pPr lvl="1"/>
            <a:endParaRPr lang="en-GB" dirty="0"/>
          </a:p>
          <a:p>
            <a:pPr lvl="1"/>
            <a:r>
              <a:rPr lang="en-GB" b="1" dirty="0"/>
              <a:t>Nursery Milk Scheme: </a:t>
            </a:r>
            <a:r>
              <a:rPr lang="en-GB" dirty="0"/>
              <a:t>entitles children under 5 to receive a drink of fresh cow’s milk in childcare, with infant formula for under 1s.</a:t>
            </a:r>
          </a:p>
          <a:p>
            <a:endParaRPr lang="en-GB" dirty="0"/>
          </a:p>
          <a:p>
            <a:endParaRPr lang="en-GB" dirty="0"/>
          </a:p>
        </p:txBody>
      </p:sp>
    </p:spTree>
    <p:extLst>
      <p:ext uri="{BB962C8B-B14F-4D97-AF65-F5344CB8AC3E}">
        <p14:creationId xmlns:p14="http://schemas.microsoft.com/office/powerpoint/2010/main" val="2089487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Welfare Foods proposals for Scotland</a:t>
            </a:r>
          </a:p>
        </p:txBody>
      </p:sp>
      <p:sp>
        <p:nvSpPr>
          <p:cNvPr id="3" name="Content Placeholder 2"/>
          <p:cNvSpPr>
            <a:spLocks noGrp="1"/>
          </p:cNvSpPr>
          <p:nvPr>
            <p:ph idx="1"/>
          </p:nvPr>
        </p:nvSpPr>
        <p:spPr/>
        <p:txBody>
          <a:bodyPr>
            <a:normAutofit fontScale="32500" lnSpcReduction="20000"/>
          </a:bodyPr>
          <a:lstStyle/>
          <a:p>
            <a:pPr marL="0" indent="0">
              <a:buNone/>
            </a:pPr>
            <a:r>
              <a:rPr lang="en-GB" sz="8600" dirty="0"/>
              <a:t>Healthy Start Vouchers will become </a:t>
            </a:r>
            <a:r>
              <a:rPr lang="en-GB" sz="8600" b="1" dirty="0"/>
              <a:t>Best Start Foods</a:t>
            </a:r>
            <a:r>
              <a:rPr lang="en-GB" sz="8600" dirty="0"/>
              <a:t>:</a:t>
            </a:r>
          </a:p>
          <a:p>
            <a:r>
              <a:rPr lang="en-GB" sz="7800" dirty="0"/>
              <a:t>Application process will be linked with Best Start Grant</a:t>
            </a:r>
          </a:p>
          <a:p>
            <a:r>
              <a:rPr lang="en-GB" sz="7800" dirty="0"/>
              <a:t>Move to digital smartcard instead of paper vouchers to make it easier for families and retailers</a:t>
            </a:r>
          </a:p>
          <a:p>
            <a:r>
              <a:rPr lang="en-GB" sz="7800" dirty="0"/>
              <a:t>Payments will increase (£3.10 to £4.25 a week)</a:t>
            </a:r>
          </a:p>
          <a:p>
            <a:r>
              <a:rPr lang="en-GB" sz="7800" dirty="0"/>
              <a:t>Benefit duration will stop at age 3 instead of 4 to link with time free childcare starts (but still £112 more overall)</a:t>
            </a:r>
          </a:p>
          <a:p>
            <a:r>
              <a:rPr lang="en-GB" sz="7800" dirty="0"/>
              <a:t>Families will have a greater choice of foods to purchase: now including eggs, tinned fruit, veg &amp; pulses (also dried pulses)  </a:t>
            </a:r>
            <a:endParaRPr lang="en-GB" sz="7400" dirty="0"/>
          </a:p>
          <a:p>
            <a:pPr marL="57150" indent="0">
              <a:buNone/>
            </a:pPr>
            <a:r>
              <a:rPr lang="en-GB" sz="8600" dirty="0"/>
              <a:t>Nursery Milk:</a:t>
            </a:r>
          </a:p>
          <a:p>
            <a:r>
              <a:rPr lang="en-GB" sz="7400" dirty="0"/>
              <a:t>Will continue in Scotland with proposal to add Healthy Snack offer in childcare</a:t>
            </a:r>
          </a:p>
          <a:p>
            <a:pPr lvl="1"/>
            <a:endParaRPr lang="en-GB" dirty="0"/>
          </a:p>
          <a:p>
            <a:pPr lvl="1"/>
            <a:endParaRPr lang="en-GB" dirty="0"/>
          </a:p>
          <a:p>
            <a:endParaRPr lang="en-GB" dirty="0"/>
          </a:p>
        </p:txBody>
      </p:sp>
    </p:spTree>
    <p:extLst>
      <p:ext uri="{BB962C8B-B14F-4D97-AF65-F5344CB8AC3E}">
        <p14:creationId xmlns:p14="http://schemas.microsoft.com/office/powerpoint/2010/main" val="2133626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Policy Aims of BSG </a:t>
            </a:r>
          </a:p>
        </p:txBody>
      </p:sp>
      <p:sp>
        <p:nvSpPr>
          <p:cNvPr id="3" name="Content Placeholder 2"/>
          <p:cNvSpPr>
            <a:spLocks noGrp="1"/>
          </p:cNvSpPr>
          <p:nvPr>
            <p:ph idx="1"/>
          </p:nvPr>
        </p:nvSpPr>
        <p:spPr>
          <a:xfrm>
            <a:off x="838200" y="1471353"/>
            <a:ext cx="10515600" cy="4705610"/>
          </a:xfrm>
        </p:spPr>
        <p:txBody>
          <a:bodyPr>
            <a:normAutofit fontScale="77500" lnSpcReduction="20000"/>
          </a:bodyPr>
          <a:lstStyle/>
          <a:p>
            <a:pPr marL="0" indent="0">
              <a:buNone/>
            </a:pPr>
            <a:r>
              <a:rPr lang="en-GB" dirty="0"/>
              <a:t>In conjunction with other SG policy in early years, the support is intended to contribute to improving outcomes for children, including reducing health inequalities and closing the attainment gap:</a:t>
            </a:r>
          </a:p>
          <a:p>
            <a:pPr marL="0" indent="0">
              <a:buNone/>
            </a:pPr>
            <a:br>
              <a:rPr lang="en-GB" b="1" dirty="0"/>
            </a:br>
            <a:r>
              <a:rPr lang="en-GB" b="1" dirty="0"/>
              <a:t>Maternity and New Baby Payment </a:t>
            </a:r>
            <a:r>
              <a:rPr lang="en-GB" dirty="0"/>
              <a:t>- £600 for a first child and £300 for any subsequent child - will help with expenses in pregnancy or of having a new child, for example a pram or additional heating. This lessens the financial burden on lower income families when they are expecting or have a new child.</a:t>
            </a:r>
            <a:endParaRPr lang="en-GB" b="1" dirty="0"/>
          </a:p>
          <a:p>
            <a:pPr marL="0" indent="0">
              <a:buNone/>
            </a:pPr>
            <a:r>
              <a:rPr lang="en-GB" b="1" dirty="0"/>
              <a:t>Nursery/Early Learning Payment </a:t>
            </a:r>
            <a:r>
              <a:rPr lang="en-GB" dirty="0"/>
              <a:t>- £250 – will help with costs during early learning years to support child development, for example travel costs to nursery, changes of clothes for messy play, trips out and toys for home learning.</a:t>
            </a:r>
          </a:p>
          <a:p>
            <a:pPr marL="0" indent="0">
              <a:buNone/>
            </a:pPr>
            <a:r>
              <a:rPr lang="en-GB" b="1" dirty="0"/>
              <a:t>School Payment </a:t>
            </a:r>
            <a:r>
              <a:rPr lang="en-GB" dirty="0"/>
              <a:t>- £250 – will help with the costs of preparing for primary school, for example a school bag, educational toys, after school activities such as swimming or football, or helping with the cost of school milk or school trips.</a:t>
            </a:r>
          </a:p>
          <a:p>
            <a:pPr marL="0" indent="0">
              <a:buNone/>
            </a:pPr>
            <a:r>
              <a:rPr lang="en-GB" b="1" dirty="0"/>
              <a:t>Best Start Food - </a:t>
            </a:r>
            <a:r>
              <a:rPr lang="en-GB" dirty="0"/>
              <a:t>provides vouchers to pregnant women and families on low incomes to purchase affordable nutritious food; and vitamins, for children and women (pregnancy &amp; after birth).</a:t>
            </a:r>
          </a:p>
          <a:p>
            <a:pPr marL="0" indent="0">
              <a:buNone/>
            </a:pPr>
            <a:endParaRPr lang="en-GB" dirty="0"/>
          </a:p>
        </p:txBody>
      </p:sp>
    </p:spTree>
    <p:extLst>
      <p:ext uri="{BB962C8B-B14F-4D97-AF65-F5344CB8AC3E}">
        <p14:creationId xmlns:p14="http://schemas.microsoft.com/office/powerpoint/2010/main" val="2369800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Increased Investment </a:t>
            </a:r>
          </a:p>
        </p:txBody>
      </p:sp>
      <p:sp>
        <p:nvSpPr>
          <p:cNvPr id="3" name="Content Placeholder 2"/>
          <p:cNvSpPr>
            <a:spLocks noGrp="1"/>
          </p:cNvSpPr>
          <p:nvPr>
            <p:ph idx="1"/>
          </p:nvPr>
        </p:nvSpPr>
        <p:spPr/>
        <p:txBody>
          <a:bodyPr>
            <a:normAutofit fontScale="92500" lnSpcReduction="20000"/>
          </a:bodyPr>
          <a:lstStyle/>
          <a:p>
            <a:pPr lvl="0"/>
            <a:r>
              <a:rPr lang="en-US" dirty="0"/>
              <a:t>The birth payment to the first child will increase from £500 under SSMG to £600 </a:t>
            </a:r>
            <a:br>
              <a:rPr lang="en-US" dirty="0"/>
            </a:br>
            <a:endParaRPr lang="en-US" dirty="0"/>
          </a:p>
          <a:p>
            <a:pPr lvl="0"/>
            <a:r>
              <a:rPr lang="en-US" dirty="0"/>
              <a:t>We will introduce a £300 birth payments for second and subsequent children</a:t>
            </a:r>
            <a:br>
              <a:rPr lang="en-US" dirty="0"/>
            </a:br>
            <a:endParaRPr lang="en-US" dirty="0"/>
          </a:p>
          <a:p>
            <a:pPr lvl="0"/>
            <a:r>
              <a:rPr lang="en-US" dirty="0"/>
              <a:t> We will introduce two new payments of £250, per child, at key transitions points in the early years</a:t>
            </a:r>
          </a:p>
          <a:p>
            <a:pPr lvl="0"/>
            <a:endParaRPr lang="en-US" dirty="0"/>
          </a:p>
          <a:p>
            <a:pPr lvl="0"/>
            <a:r>
              <a:rPr lang="en-US" dirty="0"/>
              <a:t>Current estimates are of a total cost of £18m, £15m of which will be additional investment by SG (estimated transfer from UKG of £3m for SSMG). *Based on 72.5% take up</a:t>
            </a:r>
            <a:endParaRPr lang="en-GB" dirty="0"/>
          </a:p>
          <a:p>
            <a:pPr lvl="0"/>
            <a:r>
              <a:rPr lang="en-US" dirty="0"/>
              <a:t>Estimated number of payments is 58,000 </a:t>
            </a:r>
            <a:endParaRPr lang="en-GB" dirty="0"/>
          </a:p>
        </p:txBody>
      </p:sp>
    </p:spTree>
    <p:extLst>
      <p:ext uri="{BB962C8B-B14F-4D97-AF65-F5344CB8AC3E}">
        <p14:creationId xmlns:p14="http://schemas.microsoft.com/office/powerpoint/2010/main" val="3792165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0"/>
            <a:ext cx="10515600" cy="5491163"/>
          </a:xfrm>
        </p:spPr>
        <p:txBody>
          <a:bodyPr>
            <a:normAutofit fontScale="85000" lnSpcReduction="10000"/>
          </a:bodyPr>
          <a:lstStyle/>
          <a:p>
            <a:pPr marL="0" indent="0">
              <a:buNone/>
            </a:pPr>
            <a:r>
              <a:rPr lang="en-GB" dirty="0"/>
              <a:t>The support is intended to contribute to improving outcomes for children, including reducing health inequalities and closing the attainment gap:</a:t>
            </a:r>
          </a:p>
          <a:p>
            <a:pPr marL="0" indent="0">
              <a:buNone/>
            </a:pPr>
            <a:br>
              <a:rPr lang="en-GB" b="1" dirty="0"/>
            </a:br>
            <a:r>
              <a:rPr lang="en-GB" b="1" dirty="0"/>
              <a:t>Maternity and New Baby Payment </a:t>
            </a:r>
            <a:r>
              <a:rPr lang="en-GB" dirty="0"/>
              <a:t>- £600 for a first child and £300 for any subsequent child - will help with expenses in pregnancy or of having a new child, for example a pram or additional heating. This lessens the financial burden on lower income families when they are expecting or have a new child.</a:t>
            </a:r>
          </a:p>
          <a:p>
            <a:pPr marL="0" indent="0">
              <a:buNone/>
            </a:pPr>
            <a:endParaRPr lang="en-GB" b="1" dirty="0"/>
          </a:p>
          <a:p>
            <a:pPr marL="0" indent="0">
              <a:buNone/>
            </a:pPr>
            <a:r>
              <a:rPr lang="en-GB" b="1" dirty="0"/>
              <a:t>Nursery/Early Learning Payment </a:t>
            </a:r>
            <a:r>
              <a:rPr lang="en-GB" dirty="0"/>
              <a:t>- £250 – will help with costs during nursery and early learning years to support child development, for example travel costs, changes of clothes for messy play, trips out and toys for home learning.</a:t>
            </a:r>
            <a:br>
              <a:rPr lang="en-GB" dirty="0"/>
            </a:br>
            <a:endParaRPr lang="en-GB" dirty="0"/>
          </a:p>
          <a:p>
            <a:pPr marL="0" indent="0">
              <a:buNone/>
            </a:pPr>
            <a:r>
              <a:rPr lang="en-GB" b="1" dirty="0"/>
              <a:t>School Payment </a:t>
            </a:r>
            <a:r>
              <a:rPr lang="en-GB" dirty="0"/>
              <a:t>- £250 – will help with the costs of preparing for primary school, for example a school bag, educational toys, after school activities such as swimming or football, or helping with the cost of school milk or school trips.</a:t>
            </a:r>
          </a:p>
        </p:txBody>
      </p:sp>
    </p:spTree>
    <p:extLst>
      <p:ext uri="{BB962C8B-B14F-4D97-AF65-F5344CB8AC3E}">
        <p14:creationId xmlns:p14="http://schemas.microsoft.com/office/powerpoint/2010/main" val="2129731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Eligibility for BSG Cash Payments  </a:t>
            </a:r>
          </a:p>
        </p:txBody>
      </p:sp>
      <p:sp>
        <p:nvSpPr>
          <p:cNvPr id="3" name="Content Placeholder 2"/>
          <p:cNvSpPr>
            <a:spLocks noGrp="1"/>
          </p:cNvSpPr>
          <p:nvPr>
            <p:ph idx="1"/>
          </p:nvPr>
        </p:nvSpPr>
        <p:spPr/>
        <p:txBody>
          <a:bodyPr>
            <a:normAutofit/>
          </a:bodyPr>
          <a:lstStyle/>
          <a:p>
            <a:r>
              <a:rPr lang="en-GB" dirty="0"/>
              <a:t>(a) The application is received within the relevant application window</a:t>
            </a:r>
            <a:endParaRPr lang="en-GB" dirty="0">
              <a:effectLst/>
            </a:endParaRPr>
          </a:p>
          <a:p>
            <a:r>
              <a:rPr lang="en-GB" dirty="0"/>
              <a:t>(b) No equivalent payment of an SSMG or BSG has been or is due to be made</a:t>
            </a:r>
          </a:p>
          <a:p>
            <a:r>
              <a:rPr lang="en-GB" dirty="0"/>
              <a:t>(c) The applicant is habitually resident in Scotland, and is entitled to be living in Scotland</a:t>
            </a:r>
            <a:endParaRPr lang="en-GB" dirty="0">
              <a:effectLst/>
            </a:endParaRPr>
          </a:p>
          <a:p>
            <a:r>
              <a:rPr lang="en-GB" dirty="0"/>
              <a:t>(d) The applicant is, or is the partner of, someone who is going to or has had a baby, or meets the responsibility test for the child by reason other than being a biological parent</a:t>
            </a:r>
            <a:endParaRPr lang="en-GB" dirty="0">
              <a:effectLst/>
            </a:endParaRPr>
          </a:p>
          <a:p>
            <a:r>
              <a:rPr lang="en-GB" dirty="0"/>
              <a:t>(e) The applicant meets the test for financial circumstances</a:t>
            </a:r>
            <a:endParaRPr lang="en-GB" dirty="0">
              <a:effectLst/>
            </a:endParaRPr>
          </a:p>
          <a:p>
            <a:endParaRPr lang="en-GB" dirty="0"/>
          </a:p>
        </p:txBody>
      </p:sp>
    </p:spTree>
    <p:extLst>
      <p:ext uri="{BB962C8B-B14F-4D97-AF65-F5344CB8AC3E}">
        <p14:creationId xmlns:p14="http://schemas.microsoft.com/office/powerpoint/2010/main" val="3582753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10515600" cy="5719763"/>
          </a:xfrm>
        </p:spPr>
        <p:txBody>
          <a:bodyPr>
            <a:normAutofit fontScale="92500"/>
          </a:bodyPr>
          <a:lstStyle/>
          <a:p>
            <a:pPr marL="0" indent="0">
              <a:buNone/>
            </a:pPr>
            <a:r>
              <a:rPr lang="en-GB" sz="3600" b="1" dirty="0"/>
              <a:t>Life events which trigger a payment/Application windows:</a:t>
            </a:r>
            <a:r>
              <a:rPr lang="en-GB" dirty="0"/>
              <a:t> </a:t>
            </a:r>
          </a:p>
          <a:p>
            <a:r>
              <a:rPr lang="en-GB" dirty="0"/>
              <a:t>The application date must be in the relevant window but it can fall at any point in that window.  For the </a:t>
            </a:r>
            <a:r>
              <a:rPr lang="en-GB" b="1" dirty="0"/>
              <a:t>Maternity and New Baby Grant </a:t>
            </a:r>
            <a:r>
              <a:rPr lang="en-GB" dirty="0"/>
              <a:t>this is between the mother reaching 24 weeks of pregnancy to 6 months after the birth of child. Where there is a </a:t>
            </a:r>
            <a:r>
              <a:rPr lang="en-GB" b="1" dirty="0"/>
              <a:t>change of responsibility </a:t>
            </a:r>
            <a:r>
              <a:rPr lang="en-GB" dirty="0"/>
              <a:t>for the child during the first year of its life (for example where a child is adopted), the </a:t>
            </a:r>
            <a:r>
              <a:rPr lang="en-GB" b="1" dirty="0"/>
              <a:t>window is extended </a:t>
            </a:r>
            <a:r>
              <a:rPr lang="en-GB" dirty="0"/>
              <a:t>until midnight on the day before the child’s first birthday. </a:t>
            </a:r>
          </a:p>
          <a:p>
            <a:r>
              <a:rPr lang="en-GB" dirty="0"/>
              <a:t>For the </a:t>
            </a:r>
            <a:r>
              <a:rPr lang="en-GB" b="1" dirty="0"/>
              <a:t>Nursery and Early Learning Payment</a:t>
            </a:r>
            <a:r>
              <a:rPr lang="en-GB" dirty="0"/>
              <a:t>, the application window is the day of the child’s second birthday to 6 months after its third birthday. </a:t>
            </a:r>
          </a:p>
          <a:p>
            <a:r>
              <a:rPr lang="en-GB" dirty="0"/>
              <a:t>For the </a:t>
            </a:r>
            <a:r>
              <a:rPr lang="en-GB" b="1" dirty="0"/>
              <a:t>School Age Payment </a:t>
            </a:r>
            <a:r>
              <a:rPr lang="en-GB" dirty="0"/>
              <a:t>the application window is the 1</a:t>
            </a:r>
            <a:r>
              <a:rPr lang="en-GB" baseline="30000" dirty="0"/>
              <a:t>st</a:t>
            </a:r>
            <a:r>
              <a:rPr lang="en-GB" dirty="0"/>
              <a:t> of June in the year that the child would ordinarily start school (start of Autumn term) until the end of February in the year following the date of ordinarily starting school. </a:t>
            </a:r>
          </a:p>
        </p:txBody>
      </p:sp>
    </p:spTree>
    <p:extLst>
      <p:ext uri="{BB962C8B-B14F-4D97-AF65-F5344CB8AC3E}">
        <p14:creationId xmlns:p14="http://schemas.microsoft.com/office/powerpoint/2010/main" val="24303750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etadata xmlns="http://www.objective.com/ecm/document/metadata/53D26341A57B383EE0540010E0463CCA" version="1.0.0">
  <systemFields>
    <field name="Objective-Id">
      <value order="0">A20746518</value>
    </field>
    <field name="Objective-Title">
      <value order="0">BSG - Parenting Across Scotland - Conference - Slides for Workshop - April 2018</value>
    </field>
    <field name="Objective-Description">
      <value order="0"/>
    </field>
    <field name="Objective-CreationStamp">
      <value order="0">2018-04-16T09:31:02Z</value>
    </field>
    <field name="Objective-IsApproved">
      <value order="0">false</value>
    </field>
    <field name="Objective-IsPublished">
      <value order="0">true</value>
    </field>
    <field name="Objective-DatePublished">
      <value order="0">2018-04-25T08:00:15Z</value>
    </field>
    <field name="Objective-ModificationStamp">
      <value order="0">2018-04-25T08:00:15Z</value>
    </field>
    <field name="Objective-Owner">
      <value order="0">Drever, Ingrid I (U416424)</value>
    </field>
    <field name="Objective-Path">
      <value order="0">Objective Global Folder:SG File Plan:People, communities and living:Benefits:General:Advice and policy: Benefits - general:Social Security Policy: Best Start Grant: Advice and Policy: 2016-2021</value>
    </field>
    <field name="Objective-Parent">
      <value order="0">Social Security Policy: Best Start Grant: Advice and Policy: 2016-2021</value>
    </field>
    <field name="Objective-State">
      <value order="0">Published</value>
    </field>
    <field name="Objective-VersionId">
      <value order="0">vA29249112</value>
    </field>
    <field name="Objective-Version">
      <value order="0">3.0</value>
    </field>
    <field name="Objective-VersionNumber">
      <value order="0">6</value>
    </field>
    <field name="Objective-VersionComment">
      <value order="0"/>
    </field>
    <field name="Objective-FileNumber">
      <value order="0">qA622381</value>
    </field>
    <field name="Objective-Classification">
      <value order="0">OFFICIAL</value>
    </field>
    <field name="Objective-Caveats">
      <value order="0">Caveat for access to SG Fileplan</value>
    </field>
  </systemFields>
  <catalogues>
    <catalogue name="Document Type Catalogue" type="type" ori="id:cA35">
      <field name="Objective-Connect Creator">
        <value order="0"/>
      </field>
      <field name="Objective-Date Received">
        <value order="0"/>
      </field>
      <field name="Objective-Date of Original">
        <value order="0"/>
      </field>
      <field name="Objective-SG Web Publication - Category">
        <value order="0"/>
      </field>
      <field name="Objective-SG Web Publication - Category 2 Classification">
        <value order="0"/>
      </field>
    </catalogue>
  </catalogues>
</metadata>
</file>

<file path=customXml/itemProps1.xml><?xml version="1.0" encoding="utf-8"?>
<ds:datastoreItem xmlns:ds="http://schemas.openxmlformats.org/officeDocument/2006/customXml" ds:itemID="{5745109E-2DDF-40CB-AC2B-FF9B10C90820}">
  <ds:schemaRefs>
    <ds:schemaRef ds:uri="http://www.objective.com/ecm/document/metadata/53D26341A57B383EE0540010E0463CCA"/>
  </ds:schemaRefs>
</ds:datastoreItem>
</file>

<file path=docProps/app.xml><?xml version="1.0" encoding="utf-8"?>
<Properties xmlns="http://schemas.openxmlformats.org/officeDocument/2006/extended-properties" xmlns:vt="http://schemas.openxmlformats.org/officeDocument/2006/docPropsVTypes">
  <TotalTime>61</TotalTime>
  <Words>921</Words>
  <Application>Microsoft Macintosh PowerPoint</Application>
  <PresentationFormat>Widescreen</PresentationFormat>
  <Paragraphs>88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Best Start Grant  (BSG)</vt:lpstr>
      <vt:lpstr>What is the BSG? </vt:lpstr>
      <vt:lpstr>Devolution of Welfare Foods</vt:lpstr>
      <vt:lpstr>Welfare Foods proposals for Scotland</vt:lpstr>
      <vt:lpstr>Policy Aims of BSG </vt:lpstr>
      <vt:lpstr>Increased Investment </vt:lpstr>
      <vt:lpstr>PowerPoint Presentation</vt:lpstr>
      <vt:lpstr>Eligibility for BSG Cash Payments  </vt:lpstr>
      <vt:lpstr>PowerPoint Presentation</vt:lpstr>
      <vt:lpstr>Financial Circumstances </vt:lpstr>
      <vt:lpstr>Who will be affected by the BSG? </vt:lpstr>
      <vt:lpstr>Consultation </vt:lpstr>
      <vt:lpstr>Responsibility test </vt:lpstr>
      <vt:lpstr>Young Parents </vt:lpstr>
      <vt:lpstr>PowerPoint Presentation</vt:lpstr>
    </vt:vector>
  </TitlesOfParts>
  <Company>Scottish Government</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Drever I (Ingrid)</dc:creator>
  <cp:lastModifiedBy>Alison Clancy</cp:lastModifiedBy>
  <cp:revision>13</cp:revision>
  <cp:lastPrinted>2018-04-16T10:12:33Z</cp:lastPrinted>
  <dcterms:created xsi:type="dcterms:W3CDTF">2018-04-16T09:30:39Z</dcterms:created>
  <dcterms:modified xsi:type="dcterms:W3CDTF">2018-04-25T09:27:18Z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A20746518</vt:lpwstr>
  </property>
  <property fmtid="{D5CDD505-2E9C-101B-9397-08002B2CF9AE}" pid="4" name="Objective-Title">
    <vt:lpwstr>BSG - Parenting Across Scotland - Conference - Slides for Workshop - April 2018</vt:lpwstr>
  </property>
  <property fmtid="{D5CDD505-2E9C-101B-9397-08002B2CF9AE}" pid="5" name="Objective-Description">
    <vt:lpwstr/>
  </property>
  <property fmtid="{D5CDD505-2E9C-101B-9397-08002B2CF9AE}" pid="6" name="Objective-CreationStamp">
    <vt:filetime>2018-04-16T10:19:28Z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2018-04-25T08:00:15Z</vt:filetime>
  </property>
  <property fmtid="{D5CDD505-2E9C-101B-9397-08002B2CF9AE}" pid="10" name="Objective-ModificationStamp">
    <vt:filetime>2018-04-25T08:00:15Z</vt:filetime>
  </property>
  <property fmtid="{D5CDD505-2E9C-101B-9397-08002B2CF9AE}" pid="11" name="Objective-Owner">
    <vt:lpwstr>Drever, Ingrid I (U416424)</vt:lpwstr>
  </property>
  <property fmtid="{D5CDD505-2E9C-101B-9397-08002B2CF9AE}" pid="12" name="Objective-Path">
    <vt:lpwstr>Objective Global Folder:SG File Plan:People, communities and living:Benefits:General:Advice and policy: Benefits - general:Social Security Policy: Best Start Grant: Advice and Policy: 2016-2021:</vt:lpwstr>
  </property>
  <property fmtid="{D5CDD505-2E9C-101B-9397-08002B2CF9AE}" pid="13" name="Objective-Parent">
    <vt:lpwstr>Social Security Policy: Best Start Grant: Advice and Policy: 2016-2021</vt:lpwstr>
  </property>
  <property fmtid="{D5CDD505-2E9C-101B-9397-08002B2CF9AE}" pid="14" name="Objective-State">
    <vt:lpwstr>Published</vt:lpwstr>
  </property>
  <property fmtid="{D5CDD505-2E9C-101B-9397-08002B2CF9AE}" pid="15" name="Objective-VersionId">
    <vt:lpwstr>vA29249112</vt:lpwstr>
  </property>
  <property fmtid="{D5CDD505-2E9C-101B-9397-08002B2CF9AE}" pid="16" name="Objective-Version">
    <vt:lpwstr>3.0</vt:lpwstr>
  </property>
  <property fmtid="{D5CDD505-2E9C-101B-9397-08002B2CF9AE}" pid="17" name="Objective-VersionNumber">
    <vt:r8>6</vt:r8>
  </property>
  <property fmtid="{D5CDD505-2E9C-101B-9397-08002B2CF9AE}" pid="18" name="Objective-VersionComment">
    <vt:lpwstr/>
  </property>
  <property fmtid="{D5CDD505-2E9C-101B-9397-08002B2CF9AE}" pid="19" name="Objective-FileNumber">
    <vt:lpwstr>POL/24825</vt:lpwstr>
  </property>
  <property fmtid="{D5CDD505-2E9C-101B-9397-08002B2CF9AE}" pid="20" name="Objective-Classification">
    <vt:lpwstr>[Inherited - OFFICIAL]</vt:lpwstr>
  </property>
  <property fmtid="{D5CDD505-2E9C-101B-9397-08002B2CF9AE}" pid="21" name="Objective-Caveats">
    <vt:lpwstr/>
  </property>
  <property fmtid="{D5CDD505-2E9C-101B-9397-08002B2CF9AE}" pid="22" name="Objective-Connect Creator">
    <vt:lpwstr/>
  </property>
  <property fmtid="{D5CDD505-2E9C-101B-9397-08002B2CF9AE}" pid="23" name="Objective-Date Received">
    <vt:lpwstr/>
  </property>
  <property fmtid="{D5CDD505-2E9C-101B-9397-08002B2CF9AE}" pid="24" name="Objective-Date of Original">
    <vt:lpwstr/>
  </property>
  <property fmtid="{D5CDD505-2E9C-101B-9397-08002B2CF9AE}" pid="25" name="Objective-SG Web Publication - Category">
    <vt:lpwstr/>
  </property>
  <property fmtid="{D5CDD505-2E9C-101B-9397-08002B2CF9AE}" pid="26" name="Objective-SG Web Publication - Category 2 Classification">
    <vt:lpwstr/>
  </property>
  <property fmtid="{D5CDD505-2E9C-101B-9397-08002B2CF9AE}" pid="27" name="Objective-Comment">
    <vt:lpwstr/>
  </property>
  <property fmtid="{D5CDD505-2E9C-101B-9397-08002B2CF9AE}" pid="28" name="Objective-Date of Original [system]">
    <vt:lpwstr/>
  </property>
  <property fmtid="{D5CDD505-2E9C-101B-9397-08002B2CF9AE}" pid="29" name="Objective-Date Received [system]">
    <vt:lpwstr/>
  </property>
  <property fmtid="{D5CDD505-2E9C-101B-9397-08002B2CF9AE}" pid="30" name="Objective-SG Web Publication - Category [system]">
    <vt:lpwstr/>
  </property>
  <property fmtid="{D5CDD505-2E9C-101B-9397-08002B2CF9AE}" pid="31" name="Objective-SG Web Publication - Category 2 Classification [system]">
    <vt:lpwstr/>
  </property>
  <property fmtid="{D5CDD505-2E9C-101B-9397-08002B2CF9AE}" pid="32" name="Objective-Connect Creator [system]">
    <vt:lpwstr/>
  </property>
</Properties>
</file>