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66" r:id="rId3"/>
    <p:sldId id="271" r:id="rId4"/>
    <p:sldId id="276" r:id="rId5"/>
    <p:sldId id="284" r:id="rId6"/>
    <p:sldId id="286" r:id="rId7"/>
    <p:sldId id="285" r:id="rId8"/>
    <p:sldId id="278" r:id="rId9"/>
    <p:sldId id="280" r:id="rId10"/>
    <p:sldId id="282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6019" autoAdjust="0"/>
  </p:normalViewPr>
  <p:slideViewPr>
    <p:cSldViewPr>
      <p:cViewPr varScale="1">
        <p:scale>
          <a:sx n="112" d="100"/>
          <a:sy n="112" d="100"/>
        </p:scale>
        <p:origin x="21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59C94-ACC1-496C-8367-6A89F8BE9250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47685-2002-4632-B3CE-BC862F83E7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80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47685-2002-4632-B3CE-BC862F83E73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5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94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03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10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39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37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12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2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0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3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71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92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7E7-84F1-4F3C-BF75-7D4D5010FF52}" type="datetimeFigureOut">
              <a:rPr lang="en-GB" smtClean="0"/>
              <a:t>25/04/2018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76454-AA4F-44CF-A892-84FDE84890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4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athryn.chisholm@gov.sco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Child Poverty (Scotland) 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Parenting Across Scotland conference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26 April 2018</a:t>
            </a:r>
          </a:p>
        </p:txBody>
      </p:sp>
    </p:spTree>
    <p:extLst>
      <p:ext uri="{BB962C8B-B14F-4D97-AF65-F5344CB8AC3E}">
        <p14:creationId xmlns:p14="http://schemas.microsoft.com/office/powerpoint/2010/main" val="9499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Statutory PIC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en-GB" sz="2400" dirty="0"/>
              <a:t>Child Poverty Act makes provision for the creation of a new statutory Commission</a:t>
            </a:r>
          </a:p>
          <a:p>
            <a:r>
              <a:rPr lang="en-GB" sz="2400" dirty="0"/>
              <a:t>Introduced as an amendment to the Act to ensure independence from Scottish Government</a:t>
            </a:r>
          </a:p>
          <a:p>
            <a:r>
              <a:rPr lang="en-GB" sz="2400" dirty="0"/>
              <a:t>Public appointments process will be run for both the Chair and the Commissioners</a:t>
            </a:r>
          </a:p>
          <a:p>
            <a:r>
              <a:rPr lang="en-GB" sz="2400" dirty="0"/>
              <a:t>Will engage widely to promote opportunity to apply across sectors and among those with lived experience of poverty</a:t>
            </a:r>
          </a:p>
          <a:p>
            <a:r>
              <a:rPr lang="en-GB" sz="2400" dirty="0"/>
              <a:t>New Commission to be up and running from 1 July 2019</a:t>
            </a:r>
          </a:p>
          <a:p>
            <a:pPr marL="0" indent="0">
              <a:buNone/>
            </a:pPr>
            <a:endParaRPr lang="en-GB" sz="2400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57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3600" dirty="0"/>
              <a:t>Questions?</a:t>
            </a:r>
          </a:p>
          <a:p>
            <a:endParaRPr lang="en-GB" sz="3600" dirty="0"/>
          </a:p>
          <a:p>
            <a:pPr marL="0" indent="0" algn="ctr">
              <a:buNone/>
            </a:pPr>
            <a:r>
              <a:rPr lang="en-GB" sz="3600" dirty="0">
                <a:hlinkClick r:id="rId3"/>
              </a:rPr>
              <a:t>Kathryn.chisholm@gov.scot</a:t>
            </a:r>
            <a:endParaRPr lang="en-GB" sz="3600" dirty="0"/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dirty="0"/>
              <a:t>0131 244 0274</a:t>
            </a: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Child Poverty (Scotland)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The Act consists of the following key elements: </a:t>
            </a:r>
          </a:p>
          <a:p>
            <a:pPr lvl="1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Four statutory income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targets to be met by 2030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based on the 2010 Act targets.  Key difference: After Housing Costs </a:t>
            </a:r>
          </a:p>
          <a:p>
            <a:pPr lvl="1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Four statutory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interim targets to be met by 2023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based on the same measures</a:t>
            </a:r>
          </a:p>
          <a:p>
            <a:pPr lvl="1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Duties on Scottish Ministers to publish: </a:t>
            </a:r>
          </a:p>
          <a:p>
            <a:pPr lvl="2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Delivery Plans in April 2018, 2022, and 2026</a:t>
            </a:r>
          </a:p>
          <a:p>
            <a:pPr lvl="2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Annual progress reports </a:t>
            </a:r>
          </a:p>
          <a:p>
            <a:pPr lvl="2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A final progress report setting out whether the targets have been met </a:t>
            </a:r>
          </a:p>
          <a:p>
            <a:pPr lvl="1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Duty on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local authorities and health boards to produce annual reports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on activity they are taking to reduce child poverty; both retrospective and forward looking </a:t>
            </a:r>
          </a:p>
          <a:p>
            <a:pPr lvl="1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Provisions for a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statutory ‘Poverty &amp; Inequality Commission’</a:t>
            </a: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82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Tackling Child Poverty Delivery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GB" sz="4300" dirty="0"/>
              <a:t>Scottish Government published their first Delivery Plan, </a:t>
            </a:r>
            <a:r>
              <a:rPr lang="en-GB" sz="4300" b="1" i="1" dirty="0"/>
              <a:t>Every Child, Every Chance,</a:t>
            </a:r>
            <a:r>
              <a:rPr lang="en-GB" sz="4300" dirty="0"/>
              <a:t> on 29 March 2018</a:t>
            </a:r>
          </a:p>
          <a:p>
            <a:pPr marL="0" indent="0">
              <a:buNone/>
            </a:pPr>
            <a:r>
              <a:rPr lang="en-GB" sz="4300" dirty="0"/>
              <a:t>Sets out:</a:t>
            </a:r>
          </a:p>
          <a:p>
            <a:r>
              <a:rPr lang="en-GB" sz="4300" dirty="0"/>
              <a:t> new priorities for action to tackle child poverty between now and 2022</a:t>
            </a:r>
          </a:p>
          <a:p>
            <a:r>
              <a:rPr lang="en-GB" sz="4300" dirty="0"/>
              <a:t> ongoing activity to support children and families in poverty</a:t>
            </a:r>
          </a:p>
          <a:p>
            <a:r>
              <a:rPr lang="en-GB" sz="4300" dirty="0"/>
              <a:t> partnership activity</a:t>
            </a:r>
          </a:p>
          <a:p>
            <a:pPr marL="0" lvl="0" indent="0">
              <a:buNone/>
            </a:pPr>
            <a:endParaRPr lang="en-GB" sz="4300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81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Tackling Child Poverty Delivery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300" b="1" dirty="0"/>
              <a:t>New Actions: Cost of Living</a:t>
            </a:r>
          </a:p>
          <a:p>
            <a:pPr lvl="0"/>
            <a:r>
              <a:rPr lang="en-GB" sz="4400" dirty="0"/>
              <a:t>A new guaranteed minimum amount for the School Clothing Grant, providing more money for school uniforms and sports kits.</a:t>
            </a:r>
          </a:p>
          <a:p>
            <a:pPr lvl="0"/>
            <a:r>
              <a:rPr lang="en-GB" sz="4400" dirty="0"/>
              <a:t>A new focus on families in our Warmer Homes Scotland programme, delivering an average saving of £350 per year for new customers. </a:t>
            </a:r>
          </a:p>
          <a:p>
            <a:pPr lvl="0"/>
            <a:r>
              <a:rPr lang="en-GB" sz="4400" dirty="0"/>
              <a:t>New support for childcare after school and in the holidays to help parents work more flexibly and increase their incomes. </a:t>
            </a:r>
          </a:p>
          <a:p>
            <a:pPr lvl="0"/>
            <a:r>
              <a:rPr lang="en-GB" sz="4400" dirty="0"/>
              <a:t>£3 million investment in the Financial Health Check guarantee to help low income families avoid the ‘poverty premium’ of higher costs for essential goods and services and maximise their incomes.</a:t>
            </a:r>
          </a:p>
          <a:p>
            <a:pPr lvl="0"/>
            <a:r>
              <a:rPr lang="en-GB" sz="4400" dirty="0"/>
              <a:t>Invest £1 million in providing help for children experiencing food insecurity during school holidays over the next two years.</a:t>
            </a:r>
          </a:p>
          <a:p>
            <a:pPr lvl="0"/>
            <a:r>
              <a:rPr lang="en-GB" sz="4400" dirty="0"/>
              <a:t>£1 million for the Carnegie UK Trust’s Affordable Credit Loan Fund to tackle insecurity of income and help the affordable credit sector to grow.</a:t>
            </a:r>
          </a:p>
          <a:p>
            <a:endParaRPr lang="en-GB" sz="4300" dirty="0"/>
          </a:p>
          <a:p>
            <a:pPr marL="0" lvl="0" indent="0">
              <a:buNone/>
            </a:pPr>
            <a:endParaRPr lang="en-GB" sz="4300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92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Tackling Child Poverty Delivery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300" b="1" dirty="0"/>
              <a:t>New Actions – using devolved social security powers</a:t>
            </a:r>
          </a:p>
          <a:p>
            <a:pPr lvl="0"/>
            <a:r>
              <a:rPr lang="en-GB" sz="4400" dirty="0"/>
              <a:t>committed to bringing forward a new income supplement for low income families; and will consider the most effective means to deliver this.</a:t>
            </a:r>
          </a:p>
          <a:p>
            <a:pPr lvl="0"/>
            <a:r>
              <a:rPr lang="en-GB" sz="4400" dirty="0"/>
              <a:t>will deliver our enhanced Best Start Grant from summer 2019, providing eligible families with much needed financial support in early years.</a:t>
            </a:r>
          </a:p>
          <a:p>
            <a:pPr lvl="0"/>
            <a:r>
              <a:rPr lang="en-GB" sz="4400" dirty="0"/>
              <a:t>will provide a range of financial and other support for carers; topping up Carer’s Allowance, an additional payment for carers of more than one disabled child and a Young Carer Grant.</a:t>
            </a:r>
          </a:p>
          <a:p>
            <a:pPr lvl="0"/>
            <a:r>
              <a:rPr lang="en-GB" sz="4400" dirty="0"/>
              <a:t>will provide £250 for young parents out of work for six months to cover the basic costs of starting a new job through our new Job Grant.</a:t>
            </a:r>
          </a:p>
          <a:p>
            <a:endParaRPr lang="en-GB" sz="4300" dirty="0"/>
          </a:p>
          <a:p>
            <a:pPr marL="0" lvl="0" indent="0">
              <a:buNone/>
            </a:pPr>
            <a:endParaRPr lang="en-GB" sz="4300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10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Tackling Child Poverty Delivery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6000" b="1" dirty="0"/>
              <a:t>Informed by consultation with:</a:t>
            </a:r>
          </a:p>
          <a:p>
            <a:pPr lvl="0"/>
            <a:r>
              <a:rPr lang="en-GB" sz="6000" dirty="0"/>
              <a:t>Local partners/COSLA/NHS Health Scotland</a:t>
            </a:r>
          </a:p>
          <a:p>
            <a:pPr lvl="0"/>
            <a:r>
              <a:rPr lang="en-GB" sz="6000" dirty="0"/>
              <a:t>Groups of children and young people, and organisations representing them</a:t>
            </a:r>
          </a:p>
          <a:p>
            <a:pPr lvl="0"/>
            <a:r>
              <a:rPr lang="en-GB" sz="6000" dirty="0"/>
              <a:t>Groups of parents, including those with protected characteristics, and organisations representing them</a:t>
            </a:r>
          </a:p>
          <a:p>
            <a:pPr lvl="0"/>
            <a:r>
              <a:rPr lang="en-GB" sz="6000" dirty="0"/>
              <a:t>The Scottish Parliament (key Committees)</a:t>
            </a:r>
          </a:p>
          <a:p>
            <a:pPr marL="0" lvl="0" indent="0">
              <a:buNone/>
            </a:pPr>
            <a:endParaRPr lang="en-GB" sz="6000" dirty="0"/>
          </a:p>
          <a:p>
            <a:pPr marL="0" indent="0">
              <a:buNone/>
            </a:pPr>
            <a:r>
              <a:rPr lang="en-GB" sz="6000" b="1" dirty="0"/>
              <a:t>Also informed by advice of Poverty and Inequality Commission</a:t>
            </a:r>
          </a:p>
          <a:p>
            <a:endParaRPr lang="en-GB" sz="4300" dirty="0"/>
          </a:p>
          <a:p>
            <a:pPr marL="0" lvl="0" indent="0">
              <a:buNone/>
            </a:pPr>
            <a:endParaRPr lang="en-GB" sz="4300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86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Local Child Poverty Action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r>
              <a:rPr lang="en-GB" sz="4300" dirty="0"/>
              <a:t>Local authorities and Health Boards are required to prepare annual reports setting out </a:t>
            </a:r>
            <a:r>
              <a:rPr lang="en-GB" sz="4300" b="1" dirty="0"/>
              <a:t>action they have taken during the reporting year </a:t>
            </a:r>
            <a:r>
              <a:rPr lang="en-GB" sz="4300" dirty="0"/>
              <a:t>to tackle child poverty, </a:t>
            </a:r>
            <a:r>
              <a:rPr lang="en-GB" sz="4300" b="1" dirty="0"/>
              <a:t>plus any measures they intend to take in future (forward look)</a:t>
            </a:r>
          </a:p>
          <a:p>
            <a:pPr marL="0" indent="0">
              <a:buNone/>
            </a:pPr>
            <a:endParaRPr lang="en-GB" sz="4300" dirty="0"/>
          </a:p>
          <a:p>
            <a:r>
              <a:rPr lang="en-GB" sz="4300" dirty="0"/>
              <a:t>First set of local action reports due </a:t>
            </a:r>
            <a:r>
              <a:rPr lang="en-GB" sz="4300" b="1" dirty="0"/>
              <a:t>April 2019 </a:t>
            </a:r>
          </a:p>
          <a:p>
            <a:pPr marL="0" indent="0">
              <a:buNone/>
            </a:pPr>
            <a:endParaRPr lang="en-GB" sz="4300" dirty="0"/>
          </a:p>
          <a:p>
            <a:r>
              <a:rPr lang="en-GB" sz="4300" dirty="0"/>
              <a:t>Working with cross-sectoral Reference Group to develop guidance</a:t>
            </a:r>
            <a:r>
              <a:rPr lang="en-GB" sz="4300" b="1" dirty="0"/>
              <a:t> – will be published in Summer 2018</a:t>
            </a: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4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Local Child Poverty Action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Reports must set out action local authorities and NHS Boards have taken, and will take, jointly with partners, to meet the child poverty reduction targets set out in the Bill</a:t>
            </a:r>
          </a:p>
          <a:p>
            <a:r>
              <a:rPr lang="en-GB" sz="2400" dirty="0"/>
              <a:t>The Bill also requires that local partners must set out what they are doing specifically around supporting families with income maximisation advice</a:t>
            </a:r>
          </a:p>
          <a:p>
            <a:r>
              <a:rPr lang="en-GB" sz="2400" dirty="0"/>
              <a:t>The guidance will also highlight the priorities and underpinning Drivers set out in the first Delivery Plan and indicate that local partners may wish to reflect this in local reports</a:t>
            </a:r>
          </a:p>
          <a:p>
            <a:r>
              <a:rPr lang="en-GB" sz="2400" dirty="0"/>
              <a:t>Beyond this: emphasis on innovative practice and taking a new approach to tackling child poverty, linked to evidence on drivers of poverty</a:t>
            </a:r>
            <a:endParaRPr lang="en-GB" sz="2000" b="1" dirty="0"/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3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85"/>
            <a:ext cx="8352928" cy="7969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Support for local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Every Child, Every Chance </a:t>
            </a:r>
            <a:r>
              <a:rPr lang="en-GB" sz="2400" dirty="0"/>
              <a:t>also sets out package of support for local partners around the production of local plans and driving activity to tackle child poverty more broadly: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 national child poverty coordinator.</a:t>
            </a:r>
          </a:p>
          <a:p>
            <a:r>
              <a:rPr lang="en-GB" sz="2400" dirty="0"/>
              <a:t>A new analytical partnership.</a:t>
            </a:r>
          </a:p>
          <a:p>
            <a:r>
              <a:rPr lang="en-GB" sz="2400" dirty="0"/>
              <a:t>Support for communities to get their voices heard.</a:t>
            </a: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/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4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A19291798</value>
    </field>
    <field name="Objective-Title">
      <value order="0">Child Poverty (Scotland) Bill - CPAG Seminar - 31 October 2017</value>
    </field>
    <field name="Objective-Description">
      <value order="0"/>
    </field>
    <field name="Objective-CreationStamp">
      <value order="0">2017-10-30T08:52:59Z</value>
    </field>
    <field name="Objective-IsApproved">
      <value order="0">false</value>
    </field>
    <field name="Objective-IsPublished">
      <value order="0">true</value>
    </field>
    <field name="Objective-DatePublished">
      <value order="0">2017-10-30T08:57:44Z</value>
    </field>
    <field name="Objective-ModificationStamp">
      <value order="0">2017-10-30T08:57:44Z</value>
    </field>
    <field name="Objective-Owner">
      <value order="0">Chisholm, Kathryn K (u204328)</value>
    </field>
    <field name="Objective-Path">
      <value order="0">Objective Global Folder:SG File Plan:People, communities and living:Social Justice:Tackling Poverty:Advice and Policy: Social Justice:Child Poverty Bill: 2016-2021</value>
    </field>
    <field name="Objective-Parent">
      <value order="0">Child Poverty Bill: 2016-2021</value>
    </field>
    <field name="Objective-State">
      <value order="0">Published</value>
    </field>
    <field name="Objective-VersionId">
      <value order="0">vA26864213</value>
    </field>
    <field name="Objective-Version">
      <value order="0">1.0</value>
    </field>
    <field name="Objective-VersionNumber">
      <value order="0">2</value>
    </field>
    <field name="Objective-VersionComment">
      <value order="0"/>
    </field>
    <field name="Objective-FileNumber">
      <value order="0">qA624732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Connect Creator">
        <value order="0"/>
      </field>
      <field name="Objective-Date Received">
        <value order="0"/>
      </field>
      <field name="Objective-Date of Original">
        <value order="0"/>
      </field>
      <field name="Objective-SG Web Publication - Category">
        <value order="0"/>
      </field>
      <field name="Objective-SG Web Publication - Category 2 Classification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857</Words>
  <Application>Microsoft Macintosh PowerPoint</Application>
  <PresentationFormat>On-screen Show (4:3)</PresentationFormat>
  <Paragraphs>119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Child Poverty (Scotland) Act</vt:lpstr>
      <vt:lpstr>Child Poverty (Scotland) Act</vt:lpstr>
      <vt:lpstr>Tackling Child Poverty Delivery Plan</vt:lpstr>
      <vt:lpstr>Tackling Child Poverty Delivery Plan</vt:lpstr>
      <vt:lpstr>Tackling Child Poverty Delivery Plan</vt:lpstr>
      <vt:lpstr>Tackling Child Poverty Delivery Plan</vt:lpstr>
      <vt:lpstr>Local Child Poverty Action Reports</vt:lpstr>
      <vt:lpstr>Local Child Poverty Action Reports</vt:lpstr>
      <vt:lpstr>Support for local partners</vt:lpstr>
      <vt:lpstr>Statutory PIC Commission</vt:lpstr>
      <vt:lpstr>Conclusion</vt:lpstr>
    </vt:vector>
  </TitlesOfParts>
  <Company>Scottish Government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n310333</dc:creator>
  <cp:lastModifiedBy>Alison Clancy</cp:lastModifiedBy>
  <cp:revision>56</cp:revision>
  <dcterms:created xsi:type="dcterms:W3CDTF">2016-09-08T14:02:04Z</dcterms:created>
  <dcterms:modified xsi:type="dcterms:W3CDTF">2018-04-25T13:57:13Z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A19291798</vt:lpwstr>
  </property>
  <property fmtid="{D5CDD505-2E9C-101B-9397-08002B2CF9AE}" pid="4" name="Objective-Title">
    <vt:lpwstr>Child Poverty (Scotland) Bill - CPAG Seminar - 31 October 2017</vt:lpwstr>
  </property>
  <property fmtid="{D5CDD505-2E9C-101B-9397-08002B2CF9AE}" pid="5" name="Objective-Description">
    <vt:lpwstr>
    </vt:lpwstr>
  </property>
  <property fmtid="{D5CDD505-2E9C-101B-9397-08002B2CF9AE}" pid="6" name="Objective-CreationStamp">
    <vt:filetime>2017-10-30T08:53:08Z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2017-10-30T08:57:44Z</vt:filetime>
  </property>
  <property fmtid="{D5CDD505-2E9C-101B-9397-08002B2CF9AE}" pid="10" name="Objective-ModificationStamp">
    <vt:filetime>2017-10-30T08:57:46Z</vt:filetime>
  </property>
  <property fmtid="{D5CDD505-2E9C-101B-9397-08002B2CF9AE}" pid="11" name="Objective-Owner">
    <vt:lpwstr>Chisholm, Kathryn K (u204328)</vt:lpwstr>
  </property>
  <property fmtid="{D5CDD505-2E9C-101B-9397-08002B2CF9AE}" pid="12" name="Objective-Path">
    <vt:lpwstr>Objective Global Folder:SG File Plan:People, communities and living:Social Justice:Tackling Poverty:Advice and Policy: Social Justice:Child Poverty Bill: 2016-2021:</vt:lpwstr>
  </property>
  <property fmtid="{D5CDD505-2E9C-101B-9397-08002B2CF9AE}" pid="13" name="Objective-Parent">
    <vt:lpwstr>Child Poverty Bill: 2016-2021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vA26864213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>POL/24909</vt:lpwstr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>
    </vt:lpwstr>
  </property>
  <property fmtid="{D5CDD505-2E9C-101B-9397-08002B2CF9AE}" pid="22" name="Objective-Connect Creator">
    <vt:lpwstr>
    </vt:lpwstr>
  </property>
  <property fmtid="{D5CDD505-2E9C-101B-9397-08002B2CF9AE}" pid="23" name="Objective-Date Received">
    <vt:lpwstr>
    </vt:lpwstr>
  </property>
  <property fmtid="{D5CDD505-2E9C-101B-9397-08002B2CF9AE}" pid="24" name="Objective-Date of Original">
    <vt:lpwstr>
    </vt:lpwstr>
  </property>
  <property fmtid="{D5CDD505-2E9C-101B-9397-08002B2CF9AE}" pid="25" name="Objective-SG Web Publication - Category">
    <vt:lpwstr>
    </vt:lpwstr>
  </property>
  <property fmtid="{D5CDD505-2E9C-101B-9397-08002B2CF9AE}" pid="26" name="Objective-SG Web Publication - Category 2 Classification">
    <vt:lpwstr>
    </vt:lpwstr>
  </property>
  <property fmtid="{D5CDD505-2E9C-101B-9397-08002B2CF9AE}" pid="27" name="Objective-Comment">
    <vt:lpwstr>
    </vt:lpwstr>
  </property>
  <property fmtid="{D5CDD505-2E9C-101B-9397-08002B2CF9AE}" pid="28" name="Objective-Date of Original [system]">
    <vt:lpwstr>
    </vt:lpwstr>
  </property>
  <property fmtid="{D5CDD505-2E9C-101B-9397-08002B2CF9AE}" pid="29" name="Objective-Date Received [system]">
    <vt:lpwstr>
    </vt:lpwstr>
  </property>
  <property fmtid="{D5CDD505-2E9C-101B-9397-08002B2CF9AE}" pid="30" name="Objective-SG Web Publication - Category [system]">
    <vt:lpwstr>
    </vt:lpwstr>
  </property>
  <property fmtid="{D5CDD505-2E9C-101B-9397-08002B2CF9AE}" pid="31" name="Objective-SG Web Publication - Category 2 Classification [system]">
    <vt:lpwstr>
    </vt:lpwstr>
  </property>
  <property fmtid="{D5CDD505-2E9C-101B-9397-08002B2CF9AE}" pid="32" name="Objective-Connect Creator [system]">
    <vt:lpwstr>
    </vt:lpwstr>
  </property>
</Properties>
</file>