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14"/>
  </p:notesMasterIdLst>
  <p:handoutMasterIdLst>
    <p:handoutMasterId r:id="rId15"/>
  </p:handoutMasterIdLst>
  <p:sldIdLst>
    <p:sldId id="294" r:id="rId3"/>
    <p:sldId id="360" r:id="rId4"/>
    <p:sldId id="372" r:id="rId5"/>
    <p:sldId id="361" r:id="rId6"/>
    <p:sldId id="363" r:id="rId7"/>
    <p:sldId id="364" r:id="rId8"/>
    <p:sldId id="365" r:id="rId9"/>
    <p:sldId id="370" r:id="rId10"/>
    <p:sldId id="373" r:id="rId11"/>
    <p:sldId id="369" r:id="rId12"/>
    <p:sldId id="371" r:id="rId13"/>
  </p:sldIdLst>
  <p:sldSz cx="9144000" cy="5715000" type="screen16x1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B"/>
    <a:srgbClr val="FCA927"/>
    <a:srgbClr val="00ABE8"/>
    <a:srgbClr val="FFFFFF"/>
    <a:srgbClr val="FCB85F"/>
    <a:srgbClr val="EEEF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25" autoAdjust="0"/>
    <p:restoredTop sz="61651" autoAdjust="0"/>
  </p:normalViewPr>
  <p:slideViewPr>
    <p:cSldViewPr snapToGrid="0" snapToObjects="1">
      <p:cViewPr varScale="1">
        <p:scale>
          <a:sx n="94" d="100"/>
          <a:sy n="94" d="100"/>
        </p:scale>
        <p:origin x="2416" y="184"/>
      </p:cViewPr>
      <p:guideLst>
        <p:guide orient="horz" pos="180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62" d="100"/>
          <a:sy n="62" d="100"/>
        </p:scale>
        <p:origin x="32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AC242-F677-4790-92E1-C2E6E5590386}"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GB"/>
        </a:p>
      </dgm:t>
    </dgm:pt>
    <dgm:pt modelId="{6A75DB2A-1A4F-4AA0-AB74-E2458BA04A4C}">
      <dgm:prSet/>
      <dgm:spPr/>
      <dgm:t>
        <a:bodyPr/>
        <a:lstStyle/>
        <a:p>
          <a:pPr rtl="0"/>
          <a:r>
            <a:rPr lang="en-GB" dirty="0"/>
            <a:t>Income supplement for low income families</a:t>
          </a:r>
        </a:p>
      </dgm:t>
    </dgm:pt>
    <dgm:pt modelId="{4E449661-687C-44A7-9A8E-61728093C74D}" type="parTrans" cxnId="{74A4714F-890B-49C6-BD08-C449C0C9B6FD}">
      <dgm:prSet/>
      <dgm:spPr/>
      <dgm:t>
        <a:bodyPr/>
        <a:lstStyle/>
        <a:p>
          <a:endParaRPr lang="en-GB"/>
        </a:p>
      </dgm:t>
    </dgm:pt>
    <dgm:pt modelId="{01F3F8CA-3DF3-4306-BD5F-A3CC718B044F}" type="sibTrans" cxnId="{74A4714F-890B-49C6-BD08-C449C0C9B6FD}">
      <dgm:prSet/>
      <dgm:spPr/>
      <dgm:t>
        <a:bodyPr/>
        <a:lstStyle/>
        <a:p>
          <a:endParaRPr lang="en-GB"/>
        </a:p>
      </dgm:t>
    </dgm:pt>
    <dgm:pt modelId="{17A7AC0D-F909-4C50-8A54-91007D9CFA95}">
      <dgm:prSet/>
      <dgm:spPr/>
      <dgm:t>
        <a:bodyPr/>
        <a:lstStyle/>
        <a:p>
          <a:pPr rtl="0"/>
          <a:r>
            <a:rPr lang="en-GB" dirty="0"/>
            <a:t>Financial Health Check Guarantee</a:t>
          </a:r>
        </a:p>
      </dgm:t>
    </dgm:pt>
    <dgm:pt modelId="{305E62DF-FC0B-40B2-B693-CC5E264CDEB1}" type="parTrans" cxnId="{54BFC064-0BD9-43B8-A32B-2EEF3CF86A7B}">
      <dgm:prSet/>
      <dgm:spPr/>
      <dgm:t>
        <a:bodyPr/>
        <a:lstStyle/>
        <a:p>
          <a:endParaRPr lang="en-GB"/>
        </a:p>
      </dgm:t>
    </dgm:pt>
    <dgm:pt modelId="{BC970D66-9A21-4EF7-A0B9-19BFD1429249}" type="sibTrans" cxnId="{54BFC064-0BD9-43B8-A32B-2EEF3CF86A7B}">
      <dgm:prSet/>
      <dgm:spPr/>
      <dgm:t>
        <a:bodyPr/>
        <a:lstStyle/>
        <a:p>
          <a:endParaRPr lang="en-GB"/>
        </a:p>
      </dgm:t>
    </dgm:pt>
    <dgm:pt modelId="{A4486FE7-0399-4362-93FB-A15C818BA9D7}">
      <dgm:prSet/>
      <dgm:spPr/>
      <dgm:t>
        <a:bodyPr/>
        <a:lstStyle/>
        <a:p>
          <a:pPr rtl="0"/>
          <a:r>
            <a:rPr lang="en-GB" dirty="0"/>
            <a:t>Cost of the School Day</a:t>
          </a:r>
        </a:p>
      </dgm:t>
    </dgm:pt>
    <dgm:pt modelId="{6BF3B4D8-01B2-4F9A-9F49-0C51BF3B3FA9}" type="parTrans" cxnId="{CFAA6110-846A-4D5E-8764-0DDD9B67CEF1}">
      <dgm:prSet/>
      <dgm:spPr/>
      <dgm:t>
        <a:bodyPr/>
        <a:lstStyle/>
        <a:p>
          <a:endParaRPr lang="en-GB"/>
        </a:p>
      </dgm:t>
    </dgm:pt>
    <dgm:pt modelId="{D9BFEA14-C9DE-4FD4-9D16-9DAD7CE65446}" type="sibTrans" cxnId="{CFAA6110-846A-4D5E-8764-0DDD9B67CEF1}">
      <dgm:prSet/>
      <dgm:spPr/>
      <dgm:t>
        <a:bodyPr/>
        <a:lstStyle/>
        <a:p>
          <a:endParaRPr lang="en-GB"/>
        </a:p>
      </dgm:t>
    </dgm:pt>
    <dgm:pt modelId="{012C6649-8113-49CD-AB69-FC27ED0E950A}">
      <dgm:prSet/>
      <dgm:spPr/>
      <dgm:t>
        <a:bodyPr/>
        <a:lstStyle/>
        <a:p>
          <a:pPr rtl="0"/>
          <a:r>
            <a:rPr lang="en-GB" dirty="0"/>
            <a:t>Food and fuel poverty</a:t>
          </a:r>
        </a:p>
      </dgm:t>
    </dgm:pt>
    <dgm:pt modelId="{D950E5AE-6EA6-45FE-B313-79E6EBBBAE4B}" type="parTrans" cxnId="{FF0B3F21-D2D6-4B22-96B9-FA04D70F3171}">
      <dgm:prSet/>
      <dgm:spPr/>
      <dgm:t>
        <a:bodyPr/>
        <a:lstStyle/>
        <a:p>
          <a:endParaRPr lang="en-GB"/>
        </a:p>
      </dgm:t>
    </dgm:pt>
    <dgm:pt modelId="{8978BB76-EE9D-4A7A-B8DD-D17577FF0DFE}" type="sibTrans" cxnId="{FF0B3F21-D2D6-4B22-96B9-FA04D70F3171}">
      <dgm:prSet/>
      <dgm:spPr/>
      <dgm:t>
        <a:bodyPr/>
        <a:lstStyle/>
        <a:p>
          <a:endParaRPr lang="en-GB"/>
        </a:p>
      </dgm:t>
    </dgm:pt>
    <dgm:pt modelId="{1FA57033-6E79-41D6-91C7-807D5D9EF43B}">
      <dgm:prSet/>
      <dgm:spPr/>
      <dgm:t>
        <a:bodyPr/>
        <a:lstStyle/>
        <a:p>
          <a:pPr rtl="0"/>
          <a:r>
            <a:rPr lang="en-GB" dirty="0"/>
            <a:t>Childcare Expansion</a:t>
          </a:r>
        </a:p>
      </dgm:t>
    </dgm:pt>
    <dgm:pt modelId="{585DD138-BD05-43AA-8A10-1003B4E14FA4}" type="parTrans" cxnId="{E28DC235-3FB1-4E0B-88D1-7643FCC1BFA3}">
      <dgm:prSet/>
      <dgm:spPr/>
      <dgm:t>
        <a:bodyPr/>
        <a:lstStyle/>
        <a:p>
          <a:endParaRPr lang="en-GB"/>
        </a:p>
      </dgm:t>
    </dgm:pt>
    <dgm:pt modelId="{D56DAB6E-8BED-41F9-A293-5F4807F9FBA6}" type="sibTrans" cxnId="{E28DC235-3FB1-4E0B-88D1-7643FCC1BFA3}">
      <dgm:prSet/>
      <dgm:spPr/>
      <dgm:t>
        <a:bodyPr/>
        <a:lstStyle/>
        <a:p>
          <a:endParaRPr lang="en-GB"/>
        </a:p>
      </dgm:t>
    </dgm:pt>
    <dgm:pt modelId="{1CE86C42-C7CF-460F-AA6B-B2AFC25A9094}">
      <dgm:prSet/>
      <dgm:spPr/>
      <dgm:t>
        <a:bodyPr/>
        <a:lstStyle/>
        <a:p>
          <a:pPr rtl="0"/>
          <a:r>
            <a:rPr lang="en-GB" dirty="0"/>
            <a:t>Action on Work and Earnings</a:t>
          </a:r>
        </a:p>
      </dgm:t>
    </dgm:pt>
    <dgm:pt modelId="{18623A3B-03C5-40D0-B627-3832274329F0}" type="parTrans" cxnId="{7EDB01BB-94D2-4598-86A5-9F1821EDF557}">
      <dgm:prSet/>
      <dgm:spPr/>
      <dgm:t>
        <a:bodyPr/>
        <a:lstStyle/>
        <a:p>
          <a:endParaRPr lang="en-GB"/>
        </a:p>
      </dgm:t>
    </dgm:pt>
    <dgm:pt modelId="{DA3527CE-9D97-4C24-A52A-CC9A76551C00}" type="sibTrans" cxnId="{7EDB01BB-94D2-4598-86A5-9F1821EDF557}">
      <dgm:prSet/>
      <dgm:spPr/>
      <dgm:t>
        <a:bodyPr/>
        <a:lstStyle/>
        <a:p>
          <a:endParaRPr lang="en-GB"/>
        </a:p>
      </dgm:t>
    </dgm:pt>
    <dgm:pt modelId="{7814E97B-2A4B-4361-91B6-23AFD8878C7B}" type="pres">
      <dgm:prSet presAssocID="{26CAC242-F677-4790-92E1-C2E6E5590386}" presName="diagram" presStyleCnt="0">
        <dgm:presLayoutVars>
          <dgm:dir/>
          <dgm:resizeHandles val="exact"/>
        </dgm:presLayoutVars>
      </dgm:prSet>
      <dgm:spPr/>
    </dgm:pt>
    <dgm:pt modelId="{F3D6032F-96B0-4310-9744-97ED2BBB7514}" type="pres">
      <dgm:prSet presAssocID="{6A75DB2A-1A4F-4AA0-AB74-E2458BA04A4C}" presName="node" presStyleLbl="node1" presStyleIdx="0" presStyleCnt="6">
        <dgm:presLayoutVars>
          <dgm:bulletEnabled val="1"/>
        </dgm:presLayoutVars>
      </dgm:prSet>
      <dgm:spPr/>
    </dgm:pt>
    <dgm:pt modelId="{870E1F81-1453-4CA0-95E9-32E3B3591987}" type="pres">
      <dgm:prSet presAssocID="{01F3F8CA-3DF3-4306-BD5F-A3CC718B044F}" presName="sibTrans" presStyleCnt="0"/>
      <dgm:spPr/>
    </dgm:pt>
    <dgm:pt modelId="{45930AC1-B99F-4223-8F7C-3CBF7DCD9A2B}" type="pres">
      <dgm:prSet presAssocID="{17A7AC0D-F909-4C50-8A54-91007D9CFA95}" presName="node" presStyleLbl="node1" presStyleIdx="1" presStyleCnt="6">
        <dgm:presLayoutVars>
          <dgm:bulletEnabled val="1"/>
        </dgm:presLayoutVars>
      </dgm:prSet>
      <dgm:spPr/>
    </dgm:pt>
    <dgm:pt modelId="{7DADC30C-B0F8-4DD8-93F2-FD931D9434FF}" type="pres">
      <dgm:prSet presAssocID="{BC970D66-9A21-4EF7-A0B9-19BFD1429249}" presName="sibTrans" presStyleCnt="0"/>
      <dgm:spPr/>
    </dgm:pt>
    <dgm:pt modelId="{A6BB6809-7517-4080-AD50-6108FB434A3B}" type="pres">
      <dgm:prSet presAssocID="{A4486FE7-0399-4362-93FB-A15C818BA9D7}" presName="node" presStyleLbl="node1" presStyleIdx="2" presStyleCnt="6">
        <dgm:presLayoutVars>
          <dgm:bulletEnabled val="1"/>
        </dgm:presLayoutVars>
      </dgm:prSet>
      <dgm:spPr/>
    </dgm:pt>
    <dgm:pt modelId="{2892DBE9-662D-4615-A996-92DD9299C801}" type="pres">
      <dgm:prSet presAssocID="{D9BFEA14-C9DE-4FD4-9D16-9DAD7CE65446}" presName="sibTrans" presStyleCnt="0"/>
      <dgm:spPr/>
    </dgm:pt>
    <dgm:pt modelId="{A149084D-B5E1-45FD-B411-B54D9E5C383F}" type="pres">
      <dgm:prSet presAssocID="{012C6649-8113-49CD-AB69-FC27ED0E950A}" presName="node" presStyleLbl="node1" presStyleIdx="3" presStyleCnt="6">
        <dgm:presLayoutVars>
          <dgm:bulletEnabled val="1"/>
        </dgm:presLayoutVars>
      </dgm:prSet>
      <dgm:spPr/>
    </dgm:pt>
    <dgm:pt modelId="{2B699754-FCE5-40EB-8918-ED0E8D3E8E88}" type="pres">
      <dgm:prSet presAssocID="{8978BB76-EE9D-4A7A-B8DD-D17577FF0DFE}" presName="sibTrans" presStyleCnt="0"/>
      <dgm:spPr/>
    </dgm:pt>
    <dgm:pt modelId="{7EF61152-EA61-4A36-A88F-E09B682601C4}" type="pres">
      <dgm:prSet presAssocID="{1FA57033-6E79-41D6-91C7-807D5D9EF43B}" presName="node" presStyleLbl="node1" presStyleIdx="4" presStyleCnt="6">
        <dgm:presLayoutVars>
          <dgm:bulletEnabled val="1"/>
        </dgm:presLayoutVars>
      </dgm:prSet>
      <dgm:spPr/>
    </dgm:pt>
    <dgm:pt modelId="{3766F38E-4F94-4D34-AB20-0FB518112788}" type="pres">
      <dgm:prSet presAssocID="{D56DAB6E-8BED-41F9-A293-5F4807F9FBA6}" presName="sibTrans" presStyleCnt="0"/>
      <dgm:spPr/>
    </dgm:pt>
    <dgm:pt modelId="{945BA607-21CF-45E1-8D92-749794797C07}" type="pres">
      <dgm:prSet presAssocID="{1CE86C42-C7CF-460F-AA6B-B2AFC25A9094}" presName="node" presStyleLbl="node1" presStyleIdx="5" presStyleCnt="6">
        <dgm:presLayoutVars>
          <dgm:bulletEnabled val="1"/>
        </dgm:presLayoutVars>
      </dgm:prSet>
      <dgm:spPr/>
    </dgm:pt>
  </dgm:ptLst>
  <dgm:cxnLst>
    <dgm:cxn modelId="{DF497D09-B7B6-4D76-B5A0-39C069806745}" type="presOf" srcId="{26CAC242-F677-4790-92E1-C2E6E5590386}" destId="{7814E97B-2A4B-4361-91B6-23AFD8878C7B}" srcOrd="0" destOrd="0" presId="urn:microsoft.com/office/officeart/2005/8/layout/default"/>
    <dgm:cxn modelId="{4DEF1D0B-6F62-4720-9928-9CF8227A3F00}" type="presOf" srcId="{012C6649-8113-49CD-AB69-FC27ED0E950A}" destId="{A149084D-B5E1-45FD-B411-B54D9E5C383F}" srcOrd="0" destOrd="0" presId="urn:microsoft.com/office/officeart/2005/8/layout/default"/>
    <dgm:cxn modelId="{CFAA6110-846A-4D5E-8764-0DDD9B67CEF1}" srcId="{26CAC242-F677-4790-92E1-C2E6E5590386}" destId="{A4486FE7-0399-4362-93FB-A15C818BA9D7}" srcOrd="2" destOrd="0" parTransId="{6BF3B4D8-01B2-4F9A-9F49-0C51BF3B3FA9}" sibTransId="{D9BFEA14-C9DE-4FD4-9D16-9DAD7CE65446}"/>
    <dgm:cxn modelId="{FF0B3F21-D2D6-4B22-96B9-FA04D70F3171}" srcId="{26CAC242-F677-4790-92E1-C2E6E5590386}" destId="{012C6649-8113-49CD-AB69-FC27ED0E950A}" srcOrd="3" destOrd="0" parTransId="{D950E5AE-6EA6-45FE-B313-79E6EBBBAE4B}" sibTransId="{8978BB76-EE9D-4A7A-B8DD-D17577FF0DFE}"/>
    <dgm:cxn modelId="{E28DC235-3FB1-4E0B-88D1-7643FCC1BFA3}" srcId="{26CAC242-F677-4790-92E1-C2E6E5590386}" destId="{1FA57033-6E79-41D6-91C7-807D5D9EF43B}" srcOrd="4" destOrd="0" parTransId="{585DD138-BD05-43AA-8A10-1003B4E14FA4}" sibTransId="{D56DAB6E-8BED-41F9-A293-5F4807F9FBA6}"/>
    <dgm:cxn modelId="{74A4714F-890B-49C6-BD08-C449C0C9B6FD}" srcId="{26CAC242-F677-4790-92E1-C2E6E5590386}" destId="{6A75DB2A-1A4F-4AA0-AB74-E2458BA04A4C}" srcOrd="0" destOrd="0" parTransId="{4E449661-687C-44A7-9A8E-61728093C74D}" sibTransId="{01F3F8CA-3DF3-4306-BD5F-A3CC718B044F}"/>
    <dgm:cxn modelId="{A6978554-42BF-4747-8AAC-EAAD17600FE0}" type="presOf" srcId="{A4486FE7-0399-4362-93FB-A15C818BA9D7}" destId="{A6BB6809-7517-4080-AD50-6108FB434A3B}" srcOrd="0" destOrd="0" presId="urn:microsoft.com/office/officeart/2005/8/layout/default"/>
    <dgm:cxn modelId="{54BFC064-0BD9-43B8-A32B-2EEF3CF86A7B}" srcId="{26CAC242-F677-4790-92E1-C2E6E5590386}" destId="{17A7AC0D-F909-4C50-8A54-91007D9CFA95}" srcOrd="1" destOrd="0" parTransId="{305E62DF-FC0B-40B2-B693-CC5E264CDEB1}" sibTransId="{BC970D66-9A21-4EF7-A0B9-19BFD1429249}"/>
    <dgm:cxn modelId="{F76AE77B-6512-4001-95DF-512CECCEE91B}" type="presOf" srcId="{1CE86C42-C7CF-460F-AA6B-B2AFC25A9094}" destId="{945BA607-21CF-45E1-8D92-749794797C07}" srcOrd="0" destOrd="0" presId="urn:microsoft.com/office/officeart/2005/8/layout/default"/>
    <dgm:cxn modelId="{DA8F0886-51E6-4CD3-8B3A-99EAE8E5DBE1}" type="presOf" srcId="{1FA57033-6E79-41D6-91C7-807D5D9EF43B}" destId="{7EF61152-EA61-4A36-A88F-E09B682601C4}" srcOrd="0" destOrd="0" presId="urn:microsoft.com/office/officeart/2005/8/layout/default"/>
    <dgm:cxn modelId="{4B871393-B00B-46B4-8B37-E2E7EE995820}" type="presOf" srcId="{6A75DB2A-1A4F-4AA0-AB74-E2458BA04A4C}" destId="{F3D6032F-96B0-4310-9744-97ED2BBB7514}" srcOrd="0" destOrd="0" presId="urn:microsoft.com/office/officeart/2005/8/layout/default"/>
    <dgm:cxn modelId="{5A29CE99-93E2-4D69-A31B-F47A177160A7}" type="presOf" srcId="{17A7AC0D-F909-4C50-8A54-91007D9CFA95}" destId="{45930AC1-B99F-4223-8F7C-3CBF7DCD9A2B}" srcOrd="0" destOrd="0" presId="urn:microsoft.com/office/officeart/2005/8/layout/default"/>
    <dgm:cxn modelId="{7EDB01BB-94D2-4598-86A5-9F1821EDF557}" srcId="{26CAC242-F677-4790-92E1-C2E6E5590386}" destId="{1CE86C42-C7CF-460F-AA6B-B2AFC25A9094}" srcOrd="5" destOrd="0" parTransId="{18623A3B-03C5-40D0-B627-3832274329F0}" sibTransId="{DA3527CE-9D97-4C24-A52A-CC9A76551C00}"/>
    <dgm:cxn modelId="{9D57DB5C-0DEB-412E-BFA8-6386F8AD86AB}" type="presParOf" srcId="{7814E97B-2A4B-4361-91B6-23AFD8878C7B}" destId="{F3D6032F-96B0-4310-9744-97ED2BBB7514}" srcOrd="0" destOrd="0" presId="urn:microsoft.com/office/officeart/2005/8/layout/default"/>
    <dgm:cxn modelId="{BA262A76-1257-4756-8011-5CDFF8787529}" type="presParOf" srcId="{7814E97B-2A4B-4361-91B6-23AFD8878C7B}" destId="{870E1F81-1453-4CA0-95E9-32E3B3591987}" srcOrd="1" destOrd="0" presId="urn:microsoft.com/office/officeart/2005/8/layout/default"/>
    <dgm:cxn modelId="{DCE3C930-E5BD-4A57-988C-D3C49C42EE98}" type="presParOf" srcId="{7814E97B-2A4B-4361-91B6-23AFD8878C7B}" destId="{45930AC1-B99F-4223-8F7C-3CBF7DCD9A2B}" srcOrd="2" destOrd="0" presId="urn:microsoft.com/office/officeart/2005/8/layout/default"/>
    <dgm:cxn modelId="{9D41AD70-E0BC-4068-947F-44346DDA18A0}" type="presParOf" srcId="{7814E97B-2A4B-4361-91B6-23AFD8878C7B}" destId="{7DADC30C-B0F8-4DD8-93F2-FD931D9434FF}" srcOrd="3" destOrd="0" presId="urn:microsoft.com/office/officeart/2005/8/layout/default"/>
    <dgm:cxn modelId="{52AFB1BE-FB1F-4333-BF71-7A906309EED4}" type="presParOf" srcId="{7814E97B-2A4B-4361-91B6-23AFD8878C7B}" destId="{A6BB6809-7517-4080-AD50-6108FB434A3B}" srcOrd="4" destOrd="0" presId="urn:microsoft.com/office/officeart/2005/8/layout/default"/>
    <dgm:cxn modelId="{A70845C0-ABDA-4731-BD6F-BD417F894E94}" type="presParOf" srcId="{7814E97B-2A4B-4361-91B6-23AFD8878C7B}" destId="{2892DBE9-662D-4615-A996-92DD9299C801}" srcOrd="5" destOrd="0" presId="urn:microsoft.com/office/officeart/2005/8/layout/default"/>
    <dgm:cxn modelId="{CFEE65B4-FE75-4A76-BD7E-AE8A0E46F9EF}" type="presParOf" srcId="{7814E97B-2A4B-4361-91B6-23AFD8878C7B}" destId="{A149084D-B5E1-45FD-B411-B54D9E5C383F}" srcOrd="6" destOrd="0" presId="urn:microsoft.com/office/officeart/2005/8/layout/default"/>
    <dgm:cxn modelId="{BBBBB368-759A-4F38-AA8E-FEC4FC81F7F1}" type="presParOf" srcId="{7814E97B-2A4B-4361-91B6-23AFD8878C7B}" destId="{2B699754-FCE5-40EB-8918-ED0E8D3E8E88}" srcOrd="7" destOrd="0" presId="urn:microsoft.com/office/officeart/2005/8/layout/default"/>
    <dgm:cxn modelId="{387C62C0-7DAA-4387-8C2A-2480948EC976}" type="presParOf" srcId="{7814E97B-2A4B-4361-91B6-23AFD8878C7B}" destId="{7EF61152-EA61-4A36-A88F-E09B682601C4}" srcOrd="8" destOrd="0" presId="urn:microsoft.com/office/officeart/2005/8/layout/default"/>
    <dgm:cxn modelId="{4B9EC2F2-97CA-427C-B52F-444A8634BB3E}" type="presParOf" srcId="{7814E97B-2A4B-4361-91B6-23AFD8878C7B}" destId="{3766F38E-4F94-4D34-AB20-0FB518112788}" srcOrd="9" destOrd="0" presId="urn:microsoft.com/office/officeart/2005/8/layout/default"/>
    <dgm:cxn modelId="{797DD589-5025-44B6-8883-A12AC018EF57}" type="presParOf" srcId="{7814E97B-2A4B-4361-91B6-23AFD8878C7B}" destId="{945BA607-21CF-45E1-8D92-749794797C0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501289-4240-443B-A4AD-73DBBF5BCE25}"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en-GB"/>
        </a:p>
      </dgm:t>
    </dgm:pt>
    <dgm:pt modelId="{CAA8EE27-302D-4464-92CD-4EC6970EE5D0}">
      <dgm:prSet/>
      <dgm:spPr/>
      <dgm:t>
        <a:bodyPr/>
        <a:lstStyle/>
        <a:p>
          <a:pPr rtl="0"/>
          <a:r>
            <a:rPr lang="en-GB" dirty="0"/>
            <a:t>March 2018</a:t>
          </a:r>
        </a:p>
      </dgm:t>
    </dgm:pt>
    <dgm:pt modelId="{F2798F29-BABA-4FBC-B55F-8FEEB80390CC}" type="parTrans" cxnId="{E716927C-9CFE-4CB1-8334-46FC65350B15}">
      <dgm:prSet/>
      <dgm:spPr/>
      <dgm:t>
        <a:bodyPr/>
        <a:lstStyle/>
        <a:p>
          <a:endParaRPr lang="en-GB"/>
        </a:p>
      </dgm:t>
    </dgm:pt>
    <dgm:pt modelId="{081A4A5E-A854-4C60-A69B-9025624625ED}" type="sibTrans" cxnId="{E716927C-9CFE-4CB1-8334-46FC65350B15}">
      <dgm:prSet/>
      <dgm:spPr/>
      <dgm:t>
        <a:bodyPr/>
        <a:lstStyle/>
        <a:p>
          <a:endParaRPr lang="en-GB"/>
        </a:p>
      </dgm:t>
    </dgm:pt>
    <dgm:pt modelId="{639F0353-9FAE-409D-AC7C-F1EBE7B18929}">
      <dgm:prSet/>
      <dgm:spPr/>
      <dgm:t>
        <a:bodyPr/>
        <a:lstStyle/>
        <a:p>
          <a:pPr rtl="0"/>
          <a:r>
            <a:rPr lang="en-GB" dirty="0"/>
            <a:t>June 2018</a:t>
          </a:r>
        </a:p>
      </dgm:t>
    </dgm:pt>
    <dgm:pt modelId="{09F750FF-1A60-4AF5-A866-ED1ACD7E31CF}" type="parTrans" cxnId="{E1D79AEF-BC96-486A-ACF9-29154FBAA44A}">
      <dgm:prSet/>
      <dgm:spPr/>
      <dgm:t>
        <a:bodyPr/>
        <a:lstStyle/>
        <a:p>
          <a:endParaRPr lang="en-GB"/>
        </a:p>
      </dgm:t>
    </dgm:pt>
    <dgm:pt modelId="{819272DB-AD27-421F-83D9-86757C61DCC1}" type="sibTrans" cxnId="{E1D79AEF-BC96-486A-ACF9-29154FBAA44A}">
      <dgm:prSet/>
      <dgm:spPr/>
      <dgm:t>
        <a:bodyPr/>
        <a:lstStyle/>
        <a:p>
          <a:endParaRPr lang="en-GB"/>
        </a:p>
      </dgm:t>
    </dgm:pt>
    <dgm:pt modelId="{0365A6C1-FB47-4273-A919-2CDF21329C25}">
      <dgm:prSet/>
      <dgm:spPr/>
      <dgm:t>
        <a:bodyPr/>
        <a:lstStyle/>
        <a:p>
          <a:pPr rtl="0"/>
          <a:r>
            <a:rPr lang="en-GB"/>
            <a:t>2018</a:t>
          </a:r>
          <a:endParaRPr lang="en-GB" dirty="0"/>
        </a:p>
      </dgm:t>
    </dgm:pt>
    <dgm:pt modelId="{1A4617DA-7423-44D2-B203-C3762BDA6C81}" type="parTrans" cxnId="{83C50F00-3EB5-4209-85A8-C732C3267091}">
      <dgm:prSet/>
      <dgm:spPr/>
      <dgm:t>
        <a:bodyPr/>
        <a:lstStyle/>
        <a:p>
          <a:endParaRPr lang="en-GB"/>
        </a:p>
      </dgm:t>
    </dgm:pt>
    <dgm:pt modelId="{1FA4B4B0-10C2-4981-A67F-E83780E07850}" type="sibTrans" cxnId="{83C50F00-3EB5-4209-85A8-C732C3267091}">
      <dgm:prSet/>
      <dgm:spPr/>
      <dgm:t>
        <a:bodyPr/>
        <a:lstStyle/>
        <a:p>
          <a:endParaRPr lang="en-GB"/>
        </a:p>
      </dgm:t>
    </dgm:pt>
    <dgm:pt modelId="{E000618D-FB0C-46A0-94AB-563DA3D7F26A}">
      <dgm:prSet/>
      <dgm:spPr/>
      <dgm:t>
        <a:bodyPr/>
        <a:lstStyle/>
        <a:p>
          <a:pPr rtl="0"/>
          <a:r>
            <a:rPr lang="en-GB" dirty="0"/>
            <a:t>April 2019</a:t>
          </a:r>
        </a:p>
      </dgm:t>
    </dgm:pt>
    <dgm:pt modelId="{E093B8C4-1B6C-47FF-BFA3-86F0B35F0710}" type="parTrans" cxnId="{0D75B0F0-4CAB-4B3B-AB12-0BB0AACA00C4}">
      <dgm:prSet/>
      <dgm:spPr/>
      <dgm:t>
        <a:bodyPr/>
        <a:lstStyle/>
        <a:p>
          <a:endParaRPr lang="en-GB"/>
        </a:p>
      </dgm:t>
    </dgm:pt>
    <dgm:pt modelId="{1577EF09-0A59-4936-A026-A09E97E65B39}" type="sibTrans" cxnId="{0D75B0F0-4CAB-4B3B-AB12-0BB0AACA00C4}">
      <dgm:prSet/>
      <dgm:spPr/>
      <dgm:t>
        <a:bodyPr/>
        <a:lstStyle/>
        <a:p>
          <a:endParaRPr lang="en-GB"/>
        </a:p>
      </dgm:t>
    </dgm:pt>
    <dgm:pt modelId="{D67501FF-1576-43E9-A33F-1FA910899E03}">
      <dgm:prSet/>
      <dgm:spPr/>
      <dgm:t>
        <a:bodyPr/>
        <a:lstStyle/>
        <a:p>
          <a:pPr rtl="0"/>
          <a:r>
            <a:rPr lang="en-GB" dirty="0"/>
            <a:t>Ongoing </a:t>
          </a:r>
        </a:p>
      </dgm:t>
    </dgm:pt>
    <dgm:pt modelId="{682EE089-7801-4287-98CD-9C82013A2DEF}" type="parTrans" cxnId="{798FD183-B35B-4793-8158-979B64DF4592}">
      <dgm:prSet/>
      <dgm:spPr/>
      <dgm:t>
        <a:bodyPr/>
        <a:lstStyle/>
        <a:p>
          <a:endParaRPr lang="en-GB"/>
        </a:p>
      </dgm:t>
    </dgm:pt>
    <dgm:pt modelId="{85BF74B6-8D16-49DF-BEED-DE6A5A897791}" type="sibTrans" cxnId="{798FD183-B35B-4793-8158-979B64DF4592}">
      <dgm:prSet/>
      <dgm:spPr/>
      <dgm:t>
        <a:bodyPr/>
        <a:lstStyle/>
        <a:p>
          <a:endParaRPr lang="en-GB"/>
        </a:p>
      </dgm:t>
    </dgm:pt>
    <dgm:pt modelId="{7B4B9894-124F-4195-B657-64D36A7485DE}">
      <dgm:prSet custT="1"/>
      <dgm:spPr/>
      <dgm:t>
        <a:bodyPr/>
        <a:lstStyle/>
        <a:p>
          <a:r>
            <a:rPr lang="en-GB" sz="1800" dirty="0"/>
            <a:t>Scottish Government Child Poverty Delivery Plan </a:t>
          </a:r>
        </a:p>
      </dgm:t>
    </dgm:pt>
    <dgm:pt modelId="{6F3231BA-63EF-4D7E-AA00-CE7CD4FEFCA0}" type="parTrans" cxnId="{6902512B-41F8-4D37-B762-46DAF122727D}">
      <dgm:prSet/>
      <dgm:spPr/>
      <dgm:t>
        <a:bodyPr/>
        <a:lstStyle/>
        <a:p>
          <a:endParaRPr lang="en-GB"/>
        </a:p>
      </dgm:t>
    </dgm:pt>
    <dgm:pt modelId="{699A7566-7CC7-485D-ADE2-6BF3805C3A80}" type="sibTrans" cxnId="{6902512B-41F8-4D37-B762-46DAF122727D}">
      <dgm:prSet/>
      <dgm:spPr/>
      <dgm:t>
        <a:bodyPr/>
        <a:lstStyle/>
        <a:p>
          <a:endParaRPr lang="en-GB"/>
        </a:p>
      </dgm:t>
    </dgm:pt>
    <dgm:pt modelId="{816F29AB-F532-4D00-8416-BC8D4DCF59D9}">
      <dgm:prSet custT="1"/>
      <dgm:spPr/>
      <dgm:t>
        <a:bodyPr/>
        <a:lstStyle/>
        <a:p>
          <a:r>
            <a:rPr lang="en-GB" sz="1400" dirty="0"/>
            <a:t> </a:t>
          </a:r>
          <a:r>
            <a:rPr lang="en-GB" sz="1800" dirty="0"/>
            <a:t>Local Action Plans guidance to be published</a:t>
          </a:r>
          <a:endParaRPr lang="en-GB" sz="1400" dirty="0"/>
        </a:p>
      </dgm:t>
    </dgm:pt>
    <dgm:pt modelId="{0905A0C2-FC73-4720-A517-9D32743E33AD}" type="parTrans" cxnId="{9E7577FC-F4F7-4322-91BC-EBF051713875}">
      <dgm:prSet/>
      <dgm:spPr/>
      <dgm:t>
        <a:bodyPr/>
        <a:lstStyle/>
        <a:p>
          <a:endParaRPr lang="en-GB"/>
        </a:p>
      </dgm:t>
    </dgm:pt>
    <dgm:pt modelId="{A1842FC4-E95B-4FD5-8572-0DFD15EA76D5}" type="sibTrans" cxnId="{9E7577FC-F4F7-4322-91BC-EBF051713875}">
      <dgm:prSet/>
      <dgm:spPr/>
      <dgm:t>
        <a:bodyPr/>
        <a:lstStyle/>
        <a:p>
          <a:endParaRPr lang="en-GB"/>
        </a:p>
      </dgm:t>
    </dgm:pt>
    <dgm:pt modelId="{4BE3AC41-8687-47A6-8747-5F22B92A9719}">
      <dgm:prSet custT="1"/>
      <dgm:spPr/>
      <dgm:t>
        <a:bodyPr/>
        <a:lstStyle/>
        <a:p>
          <a:pPr rtl="0"/>
          <a:r>
            <a:rPr lang="en-GB" sz="1800" dirty="0"/>
            <a:t>NHS Health Scotland collating good practice examples from local partners </a:t>
          </a:r>
        </a:p>
      </dgm:t>
    </dgm:pt>
    <dgm:pt modelId="{9743B246-F336-47E3-BCC5-6CB00F08225A}" type="parTrans" cxnId="{8A286EF9-D23A-4EE2-BC29-57C76F962946}">
      <dgm:prSet/>
      <dgm:spPr/>
      <dgm:t>
        <a:bodyPr/>
        <a:lstStyle/>
        <a:p>
          <a:endParaRPr lang="en-GB"/>
        </a:p>
      </dgm:t>
    </dgm:pt>
    <dgm:pt modelId="{8D0C0A87-716F-4E90-9554-5239D45259F0}" type="sibTrans" cxnId="{8A286EF9-D23A-4EE2-BC29-57C76F962946}">
      <dgm:prSet/>
      <dgm:spPr/>
      <dgm:t>
        <a:bodyPr/>
        <a:lstStyle/>
        <a:p>
          <a:endParaRPr lang="en-GB"/>
        </a:p>
      </dgm:t>
    </dgm:pt>
    <dgm:pt modelId="{429E50AB-3E4D-4AD9-B789-A01D73620C3B}">
      <dgm:prSet custT="1"/>
      <dgm:spPr/>
      <dgm:t>
        <a:bodyPr/>
        <a:lstStyle/>
        <a:p>
          <a:r>
            <a:rPr lang="en-GB" sz="1800" dirty="0"/>
            <a:t>First Local Child Poverty Action Reports due – Scrutiny by P &amp; I Commission</a:t>
          </a:r>
        </a:p>
      </dgm:t>
    </dgm:pt>
    <dgm:pt modelId="{A903E966-A12F-4A7D-BE67-90AE151E21CF}" type="parTrans" cxnId="{FE19ACF1-933E-4E2D-B886-69C4EC61CCE7}">
      <dgm:prSet/>
      <dgm:spPr/>
      <dgm:t>
        <a:bodyPr/>
        <a:lstStyle/>
        <a:p>
          <a:endParaRPr lang="en-GB"/>
        </a:p>
      </dgm:t>
    </dgm:pt>
    <dgm:pt modelId="{1E9CF07E-EFE2-461D-8112-4BAFEE71D526}" type="sibTrans" cxnId="{FE19ACF1-933E-4E2D-B886-69C4EC61CCE7}">
      <dgm:prSet/>
      <dgm:spPr/>
      <dgm:t>
        <a:bodyPr/>
        <a:lstStyle/>
        <a:p>
          <a:endParaRPr lang="en-GB"/>
        </a:p>
      </dgm:t>
    </dgm:pt>
    <dgm:pt modelId="{88652D32-1AC1-4C76-83AC-16BBC964A310}">
      <dgm:prSet custT="1"/>
      <dgm:spPr/>
      <dgm:t>
        <a:bodyPr/>
        <a:lstStyle/>
        <a:p>
          <a:pPr rtl="0"/>
          <a:r>
            <a:rPr lang="en-GB" sz="1800" dirty="0"/>
            <a:t>Best Practice summits to facilitate sharing of good practice   </a:t>
          </a:r>
        </a:p>
      </dgm:t>
    </dgm:pt>
    <dgm:pt modelId="{9198B477-849E-447D-9A4F-0EA4C9A5A763}" type="parTrans" cxnId="{AA11CDB2-D551-4E66-9236-8C3984E2B486}">
      <dgm:prSet/>
      <dgm:spPr/>
      <dgm:t>
        <a:bodyPr/>
        <a:lstStyle/>
        <a:p>
          <a:endParaRPr lang="en-GB"/>
        </a:p>
      </dgm:t>
    </dgm:pt>
    <dgm:pt modelId="{F3B21FAD-B44C-4CEC-B793-30AE058A2D59}" type="sibTrans" cxnId="{AA11CDB2-D551-4E66-9236-8C3984E2B486}">
      <dgm:prSet/>
      <dgm:spPr/>
      <dgm:t>
        <a:bodyPr/>
        <a:lstStyle/>
        <a:p>
          <a:endParaRPr lang="en-GB"/>
        </a:p>
      </dgm:t>
    </dgm:pt>
    <dgm:pt modelId="{C0771E1B-C807-46CD-B4F7-0477AF41B46B}" type="pres">
      <dgm:prSet presAssocID="{AA501289-4240-443B-A4AD-73DBBF5BCE25}" presName="Name0" presStyleCnt="0">
        <dgm:presLayoutVars>
          <dgm:dir/>
          <dgm:animLvl val="lvl"/>
          <dgm:resizeHandles/>
        </dgm:presLayoutVars>
      </dgm:prSet>
      <dgm:spPr/>
    </dgm:pt>
    <dgm:pt modelId="{851978AE-E9D1-44CE-B7B4-EB005164CE1C}" type="pres">
      <dgm:prSet presAssocID="{CAA8EE27-302D-4464-92CD-4EC6970EE5D0}" presName="linNode" presStyleCnt="0"/>
      <dgm:spPr/>
    </dgm:pt>
    <dgm:pt modelId="{92CF47C3-5044-4E20-9A5C-1A3E01018950}" type="pres">
      <dgm:prSet presAssocID="{CAA8EE27-302D-4464-92CD-4EC6970EE5D0}" presName="parentShp" presStyleLbl="node1" presStyleIdx="0" presStyleCnt="5">
        <dgm:presLayoutVars>
          <dgm:bulletEnabled val="1"/>
        </dgm:presLayoutVars>
      </dgm:prSet>
      <dgm:spPr>
        <a:prstGeom prst="rect">
          <a:avLst/>
        </a:prstGeom>
      </dgm:spPr>
    </dgm:pt>
    <dgm:pt modelId="{AE1C94B9-4820-4A22-91BC-939CF36A6D3F}" type="pres">
      <dgm:prSet presAssocID="{CAA8EE27-302D-4464-92CD-4EC6970EE5D0}" presName="childShp" presStyleLbl="bgAccFollowNode1" presStyleIdx="0" presStyleCnt="5">
        <dgm:presLayoutVars>
          <dgm:bulletEnabled val="1"/>
        </dgm:presLayoutVars>
      </dgm:prSet>
      <dgm:spPr/>
    </dgm:pt>
    <dgm:pt modelId="{187B75A7-131C-41D1-800A-C95185604CB5}" type="pres">
      <dgm:prSet presAssocID="{081A4A5E-A854-4C60-A69B-9025624625ED}" presName="spacing" presStyleCnt="0"/>
      <dgm:spPr/>
    </dgm:pt>
    <dgm:pt modelId="{89AC23B2-4588-4063-8E94-003B6D96446C}" type="pres">
      <dgm:prSet presAssocID="{639F0353-9FAE-409D-AC7C-F1EBE7B18929}" presName="linNode" presStyleCnt="0"/>
      <dgm:spPr/>
    </dgm:pt>
    <dgm:pt modelId="{916CE10C-FACA-4BDB-9108-3C59ADA59C18}" type="pres">
      <dgm:prSet presAssocID="{639F0353-9FAE-409D-AC7C-F1EBE7B18929}" presName="parentShp" presStyleLbl="node1" presStyleIdx="1" presStyleCnt="5">
        <dgm:presLayoutVars>
          <dgm:bulletEnabled val="1"/>
        </dgm:presLayoutVars>
      </dgm:prSet>
      <dgm:spPr>
        <a:prstGeom prst="rect">
          <a:avLst/>
        </a:prstGeom>
      </dgm:spPr>
    </dgm:pt>
    <dgm:pt modelId="{7ECEA080-B608-4B69-9BF4-0E533AA6C84B}" type="pres">
      <dgm:prSet presAssocID="{639F0353-9FAE-409D-AC7C-F1EBE7B18929}" presName="childShp" presStyleLbl="bgAccFollowNode1" presStyleIdx="1" presStyleCnt="5">
        <dgm:presLayoutVars>
          <dgm:bulletEnabled val="1"/>
        </dgm:presLayoutVars>
      </dgm:prSet>
      <dgm:spPr/>
    </dgm:pt>
    <dgm:pt modelId="{B3651B7B-6813-472B-96A5-40176F75F180}" type="pres">
      <dgm:prSet presAssocID="{819272DB-AD27-421F-83D9-86757C61DCC1}" presName="spacing" presStyleCnt="0"/>
      <dgm:spPr/>
    </dgm:pt>
    <dgm:pt modelId="{8C055C31-862B-4130-B01A-047D98FA1E36}" type="pres">
      <dgm:prSet presAssocID="{0365A6C1-FB47-4273-A919-2CDF21329C25}" presName="linNode" presStyleCnt="0"/>
      <dgm:spPr/>
    </dgm:pt>
    <dgm:pt modelId="{CA06729E-3E83-4349-9A6C-D1816D027B9E}" type="pres">
      <dgm:prSet presAssocID="{0365A6C1-FB47-4273-A919-2CDF21329C25}" presName="parentShp" presStyleLbl="node1" presStyleIdx="2" presStyleCnt="5">
        <dgm:presLayoutVars>
          <dgm:bulletEnabled val="1"/>
        </dgm:presLayoutVars>
      </dgm:prSet>
      <dgm:spPr>
        <a:prstGeom prst="rect">
          <a:avLst/>
        </a:prstGeom>
      </dgm:spPr>
    </dgm:pt>
    <dgm:pt modelId="{CC4A4663-3AF5-4E12-A126-4BAA32B49A1E}" type="pres">
      <dgm:prSet presAssocID="{0365A6C1-FB47-4273-A919-2CDF21329C25}" presName="childShp" presStyleLbl="bgAccFollowNode1" presStyleIdx="2" presStyleCnt="5">
        <dgm:presLayoutVars>
          <dgm:bulletEnabled val="1"/>
        </dgm:presLayoutVars>
      </dgm:prSet>
      <dgm:spPr/>
    </dgm:pt>
    <dgm:pt modelId="{531E18BF-4701-49C1-B472-3B5C4360D994}" type="pres">
      <dgm:prSet presAssocID="{1FA4B4B0-10C2-4981-A67F-E83780E07850}" presName="spacing" presStyleCnt="0"/>
      <dgm:spPr/>
    </dgm:pt>
    <dgm:pt modelId="{39350016-7FD3-4D7F-A41C-B2592E3A9B25}" type="pres">
      <dgm:prSet presAssocID="{E000618D-FB0C-46A0-94AB-563DA3D7F26A}" presName="linNode" presStyleCnt="0"/>
      <dgm:spPr/>
    </dgm:pt>
    <dgm:pt modelId="{638792A0-00D8-4658-8DC5-2D5937E39CB2}" type="pres">
      <dgm:prSet presAssocID="{E000618D-FB0C-46A0-94AB-563DA3D7F26A}" presName="parentShp" presStyleLbl="node1" presStyleIdx="3" presStyleCnt="5">
        <dgm:presLayoutVars>
          <dgm:bulletEnabled val="1"/>
        </dgm:presLayoutVars>
      </dgm:prSet>
      <dgm:spPr>
        <a:prstGeom prst="rect">
          <a:avLst/>
        </a:prstGeom>
      </dgm:spPr>
    </dgm:pt>
    <dgm:pt modelId="{1E97BA73-E66B-4474-90CA-05B8C0DB3B09}" type="pres">
      <dgm:prSet presAssocID="{E000618D-FB0C-46A0-94AB-563DA3D7F26A}" presName="childShp" presStyleLbl="bgAccFollowNode1" presStyleIdx="3" presStyleCnt="5">
        <dgm:presLayoutVars>
          <dgm:bulletEnabled val="1"/>
        </dgm:presLayoutVars>
      </dgm:prSet>
      <dgm:spPr/>
    </dgm:pt>
    <dgm:pt modelId="{03191913-18B3-40C0-A193-18A82A7836CE}" type="pres">
      <dgm:prSet presAssocID="{1577EF09-0A59-4936-A026-A09E97E65B39}" presName="spacing" presStyleCnt="0"/>
      <dgm:spPr/>
    </dgm:pt>
    <dgm:pt modelId="{28BE0183-E371-4577-AB99-E4C664AAE490}" type="pres">
      <dgm:prSet presAssocID="{D67501FF-1576-43E9-A33F-1FA910899E03}" presName="linNode" presStyleCnt="0"/>
      <dgm:spPr/>
    </dgm:pt>
    <dgm:pt modelId="{7B8C366F-9992-4AE0-A512-E41A07FD1E15}" type="pres">
      <dgm:prSet presAssocID="{D67501FF-1576-43E9-A33F-1FA910899E03}" presName="parentShp" presStyleLbl="node1" presStyleIdx="4" presStyleCnt="5">
        <dgm:presLayoutVars>
          <dgm:bulletEnabled val="1"/>
        </dgm:presLayoutVars>
      </dgm:prSet>
      <dgm:spPr/>
    </dgm:pt>
    <dgm:pt modelId="{AFC93AAB-E9A6-4DF6-B2A7-D841D48CD99B}" type="pres">
      <dgm:prSet presAssocID="{D67501FF-1576-43E9-A33F-1FA910899E03}" presName="childShp" presStyleLbl="bgAccFollowNode1" presStyleIdx="4" presStyleCnt="5">
        <dgm:presLayoutVars>
          <dgm:bulletEnabled val="1"/>
        </dgm:presLayoutVars>
      </dgm:prSet>
      <dgm:spPr/>
    </dgm:pt>
  </dgm:ptLst>
  <dgm:cxnLst>
    <dgm:cxn modelId="{83C50F00-3EB5-4209-85A8-C732C3267091}" srcId="{AA501289-4240-443B-A4AD-73DBBF5BCE25}" destId="{0365A6C1-FB47-4273-A919-2CDF21329C25}" srcOrd="2" destOrd="0" parTransId="{1A4617DA-7423-44D2-B203-C3762BDA6C81}" sibTransId="{1FA4B4B0-10C2-4981-A67F-E83780E07850}"/>
    <dgm:cxn modelId="{1024A203-5663-4461-A796-9E09D81AF085}" type="presOf" srcId="{639F0353-9FAE-409D-AC7C-F1EBE7B18929}" destId="{916CE10C-FACA-4BDB-9108-3C59ADA59C18}" srcOrd="0" destOrd="0" presId="urn:microsoft.com/office/officeart/2005/8/layout/vList6"/>
    <dgm:cxn modelId="{670C1507-5FA2-4DEE-BB88-7056BD25EBDE}" type="presOf" srcId="{AA501289-4240-443B-A4AD-73DBBF5BCE25}" destId="{C0771E1B-C807-46CD-B4F7-0477AF41B46B}" srcOrd="0" destOrd="0" presId="urn:microsoft.com/office/officeart/2005/8/layout/vList6"/>
    <dgm:cxn modelId="{6902512B-41F8-4D37-B762-46DAF122727D}" srcId="{CAA8EE27-302D-4464-92CD-4EC6970EE5D0}" destId="{7B4B9894-124F-4195-B657-64D36A7485DE}" srcOrd="0" destOrd="0" parTransId="{6F3231BA-63EF-4D7E-AA00-CE7CD4FEFCA0}" sibTransId="{699A7566-7CC7-485D-ADE2-6BF3805C3A80}"/>
    <dgm:cxn modelId="{212D8442-B8E4-4B5D-90C3-E86C2212568A}" type="presOf" srcId="{7B4B9894-124F-4195-B657-64D36A7485DE}" destId="{AE1C94B9-4820-4A22-91BC-939CF36A6D3F}" srcOrd="0" destOrd="0" presId="urn:microsoft.com/office/officeart/2005/8/layout/vList6"/>
    <dgm:cxn modelId="{DB1A8565-8A30-4122-A382-CF18B70D4231}" type="presOf" srcId="{E000618D-FB0C-46A0-94AB-563DA3D7F26A}" destId="{638792A0-00D8-4658-8DC5-2D5937E39CB2}" srcOrd="0" destOrd="0" presId="urn:microsoft.com/office/officeart/2005/8/layout/vList6"/>
    <dgm:cxn modelId="{348BAC6A-B320-4458-9652-ECE502AD287E}" type="presOf" srcId="{88652D32-1AC1-4C76-83AC-16BBC964A310}" destId="{AFC93AAB-E9A6-4DF6-B2A7-D841D48CD99B}" srcOrd="0" destOrd="0" presId="urn:microsoft.com/office/officeart/2005/8/layout/vList6"/>
    <dgm:cxn modelId="{8E71D470-19B3-4037-8665-641689B70E53}" type="presOf" srcId="{0365A6C1-FB47-4273-A919-2CDF21329C25}" destId="{CA06729E-3E83-4349-9A6C-D1816D027B9E}" srcOrd="0" destOrd="0" presId="urn:microsoft.com/office/officeart/2005/8/layout/vList6"/>
    <dgm:cxn modelId="{E716927C-9CFE-4CB1-8334-46FC65350B15}" srcId="{AA501289-4240-443B-A4AD-73DBBF5BCE25}" destId="{CAA8EE27-302D-4464-92CD-4EC6970EE5D0}" srcOrd="0" destOrd="0" parTransId="{F2798F29-BABA-4FBC-B55F-8FEEB80390CC}" sibTransId="{081A4A5E-A854-4C60-A69B-9025624625ED}"/>
    <dgm:cxn modelId="{798FD183-B35B-4793-8158-979B64DF4592}" srcId="{AA501289-4240-443B-A4AD-73DBBF5BCE25}" destId="{D67501FF-1576-43E9-A33F-1FA910899E03}" srcOrd="4" destOrd="0" parTransId="{682EE089-7801-4287-98CD-9C82013A2DEF}" sibTransId="{85BF74B6-8D16-49DF-BEED-DE6A5A897791}"/>
    <dgm:cxn modelId="{3820A5AC-09C1-41F8-B711-3A433407E11C}" type="presOf" srcId="{429E50AB-3E4D-4AD9-B789-A01D73620C3B}" destId="{1E97BA73-E66B-4474-90CA-05B8C0DB3B09}" srcOrd="0" destOrd="0" presId="urn:microsoft.com/office/officeart/2005/8/layout/vList6"/>
    <dgm:cxn modelId="{AA11CDB2-D551-4E66-9236-8C3984E2B486}" srcId="{D67501FF-1576-43E9-A33F-1FA910899E03}" destId="{88652D32-1AC1-4C76-83AC-16BBC964A310}" srcOrd="0" destOrd="0" parTransId="{9198B477-849E-447D-9A4F-0EA4C9A5A763}" sibTransId="{F3B21FAD-B44C-4CEC-B793-30AE058A2D59}"/>
    <dgm:cxn modelId="{6F09EEC7-A068-41B6-A6D7-3F6335BBE27C}" type="presOf" srcId="{CAA8EE27-302D-4464-92CD-4EC6970EE5D0}" destId="{92CF47C3-5044-4E20-9A5C-1A3E01018950}" srcOrd="0" destOrd="0" presId="urn:microsoft.com/office/officeart/2005/8/layout/vList6"/>
    <dgm:cxn modelId="{3D743ED3-2C16-4804-9FCC-57828B7A3577}" type="presOf" srcId="{4BE3AC41-8687-47A6-8747-5F22B92A9719}" destId="{CC4A4663-3AF5-4E12-A126-4BAA32B49A1E}" srcOrd="0" destOrd="0" presId="urn:microsoft.com/office/officeart/2005/8/layout/vList6"/>
    <dgm:cxn modelId="{B10C34E1-04B7-435A-8CCE-85ED543EEE54}" type="presOf" srcId="{816F29AB-F532-4D00-8416-BC8D4DCF59D9}" destId="{7ECEA080-B608-4B69-9BF4-0E533AA6C84B}" srcOrd="0" destOrd="0" presId="urn:microsoft.com/office/officeart/2005/8/layout/vList6"/>
    <dgm:cxn modelId="{E1D79AEF-BC96-486A-ACF9-29154FBAA44A}" srcId="{AA501289-4240-443B-A4AD-73DBBF5BCE25}" destId="{639F0353-9FAE-409D-AC7C-F1EBE7B18929}" srcOrd="1" destOrd="0" parTransId="{09F750FF-1A60-4AF5-A866-ED1ACD7E31CF}" sibTransId="{819272DB-AD27-421F-83D9-86757C61DCC1}"/>
    <dgm:cxn modelId="{0D75B0F0-4CAB-4B3B-AB12-0BB0AACA00C4}" srcId="{AA501289-4240-443B-A4AD-73DBBF5BCE25}" destId="{E000618D-FB0C-46A0-94AB-563DA3D7F26A}" srcOrd="3" destOrd="0" parTransId="{E093B8C4-1B6C-47FF-BFA3-86F0B35F0710}" sibTransId="{1577EF09-0A59-4936-A026-A09E97E65B39}"/>
    <dgm:cxn modelId="{FE19ACF1-933E-4E2D-B886-69C4EC61CCE7}" srcId="{E000618D-FB0C-46A0-94AB-563DA3D7F26A}" destId="{429E50AB-3E4D-4AD9-B789-A01D73620C3B}" srcOrd="0" destOrd="0" parTransId="{A903E966-A12F-4A7D-BE67-90AE151E21CF}" sibTransId="{1E9CF07E-EFE2-461D-8112-4BAFEE71D526}"/>
    <dgm:cxn modelId="{8A286EF9-D23A-4EE2-BC29-57C76F962946}" srcId="{0365A6C1-FB47-4273-A919-2CDF21329C25}" destId="{4BE3AC41-8687-47A6-8747-5F22B92A9719}" srcOrd="0" destOrd="0" parTransId="{9743B246-F336-47E3-BCC5-6CB00F08225A}" sibTransId="{8D0C0A87-716F-4E90-9554-5239D45259F0}"/>
    <dgm:cxn modelId="{9E7577FC-F4F7-4322-91BC-EBF051713875}" srcId="{639F0353-9FAE-409D-AC7C-F1EBE7B18929}" destId="{816F29AB-F532-4D00-8416-BC8D4DCF59D9}" srcOrd="0" destOrd="0" parTransId="{0905A0C2-FC73-4720-A517-9D32743E33AD}" sibTransId="{A1842FC4-E95B-4FD5-8572-0DFD15EA76D5}"/>
    <dgm:cxn modelId="{4AA98DFD-61C9-4D5F-924F-D149C3947183}" type="presOf" srcId="{D67501FF-1576-43E9-A33F-1FA910899E03}" destId="{7B8C366F-9992-4AE0-A512-E41A07FD1E15}" srcOrd="0" destOrd="0" presId="urn:microsoft.com/office/officeart/2005/8/layout/vList6"/>
    <dgm:cxn modelId="{39EB1D63-B74E-4491-8A40-F728AE33A852}" type="presParOf" srcId="{C0771E1B-C807-46CD-B4F7-0477AF41B46B}" destId="{851978AE-E9D1-44CE-B7B4-EB005164CE1C}" srcOrd="0" destOrd="0" presId="urn:microsoft.com/office/officeart/2005/8/layout/vList6"/>
    <dgm:cxn modelId="{62FBF352-98DA-468B-8C47-9ECDF7D9D527}" type="presParOf" srcId="{851978AE-E9D1-44CE-B7B4-EB005164CE1C}" destId="{92CF47C3-5044-4E20-9A5C-1A3E01018950}" srcOrd="0" destOrd="0" presId="urn:microsoft.com/office/officeart/2005/8/layout/vList6"/>
    <dgm:cxn modelId="{45E193E3-E030-416A-9749-190C3728C20E}" type="presParOf" srcId="{851978AE-E9D1-44CE-B7B4-EB005164CE1C}" destId="{AE1C94B9-4820-4A22-91BC-939CF36A6D3F}" srcOrd="1" destOrd="0" presId="urn:microsoft.com/office/officeart/2005/8/layout/vList6"/>
    <dgm:cxn modelId="{2F008F39-5222-4938-AA6F-A3FF301695C8}" type="presParOf" srcId="{C0771E1B-C807-46CD-B4F7-0477AF41B46B}" destId="{187B75A7-131C-41D1-800A-C95185604CB5}" srcOrd="1" destOrd="0" presId="urn:microsoft.com/office/officeart/2005/8/layout/vList6"/>
    <dgm:cxn modelId="{2EBEDBE9-2CC8-4FCC-BF64-496F3C29CC67}" type="presParOf" srcId="{C0771E1B-C807-46CD-B4F7-0477AF41B46B}" destId="{89AC23B2-4588-4063-8E94-003B6D96446C}" srcOrd="2" destOrd="0" presId="urn:microsoft.com/office/officeart/2005/8/layout/vList6"/>
    <dgm:cxn modelId="{C1674C51-6E4B-42FF-BB12-4889ADD77B3A}" type="presParOf" srcId="{89AC23B2-4588-4063-8E94-003B6D96446C}" destId="{916CE10C-FACA-4BDB-9108-3C59ADA59C18}" srcOrd="0" destOrd="0" presId="urn:microsoft.com/office/officeart/2005/8/layout/vList6"/>
    <dgm:cxn modelId="{E8F81BB9-CE14-4ADF-94C6-12BD0754708C}" type="presParOf" srcId="{89AC23B2-4588-4063-8E94-003B6D96446C}" destId="{7ECEA080-B608-4B69-9BF4-0E533AA6C84B}" srcOrd="1" destOrd="0" presId="urn:microsoft.com/office/officeart/2005/8/layout/vList6"/>
    <dgm:cxn modelId="{8AF8ED4C-AC9C-4C9A-8CF6-E521B1B45471}" type="presParOf" srcId="{C0771E1B-C807-46CD-B4F7-0477AF41B46B}" destId="{B3651B7B-6813-472B-96A5-40176F75F180}" srcOrd="3" destOrd="0" presId="urn:microsoft.com/office/officeart/2005/8/layout/vList6"/>
    <dgm:cxn modelId="{C8874B7E-031F-4CA9-8588-ECFCB2879FFA}" type="presParOf" srcId="{C0771E1B-C807-46CD-B4F7-0477AF41B46B}" destId="{8C055C31-862B-4130-B01A-047D98FA1E36}" srcOrd="4" destOrd="0" presId="urn:microsoft.com/office/officeart/2005/8/layout/vList6"/>
    <dgm:cxn modelId="{7E24688C-C764-4A02-B2EB-7D7969BC6761}" type="presParOf" srcId="{8C055C31-862B-4130-B01A-047D98FA1E36}" destId="{CA06729E-3E83-4349-9A6C-D1816D027B9E}" srcOrd="0" destOrd="0" presId="urn:microsoft.com/office/officeart/2005/8/layout/vList6"/>
    <dgm:cxn modelId="{E97A8084-E690-4141-AE89-CFE690F2A150}" type="presParOf" srcId="{8C055C31-862B-4130-B01A-047D98FA1E36}" destId="{CC4A4663-3AF5-4E12-A126-4BAA32B49A1E}" srcOrd="1" destOrd="0" presId="urn:microsoft.com/office/officeart/2005/8/layout/vList6"/>
    <dgm:cxn modelId="{E4CB21A6-10F4-4501-A282-997BA746F8AA}" type="presParOf" srcId="{C0771E1B-C807-46CD-B4F7-0477AF41B46B}" destId="{531E18BF-4701-49C1-B472-3B5C4360D994}" srcOrd="5" destOrd="0" presId="urn:microsoft.com/office/officeart/2005/8/layout/vList6"/>
    <dgm:cxn modelId="{4A501AE0-80BF-456C-BC92-5AAB8A3A1B8E}" type="presParOf" srcId="{C0771E1B-C807-46CD-B4F7-0477AF41B46B}" destId="{39350016-7FD3-4D7F-A41C-B2592E3A9B25}" srcOrd="6" destOrd="0" presId="urn:microsoft.com/office/officeart/2005/8/layout/vList6"/>
    <dgm:cxn modelId="{73C64505-72D5-40DC-B7C3-DA26B2652BF0}" type="presParOf" srcId="{39350016-7FD3-4D7F-A41C-B2592E3A9B25}" destId="{638792A0-00D8-4658-8DC5-2D5937E39CB2}" srcOrd="0" destOrd="0" presId="urn:microsoft.com/office/officeart/2005/8/layout/vList6"/>
    <dgm:cxn modelId="{E20081B8-481E-4BCB-A6A3-FA2E09D43CAD}" type="presParOf" srcId="{39350016-7FD3-4D7F-A41C-B2592E3A9B25}" destId="{1E97BA73-E66B-4474-90CA-05B8C0DB3B09}" srcOrd="1" destOrd="0" presId="urn:microsoft.com/office/officeart/2005/8/layout/vList6"/>
    <dgm:cxn modelId="{C5091DBF-668D-4317-B520-0D664E4B1540}" type="presParOf" srcId="{C0771E1B-C807-46CD-B4F7-0477AF41B46B}" destId="{03191913-18B3-40C0-A193-18A82A7836CE}" srcOrd="7" destOrd="0" presId="urn:microsoft.com/office/officeart/2005/8/layout/vList6"/>
    <dgm:cxn modelId="{0CDBE351-2A1A-4122-B370-C4620EFB9DBF}" type="presParOf" srcId="{C0771E1B-C807-46CD-B4F7-0477AF41B46B}" destId="{28BE0183-E371-4577-AB99-E4C664AAE490}" srcOrd="8" destOrd="0" presId="urn:microsoft.com/office/officeart/2005/8/layout/vList6"/>
    <dgm:cxn modelId="{A871DB88-B1EC-4E82-84E5-D4B6ECFAB70E}" type="presParOf" srcId="{28BE0183-E371-4577-AB99-E4C664AAE490}" destId="{7B8C366F-9992-4AE0-A512-E41A07FD1E15}" srcOrd="0" destOrd="0" presId="urn:microsoft.com/office/officeart/2005/8/layout/vList6"/>
    <dgm:cxn modelId="{75F9158C-ECF5-4093-9341-9861E59563D1}" type="presParOf" srcId="{28BE0183-E371-4577-AB99-E4C664AAE490}" destId="{AFC93AAB-E9A6-4DF6-B2A7-D841D48CD99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0CB483-B0E1-4DF7-B7E4-E5B488F531B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741E903E-0A66-47C6-823E-D0FD01C0B530}">
      <dgm:prSet phldrT="[Text]"/>
      <dgm:spPr/>
      <dgm:t>
        <a:bodyPr/>
        <a:lstStyle/>
        <a:p>
          <a:r>
            <a:rPr lang="en-GB" dirty="0"/>
            <a:t>Advice and information</a:t>
          </a:r>
        </a:p>
      </dgm:t>
    </dgm:pt>
    <dgm:pt modelId="{C10E394E-4C13-4398-8833-DC807EFF0E33}" type="parTrans" cxnId="{97775567-B2B9-403B-8A3E-B27A424CB09A}">
      <dgm:prSet/>
      <dgm:spPr/>
      <dgm:t>
        <a:bodyPr/>
        <a:lstStyle/>
        <a:p>
          <a:endParaRPr lang="en-GB"/>
        </a:p>
      </dgm:t>
    </dgm:pt>
    <dgm:pt modelId="{D2B83395-42F7-46A2-AF1A-0C1D191A5D64}" type="sibTrans" cxnId="{97775567-B2B9-403B-8A3E-B27A424CB09A}">
      <dgm:prSet/>
      <dgm:spPr/>
      <dgm:t>
        <a:bodyPr/>
        <a:lstStyle/>
        <a:p>
          <a:endParaRPr lang="en-GB"/>
        </a:p>
      </dgm:t>
    </dgm:pt>
    <dgm:pt modelId="{BD5C9772-2886-41B4-AA1D-F7BDBCB34E2D}">
      <dgm:prSet phldrT="[Text]"/>
      <dgm:spPr/>
      <dgm:t>
        <a:bodyPr/>
        <a:lstStyle/>
        <a:p>
          <a:r>
            <a:rPr lang="en-GB" dirty="0"/>
            <a:t>Reduce essential family outgoings</a:t>
          </a:r>
        </a:p>
      </dgm:t>
    </dgm:pt>
    <dgm:pt modelId="{23CBD570-295C-4D17-B28D-700B365F18A2}" type="parTrans" cxnId="{27413A87-1661-4B77-BCCF-0F56F8DF6A8E}">
      <dgm:prSet/>
      <dgm:spPr/>
      <dgm:t>
        <a:bodyPr/>
        <a:lstStyle/>
        <a:p>
          <a:endParaRPr lang="en-GB"/>
        </a:p>
      </dgm:t>
    </dgm:pt>
    <dgm:pt modelId="{1E7D80A7-BF40-48AC-897F-F4863BBFE11E}" type="sibTrans" cxnId="{27413A87-1661-4B77-BCCF-0F56F8DF6A8E}">
      <dgm:prSet/>
      <dgm:spPr/>
      <dgm:t>
        <a:bodyPr/>
        <a:lstStyle/>
        <a:p>
          <a:endParaRPr lang="en-GB"/>
        </a:p>
      </dgm:t>
    </dgm:pt>
    <dgm:pt modelId="{BFF4DBE5-1592-4EA7-937E-D28C61053E4E}">
      <dgm:prSet phldrT="[Text]"/>
      <dgm:spPr/>
      <dgm:t>
        <a:bodyPr/>
        <a:lstStyle/>
        <a:p>
          <a:r>
            <a:rPr lang="en-GB" dirty="0"/>
            <a:t>Make it everyone’s job</a:t>
          </a:r>
        </a:p>
      </dgm:t>
    </dgm:pt>
    <dgm:pt modelId="{8F0F6A8B-7B8A-4643-B578-089E714DC41F}" type="parTrans" cxnId="{C7CEA57C-0D21-4279-B5ED-90CC4DB41C84}">
      <dgm:prSet/>
      <dgm:spPr/>
      <dgm:t>
        <a:bodyPr/>
        <a:lstStyle/>
        <a:p>
          <a:endParaRPr lang="en-GB"/>
        </a:p>
      </dgm:t>
    </dgm:pt>
    <dgm:pt modelId="{B2EBA925-E04F-49AA-B7F3-149252D4D9B8}" type="sibTrans" cxnId="{C7CEA57C-0D21-4279-B5ED-90CC4DB41C84}">
      <dgm:prSet/>
      <dgm:spPr/>
      <dgm:t>
        <a:bodyPr/>
        <a:lstStyle/>
        <a:p>
          <a:endParaRPr lang="en-GB"/>
        </a:p>
      </dgm:t>
    </dgm:pt>
    <dgm:pt modelId="{4D46C7E7-704C-4DB3-8718-535000E6214F}">
      <dgm:prSet phldrT="[Text]"/>
      <dgm:spPr/>
      <dgm:t>
        <a:bodyPr/>
        <a:lstStyle/>
        <a:p>
          <a:r>
            <a:rPr lang="en-GB" dirty="0"/>
            <a:t>Poverty proof services</a:t>
          </a:r>
        </a:p>
      </dgm:t>
    </dgm:pt>
    <dgm:pt modelId="{F18AD358-DF9D-42B3-85BF-8FF2C83F95B1}" type="parTrans" cxnId="{B38FE1AD-1228-472A-B62B-DF33BB792BCC}">
      <dgm:prSet/>
      <dgm:spPr/>
      <dgm:t>
        <a:bodyPr/>
        <a:lstStyle/>
        <a:p>
          <a:endParaRPr lang="en-GB"/>
        </a:p>
      </dgm:t>
    </dgm:pt>
    <dgm:pt modelId="{800C4058-CB0C-445B-9BC6-B3F3BBEFD304}" type="sibTrans" cxnId="{B38FE1AD-1228-472A-B62B-DF33BB792BCC}">
      <dgm:prSet/>
      <dgm:spPr/>
      <dgm:t>
        <a:bodyPr/>
        <a:lstStyle/>
        <a:p>
          <a:endParaRPr lang="en-GB"/>
        </a:p>
      </dgm:t>
    </dgm:pt>
    <dgm:pt modelId="{AD04B047-1A8E-47E1-9CE2-0C4C43E7650D}" type="pres">
      <dgm:prSet presAssocID="{130CB483-B0E1-4DF7-B7E4-E5B488F531BA}" presName="Name0" presStyleCnt="0">
        <dgm:presLayoutVars>
          <dgm:chMax val="7"/>
          <dgm:dir/>
          <dgm:animLvl val="lvl"/>
          <dgm:resizeHandles val="exact"/>
        </dgm:presLayoutVars>
      </dgm:prSet>
      <dgm:spPr/>
    </dgm:pt>
    <dgm:pt modelId="{61286042-891A-49C2-98B7-054810B5030A}" type="pres">
      <dgm:prSet presAssocID="{741E903E-0A66-47C6-823E-D0FD01C0B530}" presName="circle1" presStyleLbl="node1" presStyleIdx="0" presStyleCnt="4"/>
      <dgm:spPr>
        <a:solidFill>
          <a:srgbClr val="FCA927"/>
        </a:solidFill>
      </dgm:spPr>
    </dgm:pt>
    <dgm:pt modelId="{D5AAD766-D9F8-453A-AD34-E0B147994E32}" type="pres">
      <dgm:prSet presAssocID="{741E903E-0A66-47C6-823E-D0FD01C0B530}" presName="space" presStyleCnt="0"/>
      <dgm:spPr/>
    </dgm:pt>
    <dgm:pt modelId="{5B8E2462-D1B2-4F06-8664-B355427A1B4C}" type="pres">
      <dgm:prSet presAssocID="{741E903E-0A66-47C6-823E-D0FD01C0B530}" presName="rect1" presStyleLbl="alignAcc1" presStyleIdx="0" presStyleCnt="4"/>
      <dgm:spPr/>
    </dgm:pt>
    <dgm:pt modelId="{B58F4F1D-599E-4DF0-AC61-DC647A87FBE4}" type="pres">
      <dgm:prSet presAssocID="{BD5C9772-2886-41B4-AA1D-F7BDBCB34E2D}" presName="vertSpace2" presStyleLbl="node1" presStyleIdx="0" presStyleCnt="4"/>
      <dgm:spPr/>
    </dgm:pt>
    <dgm:pt modelId="{DF755C1F-DEE6-4948-BDD8-9C3FDD212B86}" type="pres">
      <dgm:prSet presAssocID="{BD5C9772-2886-41B4-AA1D-F7BDBCB34E2D}" presName="circle2" presStyleLbl="node1" presStyleIdx="1" presStyleCnt="4"/>
      <dgm:spPr>
        <a:solidFill>
          <a:srgbClr val="7030A0"/>
        </a:solidFill>
      </dgm:spPr>
    </dgm:pt>
    <dgm:pt modelId="{583DD55E-FA0A-490B-A45F-54E0824BED93}" type="pres">
      <dgm:prSet presAssocID="{BD5C9772-2886-41B4-AA1D-F7BDBCB34E2D}" presName="rect2" presStyleLbl="alignAcc1" presStyleIdx="1" presStyleCnt="4"/>
      <dgm:spPr/>
    </dgm:pt>
    <dgm:pt modelId="{F771C644-B669-4B77-AC64-51439F8913F0}" type="pres">
      <dgm:prSet presAssocID="{BFF4DBE5-1592-4EA7-937E-D28C61053E4E}" presName="vertSpace3" presStyleLbl="node1" presStyleIdx="1" presStyleCnt="4"/>
      <dgm:spPr/>
    </dgm:pt>
    <dgm:pt modelId="{9866213A-375C-4818-B057-6E09E968B489}" type="pres">
      <dgm:prSet presAssocID="{BFF4DBE5-1592-4EA7-937E-D28C61053E4E}" presName="circle3" presStyleLbl="node1" presStyleIdx="2" presStyleCnt="4"/>
      <dgm:spPr>
        <a:solidFill>
          <a:srgbClr val="00B0F0"/>
        </a:solidFill>
      </dgm:spPr>
    </dgm:pt>
    <dgm:pt modelId="{04E13DFD-278C-4640-8D37-4F1879093CE9}" type="pres">
      <dgm:prSet presAssocID="{BFF4DBE5-1592-4EA7-937E-D28C61053E4E}" presName="rect3" presStyleLbl="alignAcc1" presStyleIdx="2" presStyleCnt="4"/>
      <dgm:spPr/>
    </dgm:pt>
    <dgm:pt modelId="{498E7BA0-689F-4A46-A721-DC40DC76C235}" type="pres">
      <dgm:prSet presAssocID="{4D46C7E7-704C-4DB3-8718-535000E6214F}" presName="vertSpace4" presStyleLbl="node1" presStyleIdx="2" presStyleCnt="4"/>
      <dgm:spPr/>
    </dgm:pt>
    <dgm:pt modelId="{98E4741C-0C67-489E-ADB7-1DBD298D3FB0}" type="pres">
      <dgm:prSet presAssocID="{4D46C7E7-704C-4DB3-8718-535000E6214F}" presName="circle4" presStyleLbl="node1" presStyleIdx="3" presStyleCnt="4"/>
      <dgm:spPr>
        <a:solidFill>
          <a:srgbClr val="EC008B"/>
        </a:solidFill>
      </dgm:spPr>
    </dgm:pt>
    <dgm:pt modelId="{3AA1E8BD-F591-4EBC-9300-6B715B18FF3B}" type="pres">
      <dgm:prSet presAssocID="{4D46C7E7-704C-4DB3-8718-535000E6214F}" presName="rect4" presStyleLbl="alignAcc1" presStyleIdx="3" presStyleCnt="4"/>
      <dgm:spPr/>
    </dgm:pt>
    <dgm:pt modelId="{6CFC086E-D29C-482C-AB82-B3812EEEDB32}" type="pres">
      <dgm:prSet presAssocID="{741E903E-0A66-47C6-823E-D0FD01C0B530}" presName="rect1ParTxNoCh" presStyleLbl="alignAcc1" presStyleIdx="3" presStyleCnt="4">
        <dgm:presLayoutVars>
          <dgm:chMax val="1"/>
          <dgm:bulletEnabled val="1"/>
        </dgm:presLayoutVars>
      </dgm:prSet>
      <dgm:spPr/>
    </dgm:pt>
    <dgm:pt modelId="{72FD599D-C17B-43FA-A285-3501CA198FC6}" type="pres">
      <dgm:prSet presAssocID="{BD5C9772-2886-41B4-AA1D-F7BDBCB34E2D}" presName="rect2ParTxNoCh" presStyleLbl="alignAcc1" presStyleIdx="3" presStyleCnt="4">
        <dgm:presLayoutVars>
          <dgm:chMax val="1"/>
          <dgm:bulletEnabled val="1"/>
        </dgm:presLayoutVars>
      </dgm:prSet>
      <dgm:spPr/>
    </dgm:pt>
    <dgm:pt modelId="{56E6FF28-AD31-436F-994E-3BECBA628052}" type="pres">
      <dgm:prSet presAssocID="{BFF4DBE5-1592-4EA7-937E-D28C61053E4E}" presName="rect3ParTxNoCh" presStyleLbl="alignAcc1" presStyleIdx="3" presStyleCnt="4">
        <dgm:presLayoutVars>
          <dgm:chMax val="1"/>
          <dgm:bulletEnabled val="1"/>
        </dgm:presLayoutVars>
      </dgm:prSet>
      <dgm:spPr/>
    </dgm:pt>
    <dgm:pt modelId="{FF29A7FE-3881-43AB-A673-19E39D0627E8}" type="pres">
      <dgm:prSet presAssocID="{4D46C7E7-704C-4DB3-8718-535000E6214F}" presName="rect4ParTxNoCh" presStyleLbl="alignAcc1" presStyleIdx="3" presStyleCnt="4">
        <dgm:presLayoutVars>
          <dgm:chMax val="1"/>
          <dgm:bulletEnabled val="1"/>
        </dgm:presLayoutVars>
      </dgm:prSet>
      <dgm:spPr/>
    </dgm:pt>
  </dgm:ptLst>
  <dgm:cxnLst>
    <dgm:cxn modelId="{87C95012-2DA5-4AD8-B3E8-E58C9F0EAAE1}" type="presOf" srcId="{BFF4DBE5-1592-4EA7-937E-D28C61053E4E}" destId="{56E6FF28-AD31-436F-994E-3BECBA628052}" srcOrd="1" destOrd="0" presId="urn:microsoft.com/office/officeart/2005/8/layout/target3"/>
    <dgm:cxn modelId="{8AC50518-0EB9-4536-82CD-1C8931114AD0}" type="presOf" srcId="{741E903E-0A66-47C6-823E-D0FD01C0B530}" destId="{5B8E2462-D1B2-4F06-8664-B355427A1B4C}" srcOrd="0" destOrd="0" presId="urn:microsoft.com/office/officeart/2005/8/layout/target3"/>
    <dgm:cxn modelId="{F92FD74C-9F0B-4A85-83FD-5618897C5D35}" type="presOf" srcId="{130CB483-B0E1-4DF7-B7E4-E5B488F531BA}" destId="{AD04B047-1A8E-47E1-9CE2-0C4C43E7650D}" srcOrd="0" destOrd="0" presId="urn:microsoft.com/office/officeart/2005/8/layout/target3"/>
    <dgm:cxn modelId="{97775567-B2B9-403B-8A3E-B27A424CB09A}" srcId="{130CB483-B0E1-4DF7-B7E4-E5B488F531BA}" destId="{741E903E-0A66-47C6-823E-D0FD01C0B530}" srcOrd="0" destOrd="0" parTransId="{C10E394E-4C13-4398-8833-DC807EFF0E33}" sibTransId="{D2B83395-42F7-46A2-AF1A-0C1D191A5D64}"/>
    <dgm:cxn modelId="{C7CEA57C-0D21-4279-B5ED-90CC4DB41C84}" srcId="{130CB483-B0E1-4DF7-B7E4-E5B488F531BA}" destId="{BFF4DBE5-1592-4EA7-937E-D28C61053E4E}" srcOrd="2" destOrd="0" parTransId="{8F0F6A8B-7B8A-4643-B578-089E714DC41F}" sibTransId="{B2EBA925-E04F-49AA-B7F3-149252D4D9B8}"/>
    <dgm:cxn modelId="{27413A87-1661-4B77-BCCF-0F56F8DF6A8E}" srcId="{130CB483-B0E1-4DF7-B7E4-E5B488F531BA}" destId="{BD5C9772-2886-41B4-AA1D-F7BDBCB34E2D}" srcOrd="1" destOrd="0" parTransId="{23CBD570-295C-4D17-B28D-700B365F18A2}" sibTransId="{1E7D80A7-BF40-48AC-897F-F4863BBFE11E}"/>
    <dgm:cxn modelId="{37FC5F9C-AEC3-43D3-9ADE-A021059CE0D7}" type="presOf" srcId="{BD5C9772-2886-41B4-AA1D-F7BDBCB34E2D}" destId="{583DD55E-FA0A-490B-A45F-54E0824BED93}" srcOrd="0" destOrd="0" presId="urn:microsoft.com/office/officeart/2005/8/layout/target3"/>
    <dgm:cxn modelId="{8FED38AB-2F24-49A0-9F31-FCE508A64772}" type="presOf" srcId="{4D46C7E7-704C-4DB3-8718-535000E6214F}" destId="{FF29A7FE-3881-43AB-A673-19E39D0627E8}" srcOrd="1" destOrd="0" presId="urn:microsoft.com/office/officeart/2005/8/layout/target3"/>
    <dgm:cxn modelId="{B38FE1AD-1228-472A-B62B-DF33BB792BCC}" srcId="{130CB483-B0E1-4DF7-B7E4-E5B488F531BA}" destId="{4D46C7E7-704C-4DB3-8718-535000E6214F}" srcOrd="3" destOrd="0" parTransId="{F18AD358-DF9D-42B3-85BF-8FF2C83F95B1}" sibTransId="{800C4058-CB0C-445B-9BC6-B3F3BBEFD304}"/>
    <dgm:cxn modelId="{25440BB0-2709-4358-8916-0B67BDFE3326}" type="presOf" srcId="{741E903E-0A66-47C6-823E-D0FD01C0B530}" destId="{6CFC086E-D29C-482C-AB82-B3812EEEDB32}" srcOrd="1" destOrd="0" presId="urn:microsoft.com/office/officeart/2005/8/layout/target3"/>
    <dgm:cxn modelId="{26EE6BD6-F324-4153-A317-47BE183054F6}" type="presOf" srcId="{4D46C7E7-704C-4DB3-8718-535000E6214F}" destId="{3AA1E8BD-F591-4EBC-9300-6B715B18FF3B}" srcOrd="0" destOrd="0" presId="urn:microsoft.com/office/officeart/2005/8/layout/target3"/>
    <dgm:cxn modelId="{0CE3B7EA-7299-4EC5-A9D7-055B46C50338}" type="presOf" srcId="{BFF4DBE5-1592-4EA7-937E-D28C61053E4E}" destId="{04E13DFD-278C-4640-8D37-4F1879093CE9}" srcOrd="0" destOrd="0" presId="urn:microsoft.com/office/officeart/2005/8/layout/target3"/>
    <dgm:cxn modelId="{67EDE1FC-2E54-4302-93FC-684CE3270C4F}" type="presOf" srcId="{BD5C9772-2886-41B4-AA1D-F7BDBCB34E2D}" destId="{72FD599D-C17B-43FA-A285-3501CA198FC6}" srcOrd="1" destOrd="0" presId="urn:microsoft.com/office/officeart/2005/8/layout/target3"/>
    <dgm:cxn modelId="{68C77C26-F56C-4354-8040-BF7A04115508}" type="presParOf" srcId="{AD04B047-1A8E-47E1-9CE2-0C4C43E7650D}" destId="{61286042-891A-49C2-98B7-054810B5030A}" srcOrd="0" destOrd="0" presId="urn:microsoft.com/office/officeart/2005/8/layout/target3"/>
    <dgm:cxn modelId="{AB592254-F155-4CFD-8D60-88BE616FFE17}" type="presParOf" srcId="{AD04B047-1A8E-47E1-9CE2-0C4C43E7650D}" destId="{D5AAD766-D9F8-453A-AD34-E0B147994E32}" srcOrd="1" destOrd="0" presId="urn:microsoft.com/office/officeart/2005/8/layout/target3"/>
    <dgm:cxn modelId="{DA77DE92-04AE-4EB6-B366-0C78ACCCCF62}" type="presParOf" srcId="{AD04B047-1A8E-47E1-9CE2-0C4C43E7650D}" destId="{5B8E2462-D1B2-4F06-8664-B355427A1B4C}" srcOrd="2" destOrd="0" presId="urn:microsoft.com/office/officeart/2005/8/layout/target3"/>
    <dgm:cxn modelId="{333D53B0-6F11-4CC2-9019-334574716E0D}" type="presParOf" srcId="{AD04B047-1A8E-47E1-9CE2-0C4C43E7650D}" destId="{B58F4F1D-599E-4DF0-AC61-DC647A87FBE4}" srcOrd="3" destOrd="0" presId="urn:microsoft.com/office/officeart/2005/8/layout/target3"/>
    <dgm:cxn modelId="{713C6EC7-C8CF-4CAF-AD50-66CBAA1CFD23}" type="presParOf" srcId="{AD04B047-1A8E-47E1-9CE2-0C4C43E7650D}" destId="{DF755C1F-DEE6-4948-BDD8-9C3FDD212B86}" srcOrd="4" destOrd="0" presId="urn:microsoft.com/office/officeart/2005/8/layout/target3"/>
    <dgm:cxn modelId="{107ACCF4-78ED-44C4-B695-8099BBDD7AAF}" type="presParOf" srcId="{AD04B047-1A8E-47E1-9CE2-0C4C43E7650D}" destId="{583DD55E-FA0A-490B-A45F-54E0824BED93}" srcOrd="5" destOrd="0" presId="urn:microsoft.com/office/officeart/2005/8/layout/target3"/>
    <dgm:cxn modelId="{6F566F59-BEE5-459B-935F-D4939AD89A12}" type="presParOf" srcId="{AD04B047-1A8E-47E1-9CE2-0C4C43E7650D}" destId="{F771C644-B669-4B77-AC64-51439F8913F0}" srcOrd="6" destOrd="0" presId="urn:microsoft.com/office/officeart/2005/8/layout/target3"/>
    <dgm:cxn modelId="{440C5544-ECE3-4E9A-B6F6-55C8AE66DA4A}" type="presParOf" srcId="{AD04B047-1A8E-47E1-9CE2-0C4C43E7650D}" destId="{9866213A-375C-4818-B057-6E09E968B489}" srcOrd="7" destOrd="0" presId="urn:microsoft.com/office/officeart/2005/8/layout/target3"/>
    <dgm:cxn modelId="{05DE019A-FF8D-4E28-8DD5-FD369D7B7E84}" type="presParOf" srcId="{AD04B047-1A8E-47E1-9CE2-0C4C43E7650D}" destId="{04E13DFD-278C-4640-8D37-4F1879093CE9}" srcOrd="8" destOrd="0" presId="urn:microsoft.com/office/officeart/2005/8/layout/target3"/>
    <dgm:cxn modelId="{1873F398-76FB-4879-883A-FAFB3B3B9CFC}" type="presParOf" srcId="{AD04B047-1A8E-47E1-9CE2-0C4C43E7650D}" destId="{498E7BA0-689F-4A46-A721-DC40DC76C235}" srcOrd="9" destOrd="0" presId="urn:microsoft.com/office/officeart/2005/8/layout/target3"/>
    <dgm:cxn modelId="{8EB62541-D0E5-45C1-8B71-3286CAC95CCE}" type="presParOf" srcId="{AD04B047-1A8E-47E1-9CE2-0C4C43E7650D}" destId="{98E4741C-0C67-489E-ADB7-1DBD298D3FB0}" srcOrd="10" destOrd="0" presId="urn:microsoft.com/office/officeart/2005/8/layout/target3"/>
    <dgm:cxn modelId="{D1FDB77A-627F-42C8-9D57-211F8977834C}" type="presParOf" srcId="{AD04B047-1A8E-47E1-9CE2-0C4C43E7650D}" destId="{3AA1E8BD-F591-4EBC-9300-6B715B18FF3B}" srcOrd="11" destOrd="0" presId="urn:microsoft.com/office/officeart/2005/8/layout/target3"/>
    <dgm:cxn modelId="{431FB3DC-C5BF-4D76-8D16-47747E1BE794}" type="presParOf" srcId="{AD04B047-1A8E-47E1-9CE2-0C4C43E7650D}" destId="{6CFC086E-D29C-482C-AB82-B3812EEEDB32}" srcOrd="12" destOrd="0" presId="urn:microsoft.com/office/officeart/2005/8/layout/target3"/>
    <dgm:cxn modelId="{F5A3892E-4394-474E-9906-59FB92C58B5F}" type="presParOf" srcId="{AD04B047-1A8E-47E1-9CE2-0C4C43E7650D}" destId="{72FD599D-C17B-43FA-A285-3501CA198FC6}" srcOrd="13" destOrd="0" presId="urn:microsoft.com/office/officeart/2005/8/layout/target3"/>
    <dgm:cxn modelId="{B6E91FF1-4D4F-42F1-8601-B96D1BEED277}" type="presParOf" srcId="{AD04B047-1A8E-47E1-9CE2-0C4C43E7650D}" destId="{56E6FF28-AD31-436F-994E-3BECBA628052}" srcOrd="14" destOrd="0" presId="urn:microsoft.com/office/officeart/2005/8/layout/target3"/>
    <dgm:cxn modelId="{86DF70DF-79FE-4066-9EE9-21FA79B3CE63}" type="presParOf" srcId="{AD04B047-1A8E-47E1-9CE2-0C4C43E7650D}" destId="{FF29A7FE-3881-43AB-A673-19E39D0627E8}"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6032F-96B0-4310-9744-97ED2BBB7514}">
      <dsp:nvSpPr>
        <dsp:cNvPr id="0" name=""/>
        <dsp:cNvSpPr/>
      </dsp:nvSpPr>
      <dsp:spPr>
        <a:xfrm>
          <a:off x="0" y="207371"/>
          <a:ext cx="2471433" cy="14828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GB" sz="2300" kern="1200" dirty="0"/>
            <a:t>Income supplement for low income families</a:t>
          </a:r>
        </a:p>
      </dsp:txBody>
      <dsp:txXfrm>
        <a:off x="0" y="207371"/>
        <a:ext cx="2471433" cy="1482860"/>
      </dsp:txXfrm>
    </dsp:sp>
    <dsp:sp modelId="{45930AC1-B99F-4223-8F7C-3CBF7DCD9A2B}">
      <dsp:nvSpPr>
        <dsp:cNvPr id="0" name=""/>
        <dsp:cNvSpPr/>
      </dsp:nvSpPr>
      <dsp:spPr>
        <a:xfrm>
          <a:off x="2718576" y="207371"/>
          <a:ext cx="2471433" cy="14828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GB" sz="2300" kern="1200" dirty="0"/>
            <a:t>Financial Health Check Guarantee</a:t>
          </a:r>
        </a:p>
      </dsp:txBody>
      <dsp:txXfrm>
        <a:off x="2718576" y="207371"/>
        <a:ext cx="2471433" cy="1482860"/>
      </dsp:txXfrm>
    </dsp:sp>
    <dsp:sp modelId="{A6BB6809-7517-4080-AD50-6108FB434A3B}">
      <dsp:nvSpPr>
        <dsp:cNvPr id="0" name=""/>
        <dsp:cNvSpPr/>
      </dsp:nvSpPr>
      <dsp:spPr>
        <a:xfrm>
          <a:off x="5437153" y="207371"/>
          <a:ext cx="2471433" cy="14828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GB" sz="2300" kern="1200" dirty="0"/>
            <a:t>Cost of the School Day</a:t>
          </a:r>
        </a:p>
      </dsp:txBody>
      <dsp:txXfrm>
        <a:off x="5437153" y="207371"/>
        <a:ext cx="2471433" cy="1482860"/>
      </dsp:txXfrm>
    </dsp:sp>
    <dsp:sp modelId="{A149084D-B5E1-45FD-B411-B54D9E5C383F}">
      <dsp:nvSpPr>
        <dsp:cNvPr id="0" name=""/>
        <dsp:cNvSpPr/>
      </dsp:nvSpPr>
      <dsp:spPr>
        <a:xfrm>
          <a:off x="0" y="1937374"/>
          <a:ext cx="2471433" cy="14828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GB" sz="2300" kern="1200" dirty="0"/>
            <a:t>Food and fuel poverty</a:t>
          </a:r>
        </a:p>
      </dsp:txBody>
      <dsp:txXfrm>
        <a:off x="0" y="1937374"/>
        <a:ext cx="2471433" cy="1482860"/>
      </dsp:txXfrm>
    </dsp:sp>
    <dsp:sp modelId="{7EF61152-EA61-4A36-A88F-E09B682601C4}">
      <dsp:nvSpPr>
        <dsp:cNvPr id="0" name=""/>
        <dsp:cNvSpPr/>
      </dsp:nvSpPr>
      <dsp:spPr>
        <a:xfrm>
          <a:off x="2718576" y="1937374"/>
          <a:ext cx="2471433" cy="14828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GB" sz="2300" kern="1200" dirty="0"/>
            <a:t>Childcare Expansion</a:t>
          </a:r>
        </a:p>
      </dsp:txBody>
      <dsp:txXfrm>
        <a:off x="2718576" y="1937374"/>
        <a:ext cx="2471433" cy="1482860"/>
      </dsp:txXfrm>
    </dsp:sp>
    <dsp:sp modelId="{945BA607-21CF-45E1-8D92-749794797C07}">
      <dsp:nvSpPr>
        <dsp:cNvPr id="0" name=""/>
        <dsp:cNvSpPr/>
      </dsp:nvSpPr>
      <dsp:spPr>
        <a:xfrm>
          <a:off x="5437153" y="1937374"/>
          <a:ext cx="2471433" cy="14828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GB" sz="2300" kern="1200" dirty="0"/>
            <a:t>Action on Work and Earnings</a:t>
          </a:r>
        </a:p>
      </dsp:txBody>
      <dsp:txXfrm>
        <a:off x="5437153" y="1937374"/>
        <a:ext cx="2471433" cy="1482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C94B9-4820-4A22-91BC-939CF36A6D3F}">
      <dsp:nvSpPr>
        <dsp:cNvPr id="0" name=""/>
        <dsp:cNvSpPr/>
      </dsp:nvSpPr>
      <dsp:spPr>
        <a:xfrm>
          <a:off x="2908662" y="1225"/>
          <a:ext cx="4362994" cy="663776"/>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GB" sz="1800" kern="1200" dirty="0"/>
            <a:t>Scottish Government Child Poverty Delivery Plan </a:t>
          </a:r>
        </a:p>
      </dsp:txBody>
      <dsp:txXfrm>
        <a:off x="2908662" y="84197"/>
        <a:ext cx="4114078" cy="497832"/>
      </dsp:txXfrm>
    </dsp:sp>
    <dsp:sp modelId="{92CF47C3-5044-4E20-9A5C-1A3E01018950}">
      <dsp:nvSpPr>
        <dsp:cNvPr id="0" name=""/>
        <dsp:cNvSpPr/>
      </dsp:nvSpPr>
      <dsp:spPr>
        <a:xfrm>
          <a:off x="0" y="1225"/>
          <a:ext cx="2908662" cy="66377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GB" sz="3300" kern="1200" dirty="0"/>
            <a:t>March 2018</a:t>
          </a:r>
        </a:p>
      </dsp:txBody>
      <dsp:txXfrm>
        <a:off x="0" y="1225"/>
        <a:ext cx="2908662" cy="663776"/>
      </dsp:txXfrm>
    </dsp:sp>
    <dsp:sp modelId="{7ECEA080-B608-4B69-9BF4-0E533AA6C84B}">
      <dsp:nvSpPr>
        <dsp:cNvPr id="0" name=""/>
        <dsp:cNvSpPr/>
      </dsp:nvSpPr>
      <dsp:spPr>
        <a:xfrm>
          <a:off x="2908662" y="731379"/>
          <a:ext cx="4362994" cy="663776"/>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GB" sz="1400" kern="1200" dirty="0"/>
            <a:t> </a:t>
          </a:r>
          <a:r>
            <a:rPr lang="en-GB" sz="1800" kern="1200" dirty="0"/>
            <a:t>Local Action Plans guidance to be published</a:t>
          </a:r>
          <a:endParaRPr lang="en-GB" sz="1400" kern="1200" dirty="0"/>
        </a:p>
      </dsp:txBody>
      <dsp:txXfrm>
        <a:off x="2908662" y="814351"/>
        <a:ext cx="4114078" cy="497832"/>
      </dsp:txXfrm>
    </dsp:sp>
    <dsp:sp modelId="{916CE10C-FACA-4BDB-9108-3C59ADA59C18}">
      <dsp:nvSpPr>
        <dsp:cNvPr id="0" name=""/>
        <dsp:cNvSpPr/>
      </dsp:nvSpPr>
      <dsp:spPr>
        <a:xfrm>
          <a:off x="0" y="731379"/>
          <a:ext cx="2908662" cy="66377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GB" sz="3300" kern="1200" dirty="0"/>
            <a:t>June 2018</a:t>
          </a:r>
        </a:p>
      </dsp:txBody>
      <dsp:txXfrm>
        <a:off x="0" y="731379"/>
        <a:ext cx="2908662" cy="663776"/>
      </dsp:txXfrm>
    </dsp:sp>
    <dsp:sp modelId="{CC4A4663-3AF5-4E12-A126-4BAA32B49A1E}">
      <dsp:nvSpPr>
        <dsp:cNvPr id="0" name=""/>
        <dsp:cNvSpPr/>
      </dsp:nvSpPr>
      <dsp:spPr>
        <a:xfrm>
          <a:off x="2908662" y="1461533"/>
          <a:ext cx="4362994" cy="663776"/>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rtl="0">
            <a:lnSpc>
              <a:spcPct val="90000"/>
            </a:lnSpc>
            <a:spcBef>
              <a:spcPct val="0"/>
            </a:spcBef>
            <a:spcAft>
              <a:spcPct val="15000"/>
            </a:spcAft>
            <a:buChar char="•"/>
          </a:pPr>
          <a:r>
            <a:rPr lang="en-GB" sz="1800" kern="1200" dirty="0"/>
            <a:t>NHS Health Scotland collating good practice examples from local partners </a:t>
          </a:r>
        </a:p>
      </dsp:txBody>
      <dsp:txXfrm>
        <a:off x="2908662" y="1544505"/>
        <a:ext cx="4114078" cy="497832"/>
      </dsp:txXfrm>
    </dsp:sp>
    <dsp:sp modelId="{CA06729E-3E83-4349-9A6C-D1816D027B9E}">
      <dsp:nvSpPr>
        <dsp:cNvPr id="0" name=""/>
        <dsp:cNvSpPr/>
      </dsp:nvSpPr>
      <dsp:spPr>
        <a:xfrm>
          <a:off x="0" y="1461533"/>
          <a:ext cx="2908662" cy="66377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GB" sz="3300" kern="1200"/>
            <a:t>2018</a:t>
          </a:r>
          <a:endParaRPr lang="en-GB" sz="3300" kern="1200" dirty="0"/>
        </a:p>
      </dsp:txBody>
      <dsp:txXfrm>
        <a:off x="0" y="1461533"/>
        <a:ext cx="2908662" cy="663776"/>
      </dsp:txXfrm>
    </dsp:sp>
    <dsp:sp modelId="{1E97BA73-E66B-4474-90CA-05B8C0DB3B09}">
      <dsp:nvSpPr>
        <dsp:cNvPr id="0" name=""/>
        <dsp:cNvSpPr/>
      </dsp:nvSpPr>
      <dsp:spPr>
        <a:xfrm>
          <a:off x="2908662" y="2191687"/>
          <a:ext cx="4362994" cy="663776"/>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GB" sz="1800" kern="1200" dirty="0"/>
            <a:t>First Local Child Poverty Action Reports due – Scrutiny by P &amp; I Commission</a:t>
          </a:r>
        </a:p>
      </dsp:txBody>
      <dsp:txXfrm>
        <a:off x="2908662" y="2274659"/>
        <a:ext cx="4114078" cy="497832"/>
      </dsp:txXfrm>
    </dsp:sp>
    <dsp:sp modelId="{638792A0-00D8-4658-8DC5-2D5937E39CB2}">
      <dsp:nvSpPr>
        <dsp:cNvPr id="0" name=""/>
        <dsp:cNvSpPr/>
      </dsp:nvSpPr>
      <dsp:spPr>
        <a:xfrm>
          <a:off x="0" y="2191687"/>
          <a:ext cx="2908662" cy="66377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GB" sz="3300" kern="1200" dirty="0"/>
            <a:t>April 2019</a:t>
          </a:r>
        </a:p>
      </dsp:txBody>
      <dsp:txXfrm>
        <a:off x="0" y="2191687"/>
        <a:ext cx="2908662" cy="663776"/>
      </dsp:txXfrm>
    </dsp:sp>
    <dsp:sp modelId="{AFC93AAB-E9A6-4DF6-B2A7-D841D48CD99B}">
      <dsp:nvSpPr>
        <dsp:cNvPr id="0" name=""/>
        <dsp:cNvSpPr/>
      </dsp:nvSpPr>
      <dsp:spPr>
        <a:xfrm>
          <a:off x="2908662" y="2921841"/>
          <a:ext cx="4362994" cy="663776"/>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rtl="0">
            <a:lnSpc>
              <a:spcPct val="90000"/>
            </a:lnSpc>
            <a:spcBef>
              <a:spcPct val="0"/>
            </a:spcBef>
            <a:spcAft>
              <a:spcPct val="15000"/>
            </a:spcAft>
            <a:buChar char="•"/>
          </a:pPr>
          <a:r>
            <a:rPr lang="en-GB" sz="1800" kern="1200" dirty="0"/>
            <a:t>Best Practice summits to facilitate sharing of good practice   </a:t>
          </a:r>
        </a:p>
      </dsp:txBody>
      <dsp:txXfrm>
        <a:off x="2908662" y="3004813"/>
        <a:ext cx="4114078" cy="497832"/>
      </dsp:txXfrm>
    </dsp:sp>
    <dsp:sp modelId="{7B8C366F-9992-4AE0-A512-E41A07FD1E15}">
      <dsp:nvSpPr>
        <dsp:cNvPr id="0" name=""/>
        <dsp:cNvSpPr/>
      </dsp:nvSpPr>
      <dsp:spPr>
        <a:xfrm>
          <a:off x="0" y="2921841"/>
          <a:ext cx="2908662" cy="66377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GB" sz="3300" kern="1200" dirty="0"/>
            <a:t>Ongoing </a:t>
          </a:r>
        </a:p>
      </dsp:txBody>
      <dsp:txXfrm>
        <a:off x="32403" y="2954244"/>
        <a:ext cx="2843856" cy="598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86042-891A-49C2-98B7-054810B5030A}">
      <dsp:nvSpPr>
        <dsp:cNvPr id="0" name=""/>
        <dsp:cNvSpPr/>
      </dsp:nvSpPr>
      <dsp:spPr>
        <a:xfrm>
          <a:off x="0" y="0"/>
          <a:ext cx="3912781" cy="3912781"/>
        </a:xfrm>
        <a:prstGeom prst="pie">
          <a:avLst>
            <a:gd name="adj1" fmla="val 5400000"/>
            <a:gd name="adj2" fmla="val 16200000"/>
          </a:avLst>
        </a:prstGeom>
        <a:solidFill>
          <a:srgbClr val="FCA9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8E2462-D1B2-4F06-8664-B355427A1B4C}">
      <dsp:nvSpPr>
        <dsp:cNvPr id="0" name=""/>
        <dsp:cNvSpPr/>
      </dsp:nvSpPr>
      <dsp:spPr>
        <a:xfrm>
          <a:off x="1956390" y="0"/>
          <a:ext cx="5699051" cy="391278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Advice and information</a:t>
          </a:r>
        </a:p>
      </dsp:txBody>
      <dsp:txXfrm>
        <a:off x="1956390" y="0"/>
        <a:ext cx="5699051" cy="831465"/>
      </dsp:txXfrm>
    </dsp:sp>
    <dsp:sp modelId="{DF755C1F-DEE6-4948-BDD8-9C3FDD212B86}">
      <dsp:nvSpPr>
        <dsp:cNvPr id="0" name=""/>
        <dsp:cNvSpPr/>
      </dsp:nvSpPr>
      <dsp:spPr>
        <a:xfrm>
          <a:off x="513552" y="831465"/>
          <a:ext cx="2885675" cy="2885675"/>
        </a:xfrm>
        <a:prstGeom prst="pie">
          <a:avLst>
            <a:gd name="adj1" fmla="val 5400000"/>
            <a:gd name="adj2" fmla="val 1620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3DD55E-FA0A-490B-A45F-54E0824BED93}">
      <dsp:nvSpPr>
        <dsp:cNvPr id="0" name=""/>
        <dsp:cNvSpPr/>
      </dsp:nvSpPr>
      <dsp:spPr>
        <a:xfrm>
          <a:off x="1956390" y="831465"/>
          <a:ext cx="5699051" cy="28856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Reduce essential family outgoings</a:t>
          </a:r>
        </a:p>
      </dsp:txBody>
      <dsp:txXfrm>
        <a:off x="1956390" y="831465"/>
        <a:ext cx="5699051" cy="831465"/>
      </dsp:txXfrm>
    </dsp:sp>
    <dsp:sp modelId="{9866213A-375C-4818-B057-6E09E968B489}">
      <dsp:nvSpPr>
        <dsp:cNvPr id="0" name=""/>
        <dsp:cNvSpPr/>
      </dsp:nvSpPr>
      <dsp:spPr>
        <a:xfrm>
          <a:off x="1027105" y="1662931"/>
          <a:ext cx="1858570" cy="1858570"/>
        </a:xfrm>
        <a:prstGeom prst="pie">
          <a:avLst>
            <a:gd name="adj1" fmla="val 5400000"/>
            <a:gd name="adj2" fmla="val 1620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E13DFD-278C-4640-8D37-4F1879093CE9}">
      <dsp:nvSpPr>
        <dsp:cNvPr id="0" name=""/>
        <dsp:cNvSpPr/>
      </dsp:nvSpPr>
      <dsp:spPr>
        <a:xfrm>
          <a:off x="1956390" y="1662931"/>
          <a:ext cx="5699051" cy="185857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Make it everyone’s job</a:t>
          </a:r>
        </a:p>
      </dsp:txBody>
      <dsp:txXfrm>
        <a:off x="1956390" y="1662931"/>
        <a:ext cx="5699051" cy="831465"/>
      </dsp:txXfrm>
    </dsp:sp>
    <dsp:sp modelId="{98E4741C-0C67-489E-ADB7-1DBD298D3FB0}">
      <dsp:nvSpPr>
        <dsp:cNvPr id="0" name=""/>
        <dsp:cNvSpPr/>
      </dsp:nvSpPr>
      <dsp:spPr>
        <a:xfrm>
          <a:off x="1540657" y="2494397"/>
          <a:ext cx="831465" cy="831465"/>
        </a:xfrm>
        <a:prstGeom prst="pie">
          <a:avLst>
            <a:gd name="adj1" fmla="val 5400000"/>
            <a:gd name="adj2" fmla="val 16200000"/>
          </a:avLst>
        </a:prstGeom>
        <a:solidFill>
          <a:srgbClr val="EC008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1E8BD-F591-4EBC-9300-6B715B18FF3B}">
      <dsp:nvSpPr>
        <dsp:cNvPr id="0" name=""/>
        <dsp:cNvSpPr/>
      </dsp:nvSpPr>
      <dsp:spPr>
        <a:xfrm>
          <a:off x="1956390" y="2494397"/>
          <a:ext cx="5699051" cy="83146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Poverty proof services</a:t>
          </a:r>
        </a:p>
      </dsp:txBody>
      <dsp:txXfrm>
        <a:off x="1956390" y="2494397"/>
        <a:ext cx="5699051" cy="8314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latin typeface="Calibri Light" panose="020F0302020204030204" pitchFamily="34" charset="0"/>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1ACEAFC-EA84-4782-9C44-7D59B23FA1A2}" type="datetimeFigureOut">
              <a:rPr lang="en-GB" smtClean="0">
                <a:latin typeface="Calibri Light" panose="020F0302020204030204" pitchFamily="34" charset="0"/>
              </a:rPr>
              <a:t>25/04/2018</a:t>
            </a:fld>
            <a:endParaRPr lang="en-GB" dirty="0">
              <a:latin typeface="Calibri Light" panose="020F0302020204030204" pitchFamily="34" charset="0"/>
            </a:endParaRP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latin typeface="Calibri Light" panose="020F0302020204030204" pitchFamily="34" charset="0"/>
            </a:endParaRP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324E6D1-4727-4414-83BB-36F20FB383E0}" type="slidenum">
              <a:rPr lang="en-GB" smtClean="0">
                <a:latin typeface="Calibri Light" panose="020F0302020204030204" pitchFamily="34" charset="0"/>
              </a:rPr>
              <a:t>‹#›</a:t>
            </a:fld>
            <a:endParaRPr lang="en-GB" dirty="0">
              <a:latin typeface="Calibri Light" panose="020F0302020204030204" pitchFamily="34" charset="0"/>
            </a:endParaRPr>
          </a:p>
        </p:txBody>
      </p:sp>
    </p:spTree>
    <p:extLst>
      <p:ext uri="{BB962C8B-B14F-4D97-AF65-F5344CB8AC3E}">
        <p14:creationId xmlns:p14="http://schemas.microsoft.com/office/powerpoint/2010/main" val="1755580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Calibri Light" panose="020F0302020204030204" pitchFamily="34" charset="0"/>
              </a:defRPr>
            </a:lvl1pPr>
          </a:lstStyle>
          <a:p>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Calibri Light" panose="020F0302020204030204" pitchFamily="34" charset="0"/>
              </a:defRPr>
            </a:lvl1pPr>
          </a:lstStyle>
          <a:p>
            <a:fld id="{8AA9D308-D85C-438C-9C5C-E43E03456C47}" type="datetimeFigureOut">
              <a:rPr lang="en-GB" smtClean="0"/>
              <a:pPr/>
              <a:t>25/04/2018</a:t>
            </a:fld>
            <a:endParaRPr lang="en-GB" dirty="0"/>
          </a:p>
        </p:txBody>
      </p:sp>
      <p:sp>
        <p:nvSpPr>
          <p:cNvPr id="4" name="Slide Image Placeholder 3"/>
          <p:cNvSpPr>
            <a:spLocks noGrp="1" noRot="1" noChangeAspect="1"/>
          </p:cNvSpPr>
          <p:nvPr>
            <p:ph type="sldImg" idx="2"/>
          </p:nvPr>
        </p:nvSpPr>
        <p:spPr>
          <a:xfrm>
            <a:off x="719138" y="1241425"/>
            <a:ext cx="535940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atin typeface="Calibri Light" panose="020F0302020204030204" pitchFamily="34" charset="0"/>
              </a:defRPr>
            </a:lvl1pPr>
          </a:lstStyle>
          <a:p>
            <a:endParaRPr lang="en-GB"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atin typeface="Calibri Light" panose="020F0302020204030204" pitchFamily="34" charset="0"/>
              </a:defRPr>
            </a:lvl1pPr>
          </a:lstStyle>
          <a:p>
            <a:fld id="{024E53C6-4912-4F86-B6BE-77F4F364D580}" type="slidenum">
              <a:rPr lang="en-GB" smtClean="0"/>
              <a:pPr/>
              <a:t>‹#›</a:t>
            </a:fld>
            <a:endParaRPr lang="en-GB" dirty="0"/>
          </a:p>
        </p:txBody>
      </p:sp>
    </p:spTree>
    <p:extLst>
      <p:ext uri="{BB962C8B-B14F-4D97-AF65-F5344CB8AC3E}">
        <p14:creationId xmlns:p14="http://schemas.microsoft.com/office/powerpoint/2010/main" val="2051585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Light" panose="020F0302020204030204" pitchFamily="34" charset="0"/>
        <a:ea typeface="+mn-ea"/>
        <a:cs typeface="+mn-cs"/>
      </a:defRPr>
    </a:lvl1pPr>
    <a:lvl2pPr marL="457200" algn="l" defTabSz="914400" rtl="0" eaLnBrk="1" latinLnBrk="0" hangingPunct="1">
      <a:defRPr sz="1200" kern="1200">
        <a:solidFill>
          <a:schemeClr val="tx1"/>
        </a:solidFill>
        <a:latin typeface="Calibri Light" panose="020F0302020204030204" pitchFamily="34" charset="0"/>
        <a:ea typeface="+mn-ea"/>
        <a:cs typeface="+mn-cs"/>
      </a:defRPr>
    </a:lvl2pPr>
    <a:lvl3pPr marL="914400" algn="l" defTabSz="914400" rtl="0" eaLnBrk="1" latinLnBrk="0" hangingPunct="1">
      <a:defRPr sz="1200" kern="1200">
        <a:solidFill>
          <a:schemeClr val="tx1"/>
        </a:solidFill>
        <a:latin typeface="Calibri Light" panose="020F0302020204030204" pitchFamily="34" charset="0"/>
        <a:ea typeface="+mn-ea"/>
        <a:cs typeface="+mn-cs"/>
      </a:defRPr>
    </a:lvl3pPr>
    <a:lvl4pPr marL="1371600" algn="l" defTabSz="914400" rtl="0" eaLnBrk="1" latinLnBrk="0" hangingPunct="1">
      <a:defRPr sz="1200" kern="1200">
        <a:solidFill>
          <a:schemeClr val="tx1"/>
        </a:solidFill>
        <a:latin typeface="Calibri Light" panose="020F0302020204030204" pitchFamily="34" charset="0"/>
        <a:ea typeface="+mn-ea"/>
        <a:cs typeface="+mn-cs"/>
      </a:defRPr>
    </a:lvl4pPr>
    <a:lvl5pPr marL="1828800" algn="l" defTabSz="914400" rtl="0" eaLnBrk="1" latinLnBrk="0" hangingPunct="1">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pag.org.uk/content/austerity-generation-impact-decade-cuts-family-incomes-and-child-poverty"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cpag.org.uk/sites/default/files/uploads/CPAG%20-%20Scot%20-%20Benefit%20cap%20report%20(Jan%2018).pdf" TargetMode="External"/><Relationship Id="rId5" Type="http://schemas.openxmlformats.org/officeDocument/2006/relationships/hyperlink" Target="http://www.cpag.org.uk/sites/default/files/FINAL%20Seminar%20Report%20%20Local%20Child%20Poverty%20Action%20Reports.pdf" TargetMode="External"/><Relationship Id="rId4" Type="http://schemas.openxmlformats.org/officeDocument/2006/relationships/hyperlink" Target="http://www.cpag.org.uk/content/challenges-poverty-parents-voice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pag.org.uk/content/estimate-cost-child-poverty-201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1" i="0" u="none" strike="noStrike" baseline="0" dirty="0">
                <a:solidFill>
                  <a:srgbClr val="52F8FF"/>
                </a:solidFill>
                <a:latin typeface="SourceSansPro-Bold"/>
              </a:rPr>
              <a:t>Workshop 5: Child poverty</a:t>
            </a:r>
          </a:p>
          <a:p>
            <a:pPr algn="l"/>
            <a:r>
              <a:rPr lang="en-GB" sz="1200" b="1" i="0" u="none" strike="noStrike" baseline="0" dirty="0">
                <a:solidFill>
                  <a:srgbClr val="000000"/>
                </a:solidFill>
                <a:latin typeface="SourceSansPro-Bold"/>
              </a:rPr>
              <a:t>Kathryn Chisholm, Scottish Government</a:t>
            </a:r>
          </a:p>
          <a:p>
            <a:pPr algn="l"/>
            <a:r>
              <a:rPr lang="en-GB" sz="1200" b="1" i="0" u="none" strike="noStrike" baseline="0" dirty="0">
                <a:solidFill>
                  <a:srgbClr val="000000"/>
                </a:solidFill>
                <a:latin typeface="SourceSansPro-Bold"/>
              </a:rPr>
              <a:t>Mark Willis, CPAG Scotland</a:t>
            </a:r>
          </a:p>
          <a:p>
            <a:pPr algn="l"/>
            <a:r>
              <a:rPr lang="en-GB" sz="1200" b="0" i="0" u="none" strike="noStrike" baseline="0" dirty="0">
                <a:solidFill>
                  <a:srgbClr val="000000"/>
                </a:solidFill>
                <a:latin typeface="SourceSansPro-Regular"/>
              </a:rPr>
              <a:t>One in four children live in poverty in Scotland with this number predicted to rise. This workshop will look at the Child Poverty (Scotland) Act and how it will be delivered</a:t>
            </a:r>
          </a:p>
          <a:p>
            <a:pPr algn="l"/>
            <a:r>
              <a:rPr lang="en-GB" sz="1200" b="0" i="0" u="none" strike="noStrike" baseline="0" dirty="0">
                <a:solidFill>
                  <a:srgbClr val="000000"/>
                </a:solidFill>
                <a:latin typeface="SourceSansPro-Regular"/>
              </a:rPr>
              <a:t>nationally and locally.</a:t>
            </a:r>
          </a:p>
          <a:p>
            <a:pPr algn="l"/>
            <a:r>
              <a:rPr lang="en-GB" sz="1200" b="1" i="0" u="none" strike="noStrike" baseline="0" dirty="0">
                <a:solidFill>
                  <a:srgbClr val="FF9469"/>
                </a:solidFill>
                <a:latin typeface="Thonburi-Bold"/>
              </a:rPr>
              <a:t>• </a:t>
            </a:r>
            <a:r>
              <a:rPr lang="en-GB" sz="1200" b="0" i="0" u="none" strike="noStrike" baseline="0" dirty="0">
                <a:solidFill>
                  <a:srgbClr val="000000"/>
                </a:solidFill>
                <a:latin typeface="SourceSansPro-Regular"/>
              </a:rPr>
              <a:t>The Scottish Government recently launched its first Child Poverty Delivery Plan. Learn more about the contents of the Plan and discuss how it can be delivered in local areas.</a:t>
            </a:r>
          </a:p>
          <a:p>
            <a:pPr algn="l"/>
            <a:r>
              <a:rPr lang="en-GB" sz="1200" b="1" i="0" u="none" strike="noStrike" baseline="0" dirty="0">
                <a:solidFill>
                  <a:srgbClr val="FF9469"/>
                </a:solidFill>
                <a:latin typeface="Thonburi-Bold"/>
              </a:rPr>
              <a:t>• </a:t>
            </a:r>
            <a:r>
              <a:rPr lang="en-GB" sz="1200" b="0" i="0" u="none" strike="noStrike" baseline="0" dirty="0">
                <a:solidFill>
                  <a:srgbClr val="000000"/>
                </a:solidFill>
                <a:latin typeface="SourceSansPro-Regular"/>
              </a:rPr>
              <a:t>CPAG will highlight good practice examples of initiatives that can be built into local child poverty action delivery plans.</a:t>
            </a:r>
          </a:p>
        </p:txBody>
      </p:sp>
      <p:sp>
        <p:nvSpPr>
          <p:cNvPr id="4" name="Slide Number Placeholder 3"/>
          <p:cNvSpPr>
            <a:spLocks noGrp="1"/>
          </p:cNvSpPr>
          <p:nvPr>
            <p:ph type="sldNum" sz="quarter" idx="10"/>
          </p:nvPr>
        </p:nvSpPr>
        <p:spPr/>
        <p:txBody>
          <a:bodyPr/>
          <a:lstStyle/>
          <a:p>
            <a:fld id="{024E53C6-4912-4F86-B6BE-77F4F364D580}" type="slidenum">
              <a:rPr lang="en-GB" smtClean="0"/>
              <a:pPr/>
              <a:t>1</a:t>
            </a:fld>
            <a:endParaRPr lang="en-GB" dirty="0"/>
          </a:p>
        </p:txBody>
      </p:sp>
    </p:spTree>
    <p:extLst>
      <p:ext uri="{BB962C8B-B14F-4D97-AF65-F5344CB8AC3E}">
        <p14:creationId xmlns:p14="http://schemas.microsoft.com/office/powerpoint/2010/main" val="2306509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900" b="1" dirty="0">
                <a:solidFill>
                  <a:srgbClr val="00ABE8"/>
                </a:solidFill>
              </a:rPr>
              <a:t>Austerity Generation: the impact of a decade of cuts on family incomes and child poverty</a:t>
            </a:r>
          </a:p>
          <a:p>
            <a:pPr marL="400050" lvl="1" indent="0">
              <a:buNone/>
            </a:pPr>
            <a:r>
              <a:rPr lang="en-GB" sz="2300" dirty="0">
                <a:hlinkClick r:id="rId3"/>
              </a:rPr>
              <a:t>http://cpag.org.uk/content/austerity-generation-impact-decade-cuts-family-incomes-and-child-poverty</a:t>
            </a:r>
            <a:r>
              <a:rPr lang="en-GB" sz="2300" dirty="0"/>
              <a:t> </a:t>
            </a:r>
          </a:p>
          <a:p>
            <a:r>
              <a:rPr lang="en-GB" sz="2900" b="1" dirty="0">
                <a:solidFill>
                  <a:srgbClr val="00ABE8"/>
                </a:solidFill>
              </a:rPr>
              <a:t>Parents’ Voices Report  </a:t>
            </a:r>
          </a:p>
          <a:p>
            <a:pPr marL="400050" lvl="1" indent="0">
              <a:buNone/>
            </a:pPr>
            <a:r>
              <a:rPr lang="en-GB" sz="2300" dirty="0">
                <a:hlinkClick r:id="rId4"/>
              </a:rPr>
              <a:t>http://www.cpag.org.uk/content/challenges-poverty-parents-voices</a:t>
            </a:r>
            <a:r>
              <a:rPr lang="en-GB" sz="2300" dirty="0"/>
              <a:t> </a:t>
            </a:r>
          </a:p>
          <a:p>
            <a:r>
              <a:rPr lang="en-GB" sz="2900" b="1" dirty="0">
                <a:solidFill>
                  <a:srgbClr val="00ABE8"/>
                </a:solidFill>
              </a:rPr>
              <a:t>Local Child Poverty Action Reports  - CPAG Scotland Seminar Outcomes </a:t>
            </a:r>
            <a:r>
              <a:rPr lang="en-GB" sz="2300" dirty="0">
                <a:hlinkClick r:id="rId5"/>
              </a:rPr>
              <a:t>http://www.cpag.org.uk/sites/default/files/FINAL%20Seminar%20Report%20%20Local%20Child%20Poverty%20Action%20Reports.pdf</a:t>
            </a:r>
            <a:r>
              <a:rPr lang="en-GB" sz="2300" dirty="0"/>
              <a:t> </a:t>
            </a:r>
          </a:p>
          <a:p>
            <a:r>
              <a:rPr lang="en-GB" sz="2900" b="1" dirty="0">
                <a:solidFill>
                  <a:srgbClr val="00ABE8"/>
                </a:solidFill>
              </a:rPr>
              <a:t>Impact of Benefit Cap and DHPs report  </a:t>
            </a:r>
            <a:r>
              <a:rPr lang="en-GB" sz="2200" dirty="0">
                <a:hlinkClick r:id="rId6"/>
              </a:rPr>
              <a:t>http://www.cpag.org.uk/sites/default/files/uploads/CPAG%20-%20Scot%20-%20Benefit%20cap%20report%20%28Jan%2018%29.pdf</a:t>
            </a:r>
            <a:r>
              <a:rPr lang="en-GB" sz="2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srgbClr val="1F497D"/>
                </a:solidFill>
                <a:effectLst/>
                <a:uLnTx/>
                <a:uFillTx/>
                <a:latin typeface="Calibri"/>
                <a:ea typeface="+mn-ea"/>
                <a:cs typeface="+mn-cs"/>
              </a:rPr>
              <a:t>Recommendations from the report: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1F497D"/>
                </a:solidFill>
                <a:effectLst/>
                <a:uLnTx/>
                <a:uFillTx/>
                <a:latin typeface="Calibri"/>
                <a:ea typeface="+mn-ea"/>
                <a:cs typeface="+mn-cs"/>
              </a:rPr>
              <a:t>Tackle in work poverty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1F497D"/>
                </a:solidFill>
                <a:effectLst/>
                <a:uLnTx/>
                <a:uFillTx/>
                <a:latin typeface="Calibri"/>
                <a:ea typeface="+mn-ea"/>
                <a:cs typeface="+mn-cs"/>
              </a:rPr>
              <a:t>Increase uptake of benefits</a:t>
            </a:r>
            <a:endParaRPr kumimoji="0" lang="en-GB" sz="1100" b="1" i="0" u="none" strike="noStrike" kern="1200" cap="none" spc="0" normalizeH="0" baseline="0" noProof="0" dirty="0">
              <a:ln>
                <a:noFill/>
              </a:ln>
              <a:solidFill>
                <a:srgbClr val="1F497D"/>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1F497D"/>
                </a:solidFill>
                <a:effectLst/>
                <a:uLnTx/>
                <a:uFillTx/>
                <a:latin typeface="Calibri"/>
                <a:ea typeface="+mn-ea"/>
                <a:cs typeface="+mn-cs"/>
              </a:rPr>
              <a:t>Improve access to the Scottish Welfare Fund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1F497D"/>
                </a:solidFill>
                <a:effectLst/>
                <a:uLnTx/>
                <a:uFillTx/>
                <a:latin typeface="Calibri"/>
                <a:ea typeface="+mn-ea"/>
                <a:cs typeface="+mn-cs"/>
              </a:rPr>
              <a:t>Provide affordable, flexible childcare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1F497D"/>
                </a:solidFill>
                <a:effectLst/>
                <a:uLnTx/>
                <a:uFillTx/>
                <a:latin typeface="Calibri"/>
                <a:ea typeface="+mn-ea"/>
                <a:cs typeface="+mn-cs"/>
              </a:rPr>
              <a:t>Remove financial barriers to education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1F497D"/>
                </a:solidFill>
                <a:effectLst/>
                <a:uLnTx/>
                <a:uFillTx/>
                <a:latin typeface="Calibri"/>
                <a:ea typeface="+mn-ea"/>
                <a:cs typeface="+mn-cs"/>
              </a:rPr>
              <a:t>Ensure the adequacy of social security benefits</a:t>
            </a:r>
          </a:p>
          <a:p>
            <a:endParaRPr lang="en-GB" dirty="0"/>
          </a:p>
        </p:txBody>
      </p:sp>
      <p:sp>
        <p:nvSpPr>
          <p:cNvPr id="4" name="Slide Number Placeholder 3"/>
          <p:cNvSpPr>
            <a:spLocks noGrp="1"/>
          </p:cNvSpPr>
          <p:nvPr>
            <p:ph type="sldNum" sz="quarter" idx="10"/>
          </p:nvPr>
        </p:nvSpPr>
        <p:spPr/>
        <p:txBody>
          <a:bodyPr/>
          <a:lstStyle/>
          <a:p>
            <a:fld id="{024E53C6-4912-4F86-B6BE-77F4F364D580}" type="slidenum">
              <a:rPr lang="en-GB" smtClean="0"/>
              <a:t>10</a:t>
            </a:fld>
            <a:endParaRPr lang="en-GB" dirty="0"/>
          </a:p>
        </p:txBody>
      </p:sp>
    </p:spTree>
    <p:extLst>
      <p:ext uri="{BB962C8B-B14F-4D97-AF65-F5344CB8AC3E}">
        <p14:creationId xmlns:p14="http://schemas.microsoft.com/office/powerpoint/2010/main" val="2022096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Service provision? Is it universal</a:t>
            </a:r>
            <a:r>
              <a:rPr lang="en-GB" baseline="0" dirty="0"/>
              <a:t> or targeted? </a:t>
            </a:r>
          </a:p>
          <a:p>
            <a:endParaRPr lang="en-GB" baseline="0" dirty="0"/>
          </a:p>
          <a:p>
            <a:r>
              <a:rPr lang="en-GB" baseline="0" dirty="0"/>
              <a:t>Delivery of new free childcare commitment? </a:t>
            </a:r>
          </a:p>
          <a:p>
            <a:endParaRPr lang="en-GB" baseline="0" dirty="0"/>
          </a:p>
          <a:p>
            <a:r>
              <a:rPr lang="en-GB" dirty="0"/>
              <a:t>Automatic </a:t>
            </a:r>
            <a:r>
              <a:rPr lang="en-GB" dirty="0" err="1"/>
              <a:t>passporting</a:t>
            </a:r>
            <a:r>
              <a:rPr lang="en-GB" dirty="0"/>
              <a:t> of benefits?</a:t>
            </a:r>
            <a:r>
              <a:rPr lang="en-GB" baseline="0" dirty="0"/>
              <a:t> </a:t>
            </a:r>
          </a:p>
          <a:p>
            <a:endParaRPr lang="en-GB" baseline="0" dirty="0"/>
          </a:p>
          <a:p>
            <a:r>
              <a:rPr lang="en-GB" baseline="0" dirty="0"/>
              <a:t>How to involve parents? Community engagement? </a:t>
            </a:r>
          </a:p>
          <a:p>
            <a:endParaRPr lang="en-GB" baseline="0" dirty="0"/>
          </a:p>
          <a:p>
            <a:r>
              <a:rPr lang="en-GB" baseline="0" dirty="0"/>
              <a:t>Poverty training for frontline staff? </a:t>
            </a:r>
            <a:endParaRPr lang="en-GB" dirty="0"/>
          </a:p>
          <a:p>
            <a:endParaRPr lang="en-GB" dirty="0"/>
          </a:p>
          <a:p>
            <a:r>
              <a:rPr lang="en-GB" dirty="0"/>
              <a:t>How</a:t>
            </a:r>
            <a:r>
              <a:rPr lang="en-GB" baseline="0" dirty="0"/>
              <a:t> to involve other CPPs?</a:t>
            </a:r>
          </a:p>
          <a:p>
            <a:endParaRPr lang="en-GB" baseline="0" dirty="0"/>
          </a:p>
          <a:p>
            <a:r>
              <a:rPr lang="en-GB" baseline="0" dirty="0"/>
              <a:t>How to ensure people’s experiences are reflected? E.g. poverty truth commissions?</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Do you need to work with other areas within your organisations? </a:t>
            </a:r>
            <a:r>
              <a:rPr kumimoji="0" lang="en-GB" sz="1200" b="0" i="0" u="none" strike="noStrike" kern="1200" cap="none" spc="0" normalizeH="0" baseline="0" noProof="0" dirty="0">
                <a:ln>
                  <a:noFill/>
                </a:ln>
                <a:solidFill>
                  <a:srgbClr val="00ABE8"/>
                </a:solidFill>
                <a:effectLst/>
                <a:uLnTx/>
                <a:uFillTx/>
                <a:latin typeface="Calibri Light" panose="020F0302020204030204" pitchFamily="34" charset="0"/>
                <a:ea typeface="+mn-ea"/>
                <a:cs typeface="+mn-cs"/>
              </a:rPr>
              <a:t>Linkages with other reporting duties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ABE8"/>
                </a:solidFill>
                <a:effectLst/>
                <a:uLnTx/>
                <a:uFillTx/>
                <a:latin typeface="Calibri Light" panose="020F0302020204030204" pitchFamily="34" charset="0"/>
                <a:ea typeface="+mn-ea"/>
                <a:cs typeface="+mn-cs"/>
              </a:rPr>
              <a:t>Socio-Economic Duty</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ABE8"/>
                </a:solidFill>
                <a:effectLst/>
                <a:uLnTx/>
                <a:uFillTx/>
                <a:latin typeface="Calibri Light" panose="020F0302020204030204" pitchFamily="34" charset="0"/>
                <a:ea typeface="+mn-ea"/>
                <a:cs typeface="+mn-cs"/>
              </a:rPr>
              <a:t>Children &amp; Young people (Scotland) Act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ABE8"/>
                </a:solidFill>
                <a:effectLst/>
                <a:uLnTx/>
                <a:uFillTx/>
                <a:latin typeface="Calibri Light" panose="020F0302020204030204" pitchFamily="34" charset="0"/>
                <a:ea typeface="+mn-ea"/>
                <a:cs typeface="+mn-cs"/>
              </a:rPr>
              <a:t>Community Empowerment (Scotland) Act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ABE8"/>
                </a:solidFill>
                <a:effectLst/>
                <a:uLnTx/>
                <a:uFillTx/>
                <a:latin typeface="Calibri Light" panose="020F0302020204030204" pitchFamily="34" charset="0"/>
                <a:ea typeface="+mn-ea"/>
                <a:cs typeface="+mn-cs"/>
              </a:rPr>
              <a:t>Education (Scotland) Act 2015</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 </a:t>
            </a:r>
          </a:p>
        </p:txBody>
      </p:sp>
      <p:sp>
        <p:nvSpPr>
          <p:cNvPr id="4" name="Slide Number Placeholder 3"/>
          <p:cNvSpPr>
            <a:spLocks noGrp="1"/>
          </p:cNvSpPr>
          <p:nvPr>
            <p:ph type="sldNum" sz="quarter" idx="10"/>
          </p:nvPr>
        </p:nvSpPr>
        <p:spPr/>
        <p:txBody>
          <a:bodyPr/>
          <a:lstStyle/>
          <a:p>
            <a:fld id="{AF1FB02B-97CD-476D-A989-C735E3F5B595}" type="slidenum">
              <a:rPr lang="en-GB" smtClean="0"/>
              <a:t>11</a:t>
            </a:fld>
            <a:endParaRPr lang="en-GB" dirty="0"/>
          </a:p>
        </p:txBody>
      </p:sp>
    </p:spTree>
    <p:extLst>
      <p:ext uri="{BB962C8B-B14F-4D97-AF65-F5344CB8AC3E}">
        <p14:creationId xmlns:p14="http://schemas.microsoft.com/office/powerpoint/2010/main" val="150802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Child Poverty (Scotland) Act 2017 places a duty on Scottish </a:t>
            </a:r>
            <a:r>
              <a:rPr lang="en-GB" baseline="0" dirty="0" err="1"/>
              <a:t>Govt</a:t>
            </a:r>
            <a:r>
              <a:rPr lang="en-GB" baseline="0" dirty="0"/>
              <a:t> to eradicate CP by 2030/31 – after housing costs</a:t>
            </a:r>
          </a:p>
          <a:p>
            <a:r>
              <a:rPr lang="en-GB" sz="1200" b="1" i="0" u="none" strike="noStrike" kern="1200" baseline="0" dirty="0">
                <a:solidFill>
                  <a:schemeClr val="tx1"/>
                </a:solidFill>
                <a:latin typeface="Calibri Light" panose="020F0302020204030204" pitchFamily="34" charset="0"/>
                <a:ea typeface="+mn-ea"/>
                <a:cs typeface="+mn-cs"/>
              </a:rPr>
              <a:t>Relative poverty</a:t>
            </a:r>
          </a:p>
          <a:p>
            <a:r>
              <a:rPr lang="en-GB" sz="1200" b="0" i="0" u="none" strike="noStrike" kern="1200" baseline="0" dirty="0">
                <a:solidFill>
                  <a:schemeClr val="tx1"/>
                </a:solidFill>
                <a:latin typeface="Calibri Light" panose="020F0302020204030204" pitchFamily="34" charset="0"/>
                <a:ea typeface="+mn-ea"/>
                <a:cs typeface="+mn-cs"/>
              </a:rPr>
              <a:t>A child falls within this section in a financial year if the child lives in a household whose </a:t>
            </a:r>
            <a:r>
              <a:rPr lang="en-GB" sz="1200" b="0" i="0" u="none" strike="noStrike" kern="1200" baseline="0" dirty="0" err="1">
                <a:solidFill>
                  <a:schemeClr val="tx1"/>
                </a:solidFill>
                <a:latin typeface="Calibri Light" panose="020F0302020204030204" pitchFamily="34" charset="0"/>
                <a:ea typeface="+mn-ea"/>
                <a:cs typeface="+mn-cs"/>
              </a:rPr>
              <a:t>equivalised</a:t>
            </a:r>
            <a:r>
              <a:rPr lang="en-GB" sz="1200" b="0" i="0" u="none" strike="noStrike" kern="1200" baseline="0" dirty="0">
                <a:solidFill>
                  <a:schemeClr val="tx1"/>
                </a:solidFill>
                <a:latin typeface="Calibri Light" panose="020F0302020204030204" pitchFamily="34" charset="0"/>
                <a:ea typeface="+mn-ea"/>
                <a:cs typeface="+mn-cs"/>
              </a:rPr>
              <a:t> net income for the year is less than 60% of median </a:t>
            </a:r>
            <a:r>
              <a:rPr lang="en-GB" sz="1200" b="0" i="0" u="none" strike="noStrike" kern="1200" baseline="0" dirty="0" err="1">
                <a:solidFill>
                  <a:schemeClr val="tx1"/>
                </a:solidFill>
                <a:latin typeface="Calibri Light" panose="020F0302020204030204" pitchFamily="34" charset="0"/>
                <a:ea typeface="+mn-ea"/>
                <a:cs typeface="+mn-cs"/>
              </a:rPr>
              <a:t>equivalised</a:t>
            </a:r>
            <a:r>
              <a:rPr lang="en-GB" sz="1200" b="0" i="0" u="none" strike="noStrike" kern="1200" baseline="0" dirty="0">
                <a:solidFill>
                  <a:schemeClr val="tx1"/>
                </a:solidFill>
                <a:latin typeface="Calibri Light" panose="020F0302020204030204" pitchFamily="34" charset="0"/>
                <a:ea typeface="+mn-ea"/>
                <a:cs typeface="+mn-cs"/>
              </a:rPr>
              <a:t> net household income for the year.</a:t>
            </a:r>
          </a:p>
          <a:p>
            <a:r>
              <a:rPr lang="en-GB" sz="1200" b="1" i="0" u="none" strike="noStrike" kern="1200" baseline="0" dirty="0">
                <a:solidFill>
                  <a:schemeClr val="tx1"/>
                </a:solidFill>
                <a:latin typeface="Calibri Light" panose="020F0302020204030204" pitchFamily="34" charset="0"/>
                <a:ea typeface="+mn-ea"/>
                <a:cs typeface="+mn-cs"/>
              </a:rPr>
              <a:t>Absolute poverty</a:t>
            </a:r>
          </a:p>
          <a:p>
            <a:r>
              <a:rPr lang="en-GB" sz="1200" b="0" i="0" u="none" strike="noStrike" kern="1200" baseline="0" dirty="0">
                <a:solidFill>
                  <a:schemeClr val="tx1"/>
                </a:solidFill>
                <a:latin typeface="Calibri Light" panose="020F0302020204030204" pitchFamily="34" charset="0"/>
                <a:ea typeface="+mn-ea"/>
                <a:cs typeface="+mn-cs"/>
              </a:rPr>
              <a:t>(1) A child falls within this section in a financial year if the child lives in a household whose </a:t>
            </a:r>
            <a:r>
              <a:rPr lang="en-GB" sz="1200" b="0" i="0" u="none" strike="noStrike" kern="1200" baseline="0" dirty="0" err="1">
                <a:solidFill>
                  <a:schemeClr val="tx1"/>
                </a:solidFill>
                <a:latin typeface="Calibri Light" panose="020F0302020204030204" pitchFamily="34" charset="0"/>
                <a:ea typeface="+mn-ea"/>
                <a:cs typeface="+mn-cs"/>
              </a:rPr>
              <a:t>equivalised</a:t>
            </a:r>
            <a:r>
              <a:rPr lang="en-GB" sz="1200" b="0" i="0" u="none" strike="noStrike" kern="1200" baseline="0" dirty="0">
                <a:solidFill>
                  <a:schemeClr val="tx1"/>
                </a:solidFill>
                <a:latin typeface="Calibri Light" panose="020F0302020204030204" pitchFamily="34" charset="0"/>
                <a:ea typeface="+mn-ea"/>
                <a:cs typeface="+mn-cs"/>
              </a:rPr>
              <a:t> net income for the year is less than 60% of the amount of median </a:t>
            </a:r>
            <a:r>
              <a:rPr lang="en-GB" sz="1200" b="0" i="0" u="none" strike="noStrike" kern="1200" baseline="0" dirty="0" err="1">
                <a:solidFill>
                  <a:schemeClr val="tx1"/>
                </a:solidFill>
                <a:latin typeface="Calibri Light" panose="020F0302020204030204" pitchFamily="34" charset="0"/>
                <a:ea typeface="+mn-ea"/>
                <a:cs typeface="+mn-cs"/>
              </a:rPr>
              <a:t>equivalised</a:t>
            </a:r>
            <a:r>
              <a:rPr lang="en-GB" sz="1200" b="0" i="0" u="none" strike="noStrike" kern="1200" baseline="0" dirty="0">
                <a:solidFill>
                  <a:schemeClr val="tx1"/>
                </a:solidFill>
                <a:latin typeface="Calibri Light" panose="020F0302020204030204" pitchFamily="34" charset="0"/>
                <a:ea typeface="+mn-ea"/>
                <a:cs typeface="+mn-cs"/>
              </a:rPr>
              <a:t> net household income for the financial year beginning with 1 April 2010, adjusted to take account of changes in the value of money since that financial year.</a:t>
            </a:r>
          </a:p>
          <a:p>
            <a:r>
              <a:rPr lang="en-GB" sz="1200" b="1" i="0" u="none" strike="noStrike" kern="1200" baseline="0" dirty="0">
                <a:solidFill>
                  <a:schemeClr val="tx1"/>
                </a:solidFill>
                <a:latin typeface="Calibri Light" panose="020F0302020204030204" pitchFamily="34" charset="0"/>
                <a:ea typeface="+mn-ea"/>
                <a:cs typeface="+mn-cs"/>
              </a:rPr>
              <a:t>Combined low income and material deprivation</a:t>
            </a:r>
          </a:p>
          <a:p>
            <a:r>
              <a:rPr lang="en-GB" sz="1200" b="0" i="0" u="none" strike="noStrike" kern="1200" baseline="0" dirty="0">
                <a:solidFill>
                  <a:schemeClr val="tx1"/>
                </a:solidFill>
                <a:latin typeface="Calibri Light" panose="020F0302020204030204" pitchFamily="34" charset="0"/>
                <a:ea typeface="+mn-ea"/>
                <a:cs typeface="+mn-cs"/>
              </a:rPr>
              <a:t>A child falls within this section in a financial year if the child—</a:t>
            </a:r>
          </a:p>
          <a:p>
            <a:r>
              <a:rPr lang="en-GB" sz="1200" b="0" i="0" u="none" strike="noStrike" kern="1200" baseline="0" dirty="0">
                <a:solidFill>
                  <a:schemeClr val="tx1"/>
                </a:solidFill>
                <a:latin typeface="Calibri Light" panose="020F0302020204030204" pitchFamily="34" charset="0"/>
                <a:ea typeface="+mn-ea"/>
                <a:cs typeface="+mn-cs"/>
              </a:rPr>
              <a:t>(a) lives in a household whose </a:t>
            </a:r>
            <a:r>
              <a:rPr lang="en-GB" sz="1200" b="0" i="0" u="none" strike="noStrike" kern="1200" baseline="0" dirty="0" err="1">
                <a:solidFill>
                  <a:schemeClr val="tx1"/>
                </a:solidFill>
                <a:latin typeface="Calibri Light" panose="020F0302020204030204" pitchFamily="34" charset="0"/>
                <a:ea typeface="+mn-ea"/>
                <a:cs typeface="+mn-cs"/>
              </a:rPr>
              <a:t>equivalised</a:t>
            </a:r>
            <a:r>
              <a:rPr lang="en-GB" sz="1200" b="0" i="0" u="none" strike="noStrike" kern="1200" baseline="0" dirty="0">
                <a:solidFill>
                  <a:schemeClr val="tx1"/>
                </a:solidFill>
                <a:latin typeface="Calibri Light" panose="020F0302020204030204" pitchFamily="34" charset="0"/>
                <a:ea typeface="+mn-ea"/>
                <a:cs typeface="+mn-cs"/>
              </a:rPr>
              <a:t> net income for the year is less than 70% of median </a:t>
            </a:r>
            <a:r>
              <a:rPr lang="en-GB" sz="1200" b="0" i="0" u="none" strike="noStrike" kern="1200" baseline="0" dirty="0" err="1">
                <a:solidFill>
                  <a:schemeClr val="tx1"/>
                </a:solidFill>
                <a:latin typeface="Calibri Light" panose="020F0302020204030204" pitchFamily="34" charset="0"/>
                <a:ea typeface="+mn-ea"/>
                <a:cs typeface="+mn-cs"/>
              </a:rPr>
              <a:t>equivalised</a:t>
            </a:r>
            <a:r>
              <a:rPr lang="en-GB" sz="1200" b="0" i="0" u="none" strike="noStrike" kern="1200" baseline="0" dirty="0">
                <a:solidFill>
                  <a:schemeClr val="tx1"/>
                </a:solidFill>
                <a:latin typeface="Calibri Light" panose="020F0302020204030204" pitchFamily="34" charset="0"/>
                <a:ea typeface="+mn-ea"/>
                <a:cs typeface="+mn-cs"/>
              </a:rPr>
              <a:t> net household income for the year, and</a:t>
            </a:r>
          </a:p>
          <a:p>
            <a:r>
              <a:rPr lang="en-GB" sz="1200" b="0" i="0" u="none" strike="noStrike" kern="1200" baseline="0" dirty="0">
                <a:solidFill>
                  <a:schemeClr val="tx1"/>
                </a:solidFill>
                <a:latin typeface="Calibri Light" panose="020F0302020204030204" pitchFamily="34" charset="0"/>
                <a:ea typeface="+mn-ea"/>
                <a:cs typeface="+mn-cs"/>
              </a:rPr>
              <a:t>(b) experiences material deprivation in the year.</a:t>
            </a:r>
          </a:p>
          <a:p>
            <a:r>
              <a:rPr lang="en-GB" sz="1200" b="1" i="0" u="none" strike="noStrike" kern="1200" baseline="0" dirty="0">
                <a:solidFill>
                  <a:schemeClr val="tx1"/>
                </a:solidFill>
                <a:latin typeface="Calibri Light" panose="020F0302020204030204" pitchFamily="34" charset="0"/>
                <a:ea typeface="+mn-ea"/>
                <a:cs typeface="+mn-cs"/>
              </a:rPr>
              <a:t>Persistent poverty</a:t>
            </a:r>
          </a:p>
          <a:p>
            <a:r>
              <a:rPr lang="en-GB" sz="1200" b="0" i="0" u="none" strike="noStrike" kern="1200" baseline="0" dirty="0">
                <a:solidFill>
                  <a:schemeClr val="tx1"/>
                </a:solidFill>
                <a:latin typeface="Calibri Light" panose="020F0302020204030204" pitchFamily="34" charset="0"/>
                <a:ea typeface="+mn-ea"/>
                <a:cs typeface="+mn-cs"/>
              </a:rPr>
              <a:t>(1) A child falls within this section in a financial year if the child has lived—</a:t>
            </a:r>
          </a:p>
          <a:p>
            <a:r>
              <a:rPr lang="en-GB" sz="1200" b="0" i="0" u="none" strike="noStrike" kern="1200" baseline="0" dirty="0">
                <a:solidFill>
                  <a:schemeClr val="tx1"/>
                </a:solidFill>
                <a:latin typeface="Calibri Light" panose="020F0302020204030204" pitchFamily="34" charset="0"/>
                <a:ea typeface="+mn-ea"/>
                <a:cs typeface="+mn-cs"/>
              </a:rPr>
              <a:t>(a) in each of the survey years, in a household in Scotland, and</a:t>
            </a:r>
          </a:p>
          <a:p>
            <a:r>
              <a:rPr lang="en-GB" sz="1200" b="0" i="0" u="none" strike="noStrike" kern="1200" baseline="0" dirty="0">
                <a:solidFill>
                  <a:schemeClr val="tx1"/>
                </a:solidFill>
                <a:latin typeface="Calibri Light" panose="020F0302020204030204" pitchFamily="34" charset="0"/>
                <a:ea typeface="+mn-ea"/>
                <a:cs typeface="+mn-cs"/>
              </a:rPr>
              <a:t>(b) in at least 3 of the survey years, in a household whose </a:t>
            </a:r>
            <a:r>
              <a:rPr lang="en-GB" sz="1200" b="0" i="0" u="none" strike="noStrike" kern="1200" baseline="0" dirty="0" err="1">
                <a:solidFill>
                  <a:schemeClr val="tx1"/>
                </a:solidFill>
                <a:latin typeface="Calibri Light" panose="020F0302020204030204" pitchFamily="34" charset="0"/>
                <a:ea typeface="+mn-ea"/>
                <a:cs typeface="+mn-cs"/>
              </a:rPr>
              <a:t>equivalised</a:t>
            </a:r>
            <a:r>
              <a:rPr lang="en-GB" sz="1200" b="0" i="0" u="none" strike="noStrike" kern="1200" baseline="0" dirty="0">
                <a:solidFill>
                  <a:schemeClr val="tx1"/>
                </a:solidFill>
                <a:latin typeface="Calibri Light" panose="020F0302020204030204" pitchFamily="34" charset="0"/>
                <a:ea typeface="+mn-ea"/>
                <a:cs typeface="+mn-cs"/>
              </a:rPr>
              <a:t> net income for the survey year was less than 60% of median </a:t>
            </a:r>
            <a:r>
              <a:rPr lang="en-GB" sz="1200" b="0" i="0" u="none" strike="noStrike" kern="1200" baseline="0" dirty="0" err="1">
                <a:solidFill>
                  <a:schemeClr val="tx1"/>
                </a:solidFill>
                <a:latin typeface="Calibri Light" panose="020F0302020204030204" pitchFamily="34" charset="0"/>
                <a:ea typeface="+mn-ea"/>
                <a:cs typeface="+mn-cs"/>
              </a:rPr>
              <a:t>equivalised</a:t>
            </a:r>
            <a:r>
              <a:rPr lang="en-GB" sz="1200" b="0" i="0" u="none" strike="noStrike" kern="1200" baseline="0" dirty="0">
                <a:solidFill>
                  <a:schemeClr val="tx1"/>
                </a:solidFill>
                <a:latin typeface="Calibri Light" panose="020F0302020204030204" pitchFamily="34" charset="0"/>
                <a:ea typeface="+mn-ea"/>
                <a:cs typeface="+mn-cs"/>
              </a:rPr>
              <a:t> net household income for the survey year.</a:t>
            </a:r>
          </a:p>
          <a:p>
            <a:r>
              <a:rPr lang="en-GB" sz="1200" b="0" i="0" u="none" strike="noStrike" kern="1200" baseline="0" dirty="0">
                <a:solidFill>
                  <a:schemeClr val="tx1"/>
                </a:solidFill>
                <a:latin typeface="Calibri Light" panose="020F0302020204030204" pitchFamily="34" charset="0"/>
                <a:ea typeface="+mn-ea"/>
                <a:cs typeface="+mn-cs"/>
              </a:rPr>
              <a:t>(2) The survey years are—</a:t>
            </a:r>
          </a:p>
          <a:p>
            <a:r>
              <a:rPr lang="en-GB" sz="1200" b="0" i="0" u="none" strike="noStrike" kern="1200" baseline="0" dirty="0">
                <a:solidFill>
                  <a:schemeClr val="tx1"/>
                </a:solidFill>
                <a:latin typeface="Calibri Light" panose="020F0302020204030204" pitchFamily="34" charset="0"/>
                <a:ea typeface="+mn-ea"/>
                <a:cs typeface="+mn-cs"/>
              </a:rPr>
              <a:t>(a) the calendar year that ends during the financial year, and</a:t>
            </a:r>
          </a:p>
          <a:p>
            <a:r>
              <a:rPr lang="en-GB" sz="1200" b="0" i="0" u="none" strike="noStrike" kern="1200" baseline="0" dirty="0">
                <a:solidFill>
                  <a:schemeClr val="tx1"/>
                </a:solidFill>
                <a:latin typeface="Calibri Light" panose="020F0302020204030204" pitchFamily="34" charset="0"/>
                <a:ea typeface="+mn-ea"/>
                <a:cs typeface="+mn-cs"/>
              </a:rPr>
              <a:t>(b) the 3 previous calendar years.</a:t>
            </a:r>
            <a:endParaRPr lang="en-GB" baseline="0"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024E53C6-4912-4F86-B6BE-77F4F364D580}" type="slidenum">
              <a:rPr lang="en-GB" smtClean="0"/>
              <a:t>2</a:t>
            </a:fld>
            <a:endParaRPr lang="en-GB" dirty="0"/>
          </a:p>
        </p:txBody>
      </p:sp>
    </p:spTree>
    <p:extLst>
      <p:ext uri="{BB962C8B-B14F-4D97-AF65-F5344CB8AC3E}">
        <p14:creationId xmlns:p14="http://schemas.microsoft.com/office/powerpoint/2010/main" val="3955450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dirty="0"/>
              <a:t>Relative – uses HMRC data</a:t>
            </a:r>
            <a:r>
              <a:rPr lang="en-US" baseline="0" dirty="0"/>
              <a:t> re tax credits</a:t>
            </a:r>
          </a:p>
          <a:p>
            <a:pPr>
              <a:lnSpc>
                <a:spcPct val="90000"/>
              </a:lnSpc>
              <a:defRPr/>
            </a:pPr>
            <a:endParaRPr lang="en-US" baseline="0" dirty="0"/>
          </a:p>
          <a:p>
            <a:pPr>
              <a:lnSpc>
                <a:spcPct val="90000"/>
              </a:lnSpc>
              <a:defRPr/>
            </a:pPr>
            <a:r>
              <a:rPr lang="en-US" baseline="0" dirty="0"/>
              <a:t>NB targets are national not local</a:t>
            </a:r>
            <a:endParaRPr lang="en-US" dirty="0"/>
          </a:p>
          <a:p>
            <a:endParaRPr lang="en-GB"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024E53C6-4912-4F86-B6BE-77F4F364D580}" type="slidenum">
              <a:rPr lang="en-GB" smtClean="0"/>
              <a:t>3</a:t>
            </a:fld>
            <a:endParaRPr lang="en-GB"/>
          </a:p>
        </p:txBody>
      </p:sp>
    </p:spTree>
    <p:extLst>
      <p:ext uri="{BB962C8B-B14F-4D97-AF65-F5344CB8AC3E}">
        <p14:creationId xmlns:p14="http://schemas.microsoft.com/office/powerpoint/2010/main" val="4040498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200" dirty="0">
                <a:solidFill>
                  <a:srgbClr val="00B0F0"/>
                </a:solidFill>
              </a:rPr>
              <a:t>Nothing inevitable about levels of poverty </a:t>
            </a:r>
          </a:p>
          <a:p>
            <a:endParaRPr lang="en-GB" sz="1200" dirty="0">
              <a:solidFill>
                <a:srgbClr val="00B0F0"/>
              </a:solidFill>
            </a:endParaRPr>
          </a:p>
          <a:p>
            <a:r>
              <a:rPr lang="en-GB" sz="1200" dirty="0">
                <a:solidFill>
                  <a:srgbClr val="00B0F0"/>
                </a:solidFill>
              </a:rPr>
              <a:t>Over two thirds children in poverty (66%) in working households. 2014-17</a:t>
            </a:r>
          </a:p>
          <a:p>
            <a:endParaRPr lang="en-GB" sz="1200" dirty="0">
              <a:solidFill>
                <a:srgbClr val="00B0F0"/>
              </a:solidFill>
            </a:endParaRPr>
          </a:p>
          <a:p>
            <a:r>
              <a:rPr lang="en-GB" sz="1200" dirty="0">
                <a:solidFill>
                  <a:srgbClr val="00B0F0"/>
                </a:solidFill>
              </a:rPr>
              <a:t>Affects families in every part of Scotland</a:t>
            </a:r>
            <a:endParaRPr lang="en-GB" sz="800" dirty="0">
              <a:solidFill>
                <a:srgbClr val="00B0F0"/>
              </a:solidFill>
            </a:endParaRPr>
          </a:p>
          <a:p>
            <a:endParaRPr lang="en-GB" sz="1200" dirty="0">
              <a:solidFill>
                <a:srgbClr val="00B0F0"/>
              </a:solidFill>
            </a:endParaRPr>
          </a:p>
          <a:p>
            <a:r>
              <a:rPr lang="en-GB" sz="1200" dirty="0">
                <a:solidFill>
                  <a:srgbClr val="00B0F0"/>
                </a:solidFill>
              </a:rPr>
              <a:t>Rising levels of acute income crisis. </a:t>
            </a:r>
          </a:p>
          <a:p>
            <a:endParaRPr lang="en-GB" sz="1200" dirty="0">
              <a:solidFill>
                <a:srgbClr val="00B0F0"/>
              </a:solidFill>
            </a:endParaRPr>
          </a:p>
          <a:p>
            <a:r>
              <a:rPr lang="en-GB" sz="1200" dirty="0">
                <a:solidFill>
                  <a:srgbClr val="00B0F0"/>
                </a:solidFill>
              </a:rPr>
              <a:t>Impact on health, education wellbeing</a:t>
            </a:r>
          </a:p>
          <a:p>
            <a:endParaRPr lang="en-GB" dirty="0"/>
          </a:p>
          <a:p>
            <a:r>
              <a:rPr lang="en-GB" dirty="0"/>
              <a:t>NOT inevitable. </a:t>
            </a:r>
          </a:p>
          <a:p>
            <a:endParaRPr lang="en-GB" dirty="0"/>
          </a:p>
          <a:p>
            <a:r>
              <a:rPr lang="en-GB" sz="3200" dirty="0">
                <a:solidFill>
                  <a:srgbClr val="00B0F0"/>
                </a:solidFill>
              </a:rPr>
              <a:t>Real progress: by 2011/12 170 000 fewer children in poverty than in 1996/7</a:t>
            </a:r>
          </a:p>
          <a:p>
            <a:r>
              <a:rPr lang="en-GB" sz="3200" dirty="0">
                <a:solidFill>
                  <a:srgbClr val="00B0F0"/>
                </a:solidFill>
              </a:rPr>
              <a:t>Policy worked – at UK and Scottish level</a:t>
            </a:r>
          </a:p>
          <a:p>
            <a:pPr lvl="1"/>
            <a:r>
              <a:rPr lang="en-GB" sz="3000" dirty="0">
                <a:solidFill>
                  <a:srgbClr val="00B0F0"/>
                </a:solidFill>
              </a:rPr>
              <a:t>NMW, childcare, child benefit and tax credits, employment support and rights</a:t>
            </a:r>
          </a:p>
          <a:p>
            <a:r>
              <a:rPr lang="en-GB" sz="3200" dirty="0">
                <a:solidFill>
                  <a:srgbClr val="00B0F0"/>
                </a:solidFill>
              </a:rPr>
              <a:t>Child wellbeing improved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ABE8"/>
                </a:solidFill>
                <a:effectLst/>
                <a:uLnTx/>
                <a:uFillTx/>
                <a:latin typeface="Calibri Light" panose="020F0302020204030204" pitchFamily="34" charset="0"/>
                <a:ea typeface="+mn-ea"/>
                <a:cs typeface="+mn-cs"/>
              </a:rPr>
              <a:t>Child poverty is not inevitable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B0F0"/>
                </a:solidFill>
                <a:effectLst/>
                <a:uLnTx/>
                <a:uFillTx/>
                <a:latin typeface="Calibri Light" panose="020F0302020204030204" pitchFamily="34" charset="0"/>
                <a:ea typeface="+mn-ea"/>
                <a:cs typeface="+mn-cs"/>
              </a:rPr>
              <a:t>Cost of inaction –2013 report - £29bn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B0F0"/>
                </a:solidFill>
                <a:effectLst/>
                <a:uLnTx/>
                <a:uFillTx/>
                <a:latin typeface="Calibri Light" panose="020F0302020204030204" pitchFamily="34" charset="0"/>
                <a:ea typeface="+mn-ea"/>
                <a:cs typeface="+mn-cs"/>
              </a:rPr>
              <a:t>Targets welcome but must be back by real actions and *funded*.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 2013, Child Poverty Action Group published estimates that put the costs of UK child poverty at £29 billion per year, but that this could rise to £35 billion a year if child poverty rises to 3.4 million (before housing costs) by 2020 – the latest estimates suggest it will rise higher than this. These include: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Spending on services to deal with the consequences of child poverty (£15 billion)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Tax receipts lost to government as a result of people earning less, having grown up in poverty (£3.5 billion)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Benefits spent on people who are out of work more as a result of growing up in poverty (£2.4 billion)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Loss in private post-tax earnings by adults who have grown up in poverty (£8.5 billion)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See </a:t>
            </a:r>
            <a:r>
              <a:rPr kumimoji="0" lang="en-GB" sz="12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http://www.cpag.org.uk/content/estimate-cost-child-poverty-2013</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endParaRPr lang="en-GB" sz="3200" dirty="0">
              <a:solidFill>
                <a:srgbClr val="00B0F0"/>
              </a:solidFill>
            </a:endParaRPr>
          </a:p>
          <a:p>
            <a:endParaRPr lang="en-GB" sz="1400" dirty="0">
              <a:solidFill>
                <a:srgbClr val="00B0F0"/>
              </a:solidFill>
            </a:endParaRPr>
          </a:p>
          <a:p>
            <a:endParaRPr lang="en-GB" dirty="0"/>
          </a:p>
        </p:txBody>
      </p:sp>
      <p:sp>
        <p:nvSpPr>
          <p:cNvPr id="4" name="Slide Number Placeholder 3"/>
          <p:cNvSpPr>
            <a:spLocks noGrp="1"/>
          </p:cNvSpPr>
          <p:nvPr>
            <p:ph type="sldNum" sz="quarter" idx="10"/>
          </p:nvPr>
        </p:nvSpPr>
        <p:spPr/>
        <p:txBody>
          <a:bodyPr/>
          <a:lstStyle/>
          <a:p>
            <a:fld id="{024E53C6-4912-4F86-B6BE-77F4F364D580}" type="slidenum">
              <a:rPr lang="en-GB" smtClean="0"/>
              <a:t>4</a:t>
            </a:fld>
            <a:endParaRPr lang="en-GB" dirty="0"/>
          </a:p>
        </p:txBody>
      </p:sp>
    </p:spTree>
    <p:extLst>
      <p:ext uri="{BB962C8B-B14F-4D97-AF65-F5344CB8AC3E}">
        <p14:creationId xmlns:p14="http://schemas.microsoft.com/office/powerpoint/2010/main" val="220191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9138" y="5056188"/>
            <a:ext cx="5438775" cy="3908425"/>
          </a:xfrm>
        </p:spPr>
        <p:txBody>
          <a:bodyPr/>
          <a:lstStyle/>
          <a:p>
            <a:r>
              <a:rPr lang="en-GB" dirty="0"/>
              <a:t>SG published first Tackling Child Poverty Delivery Plan under the CP (Scotland) 2017 Act just before Easter. </a:t>
            </a:r>
          </a:p>
          <a:p>
            <a:endParaRPr lang="en-GB" dirty="0"/>
          </a:p>
          <a:p>
            <a:r>
              <a:rPr lang="en-GB" dirty="0"/>
              <a:t>Headline announcements </a:t>
            </a:r>
          </a:p>
          <a:p>
            <a:endParaRPr lang="en-GB" dirty="0"/>
          </a:p>
          <a:p>
            <a:r>
              <a:rPr lang="en-GB" dirty="0"/>
              <a:t>SG committed to introducing a new income supplement for low income families. Use of new powers allow SG to top up or introduce new benefits. Give Me Five campaign calling SG to use these powers to top up CB by £5 a week. </a:t>
            </a:r>
          </a:p>
          <a:p>
            <a:r>
              <a:rPr lang="en-GB" dirty="0"/>
              <a:t>Also new using new powers to replace SSMG with the more Best Start Grant and to introduce a Young Carer Grant for 16-17 year olds</a:t>
            </a:r>
          </a:p>
          <a:p>
            <a:endParaRPr lang="en-GB" dirty="0"/>
          </a:p>
          <a:p>
            <a:r>
              <a:rPr lang="en-GB" dirty="0"/>
              <a:t>Health Check – investing £3m in personalised advice to help with poverty premium and improve benefit take up and £5K to roll out Healthier Wealthier</a:t>
            </a:r>
            <a:r>
              <a:rPr lang="en-GB" baseline="0" dirty="0"/>
              <a:t> Children Approach</a:t>
            </a:r>
            <a:endParaRPr lang="en-GB" dirty="0"/>
          </a:p>
          <a:p>
            <a:endParaRPr lang="en-GB" dirty="0"/>
          </a:p>
          <a:p>
            <a:r>
              <a:rPr lang="en-GB" dirty="0"/>
              <a:t>COSD</a:t>
            </a:r>
            <a:r>
              <a:rPr lang="en-GB" baseline="0" dirty="0"/>
              <a:t> – funding for CPAG’s COSD manager and commitment to establishing minimum school clothing grant</a:t>
            </a:r>
          </a:p>
          <a:p>
            <a:endParaRPr lang="en-GB" baseline="0" dirty="0"/>
          </a:p>
          <a:p>
            <a:r>
              <a:rPr lang="en-GB" baseline="0" dirty="0"/>
              <a:t>Food and fuel poverty - £1million to tackle food insecurity during school holidays, and boosting uptake of Warmer Homes Scotland Programme – av. Saving of £350 a  </a:t>
            </a:r>
            <a:r>
              <a:rPr lang="en-GB" baseline="0" dirty="0" err="1"/>
              <a:t>yr</a:t>
            </a:r>
            <a:r>
              <a:rPr lang="en-GB" baseline="0" dirty="0"/>
              <a:t> on fuel bills</a:t>
            </a:r>
          </a:p>
          <a:p>
            <a:endParaRPr lang="en-GB" baseline="0" dirty="0"/>
          </a:p>
          <a:p>
            <a:r>
              <a:rPr lang="en-GB" baseline="0" dirty="0"/>
              <a:t>Childcare expansion – EY and after school and holiday childcare. </a:t>
            </a:r>
          </a:p>
          <a:p>
            <a:endParaRPr lang="en-GB" baseline="0" dirty="0"/>
          </a:p>
          <a:p>
            <a:r>
              <a:rPr lang="en-GB" baseline="0" dirty="0"/>
              <a:t>Action on Work and Earnings – support parents into employment, support employer led projects that advance equality at work focus on parenthood progression and focus on families at high risk of poverty, marked intention to build a Living Wage Nation, focus on sectors where low pay, </a:t>
            </a:r>
            <a:r>
              <a:rPr lang="en-GB" baseline="0" dirty="0" err="1"/>
              <a:t>esp</a:t>
            </a:r>
            <a:r>
              <a:rPr lang="en-GB" baseline="0" dirty="0"/>
              <a:t> for women, is a concern </a:t>
            </a:r>
            <a:r>
              <a:rPr lang="en-GB" baseline="0" dirty="0" err="1"/>
              <a:t>eg</a:t>
            </a:r>
            <a:r>
              <a:rPr lang="en-GB" baseline="0" dirty="0"/>
              <a:t>. tourism and  hospitality</a:t>
            </a:r>
          </a:p>
          <a:p>
            <a:endParaRPr lang="en-GB" baseline="0" dirty="0"/>
          </a:p>
          <a:p>
            <a:r>
              <a:rPr lang="en-GB" dirty="0"/>
              <a:t>We welcome</a:t>
            </a:r>
            <a:r>
              <a:rPr lang="en-GB" baseline="0" dirty="0"/>
              <a:t> all of these measures – swift progress needed, especially on income supplement, to avert a child poverty crisis where 2/5 children are in poverty by 2030</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024E53C6-4912-4F86-B6BE-77F4F364D580}" type="slidenum">
              <a:rPr lang="en-GB" smtClean="0"/>
              <a:t>5</a:t>
            </a:fld>
            <a:endParaRPr lang="en-GB" dirty="0"/>
          </a:p>
        </p:txBody>
      </p:sp>
    </p:spTree>
    <p:extLst>
      <p:ext uri="{BB962C8B-B14F-4D97-AF65-F5344CB8AC3E}">
        <p14:creationId xmlns:p14="http://schemas.microsoft.com/office/powerpoint/2010/main" val="3362642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4E53C6-4912-4F86-B6BE-77F4F364D580}" type="slidenum">
              <a:rPr lang="en-GB" smtClean="0"/>
              <a:t>6</a:t>
            </a:fld>
            <a:endParaRPr lang="en-GB" dirty="0"/>
          </a:p>
        </p:txBody>
      </p:sp>
    </p:spTree>
    <p:extLst>
      <p:ext uri="{BB962C8B-B14F-4D97-AF65-F5344CB8AC3E}">
        <p14:creationId xmlns:p14="http://schemas.microsoft.com/office/powerpoint/2010/main" val="595782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ABE8"/>
                </a:solidFill>
              </a:rPr>
              <a:t>Delivery</a:t>
            </a:r>
            <a:r>
              <a:rPr lang="en-GB" sz="1200" baseline="0" dirty="0">
                <a:solidFill>
                  <a:srgbClr val="00ABE8"/>
                </a:solidFill>
              </a:rPr>
              <a:t> plan published </a:t>
            </a:r>
            <a:endParaRPr lang="en-GB" sz="1200" dirty="0">
              <a:solidFill>
                <a:srgbClr val="00ABE8"/>
              </a:solidFill>
            </a:endParaRPr>
          </a:p>
          <a:p>
            <a:r>
              <a:rPr lang="en-GB" sz="1200" dirty="0">
                <a:solidFill>
                  <a:srgbClr val="00ABE8"/>
                </a:solidFill>
              </a:rPr>
              <a:t>Draft Local</a:t>
            </a:r>
            <a:r>
              <a:rPr lang="en-GB" sz="1200" baseline="0" dirty="0">
                <a:solidFill>
                  <a:srgbClr val="00ABE8"/>
                </a:solidFill>
              </a:rPr>
              <a:t> Action Plans guidance out for comments just now, due to be published June</a:t>
            </a:r>
            <a:endParaRPr lang="en-GB" sz="1200" dirty="0">
              <a:solidFill>
                <a:srgbClr val="00ABE8"/>
              </a:solidFill>
            </a:endParaRPr>
          </a:p>
          <a:p>
            <a:r>
              <a:rPr lang="en-GB" sz="1200" dirty="0">
                <a:solidFill>
                  <a:srgbClr val="00ABE8"/>
                </a:solidFill>
              </a:rPr>
              <a:t>NHS Health Scotland to undertake exercise to collate good practice examples from local partners in early 2018</a:t>
            </a:r>
            <a:endParaRPr lang="en-GB" sz="1100" dirty="0">
              <a:solidFill>
                <a:srgbClr val="00ABE8"/>
              </a:solidFill>
            </a:endParaRPr>
          </a:p>
          <a:p>
            <a:r>
              <a:rPr lang="en-GB" sz="1200" dirty="0">
                <a:solidFill>
                  <a:srgbClr val="00ABE8"/>
                </a:solidFill>
              </a:rPr>
              <a:t>Will also be annual Best Practice summits convened by Scottish Government, to facilitate the sharing of good practice around what works to tackle child poverty – also scope to share what didn’t work so well!</a:t>
            </a:r>
          </a:p>
          <a:p>
            <a:r>
              <a:rPr lang="en-GB" sz="1200" dirty="0">
                <a:solidFill>
                  <a:srgbClr val="00ABE8"/>
                </a:solidFill>
              </a:rPr>
              <a:t>First plans due April 2019 – to be scrutinized by Poverty and Inequality Commission</a:t>
            </a:r>
          </a:p>
          <a:p>
            <a:endParaRPr lang="en-GB" dirty="0"/>
          </a:p>
        </p:txBody>
      </p:sp>
      <p:sp>
        <p:nvSpPr>
          <p:cNvPr id="4" name="Slide Number Placeholder 3"/>
          <p:cNvSpPr>
            <a:spLocks noGrp="1"/>
          </p:cNvSpPr>
          <p:nvPr>
            <p:ph type="sldNum" sz="quarter" idx="10"/>
          </p:nvPr>
        </p:nvSpPr>
        <p:spPr/>
        <p:txBody>
          <a:bodyPr/>
          <a:lstStyle/>
          <a:p>
            <a:fld id="{024E53C6-4912-4F86-B6BE-77F4F364D580}" type="slidenum">
              <a:rPr lang="en-GB" smtClean="0"/>
              <a:t>7</a:t>
            </a:fld>
            <a:endParaRPr lang="en-GB" dirty="0"/>
          </a:p>
        </p:txBody>
      </p:sp>
    </p:spTree>
    <p:extLst>
      <p:ext uri="{BB962C8B-B14F-4D97-AF65-F5344CB8AC3E}">
        <p14:creationId xmlns:p14="http://schemas.microsoft.com/office/powerpoint/2010/main" val="12114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dirty="0">
                <a:solidFill>
                  <a:schemeClr val="tx2"/>
                </a:solidFill>
              </a:rPr>
              <a:t>Access to information and advice – both targeted and universal</a:t>
            </a:r>
          </a:p>
          <a:p>
            <a:pPr marL="342900" indent="-342900">
              <a:buFont typeface="Arial" panose="020B0604020202020204" pitchFamily="34" charset="0"/>
              <a:buChar char="•"/>
            </a:pPr>
            <a:r>
              <a:rPr lang="en-GB" sz="1200" dirty="0">
                <a:solidFill>
                  <a:schemeClr val="tx2"/>
                </a:solidFill>
              </a:rPr>
              <a:t>Income maximisation</a:t>
            </a:r>
            <a:r>
              <a:rPr lang="en-GB" sz="1200" baseline="0" dirty="0">
                <a:solidFill>
                  <a:schemeClr val="tx2"/>
                </a:solidFill>
              </a:rPr>
              <a:t> e.g. Healthier, Wealthier Children</a:t>
            </a:r>
            <a:endParaRPr lang="en-GB" sz="1200" dirty="0">
              <a:solidFill>
                <a:schemeClr val="tx2"/>
              </a:solidFill>
            </a:endParaRPr>
          </a:p>
          <a:p>
            <a:pPr marL="342900" indent="-342900">
              <a:buFont typeface="Arial" panose="020B0604020202020204" pitchFamily="34" charset="0"/>
              <a:buChar char="•"/>
            </a:pPr>
            <a:r>
              <a:rPr lang="en-GB" sz="1200" dirty="0">
                <a:solidFill>
                  <a:schemeClr val="tx2"/>
                </a:solidFill>
              </a:rPr>
              <a:t>Reduce</a:t>
            </a:r>
            <a:r>
              <a:rPr lang="en-GB" sz="1200" baseline="0" dirty="0">
                <a:solidFill>
                  <a:schemeClr val="tx2"/>
                </a:solidFill>
              </a:rPr>
              <a:t> families outgoings e.g. a</a:t>
            </a:r>
            <a:r>
              <a:rPr lang="en-GB" sz="1200" dirty="0">
                <a:solidFill>
                  <a:schemeClr val="tx2"/>
                </a:solidFill>
              </a:rPr>
              <a:t>ffordable access to support services (childcare, transport)</a:t>
            </a:r>
          </a:p>
          <a:p>
            <a:pPr marL="342900" indent="-342900">
              <a:buFont typeface="Arial" panose="020B0604020202020204" pitchFamily="34" charset="0"/>
              <a:buChar char="•"/>
            </a:pPr>
            <a:r>
              <a:rPr lang="en-GB" sz="1200" dirty="0">
                <a:solidFill>
                  <a:schemeClr val="tx2"/>
                </a:solidFill>
              </a:rPr>
              <a:t>Access to emergency support (hardship payments, Scottish Welfare Fund)</a:t>
            </a:r>
          </a:p>
          <a:p>
            <a:pPr marL="342900" indent="-342900">
              <a:buFont typeface="Arial" panose="020B0604020202020204" pitchFamily="34" charset="0"/>
              <a:buChar char="•"/>
            </a:pPr>
            <a:r>
              <a:rPr lang="en-GB" sz="1200" dirty="0">
                <a:solidFill>
                  <a:schemeClr val="tx2"/>
                </a:solidFill>
              </a:rPr>
              <a:t>Remove financial barriers to public services (e.g. Cost of a School Day recommendations)</a:t>
            </a:r>
          </a:p>
          <a:p>
            <a:pPr marL="342900" indent="-342900">
              <a:buFont typeface="Arial" panose="020B0604020202020204" pitchFamily="34" charset="0"/>
              <a:buChar char="•"/>
            </a:pPr>
            <a:r>
              <a:rPr lang="en-GB" sz="1200" dirty="0">
                <a:solidFill>
                  <a:schemeClr val="tx2"/>
                </a:solidFill>
              </a:rPr>
              <a:t>Maximise </a:t>
            </a:r>
            <a:r>
              <a:rPr lang="en-GB" sz="1200" dirty="0" err="1">
                <a:solidFill>
                  <a:schemeClr val="tx2"/>
                </a:solidFill>
              </a:rPr>
              <a:t>passported</a:t>
            </a:r>
            <a:r>
              <a:rPr lang="en-GB" sz="1200" baseline="0" dirty="0">
                <a:solidFill>
                  <a:schemeClr val="tx2"/>
                </a:solidFill>
              </a:rPr>
              <a:t> entitlements e.g. Free School Meals eligibility &amp; School clothing grants</a:t>
            </a:r>
            <a:endParaRPr lang="en-GB" sz="1200" dirty="0">
              <a:solidFill>
                <a:schemeClr val="tx2"/>
              </a:solidFill>
            </a:endParaRPr>
          </a:p>
          <a:p>
            <a:endParaRPr lang="en-GB" dirty="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All frontline local authority and health board staff should have a basic awareness about poverty and welfare reform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Referral pathway to local income maximisation service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3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Access financial help in emergencies: Scottish Welfare Fund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Healthier Wealthier Children NHS Greater Glasgow &amp; Clyde</a:t>
            </a:r>
          </a:p>
          <a:p>
            <a:endParaRPr lang="en-GB" dirty="0"/>
          </a:p>
        </p:txBody>
      </p:sp>
      <p:sp>
        <p:nvSpPr>
          <p:cNvPr id="4" name="Slide Number Placeholder 3"/>
          <p:cNvSpPr>
            <a:spLocks noGrp="1"/>
          </p:cNvSpPr>
          <p:nvPr>
            <p:ph type="sldNum" sz="quarter" idx="10"/>
          </p:nvPr>
        </p:nvSpPr>
        <p:spPr/>
        <p:txBody>
          <a:bodyPr/>
          <a:lstStyle/>
          <a:p>
            <a:fld id="{024E53C6-4912-4F86-B6BE-77F4F364D580}" type="slidenum">
              <a:rPr lang="en-GB" smtClean="0"/>
              <a:t>8</a:t>
            </a:fld>
            <a:endParaRPr lang="en-GB" dirty="0"/>
          </a:p>
        </p:txBody>
      </p:sp>
    </p:spTree>
    <p:extLst>
      <p:ext uri="{BB962C8B-B14F-4D97-AF65-F5344CB8AC3E}">
        <p14:creationId xmlns:p14="http://schemas.microsoft.com/office/powerpoint/2010/main" val="410334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know that there are a whole range of school costs which, combined, are difficult/impossible for families to afford</a:t>
            </a:r>
          </a:p>
          <a:p>
            <a:pPr lvl="1"/>
            <a:r>
              <a:rPr lang="en-GB" sz="1200" kern="1200" dirty="0">
                <a:solidFill>
                  <a:schemeClr val="tx1"/>
                </a:solidFill>
                <a:effectLst/>
                <a:latin typeface="+mn-lt"/>
                <a:ea typeface="+mn-ea"/>
                <a:cs typeface="+mn-cs"/>
              </a:rPr>
              <a:t>Significant costs - uniform, travel, meals and often expensive school trips </a:t>
            </a:r>
          </a:p>
          <a:p>
            <a:pPr lvl="1"/>
            <a:r>
              <a:rPr lang="en-GB" sz="1200" kern="1200" dirty="0">
                <a:solidFill>
                  <a:schemeClr val="tx1"/>
                </a:solidFill>
                <a:effectLst/>
                <a:latin typeface="+mn-lt"/>
                <a:ea typeface="+mn-ea"/>
                <a:cs typeface="+mn-cs"/>
              </a:rPr>
              <a:t>Frequent costs -  stationery, materials for craft projects and costs for secondary school subjects like Home </a:t>
            </a:r>
            <a:r>
              <a:rPr lang="en-GB" sz="1200" kern="1200" dirty="0" err="1">
                <a:solidFill>
                  <a:schemeClr val="tx1"/>
                </a:solidFill>
                <a:effectLst/>
                <a:latin typeface="+mn-lt"/>
                <a:ea typeface="+mn-ea"/>
                <a:cs typeface="+mn-cs"/>
              </a:rPr>
              <a:t>Ec</a:t>
            </a:r>
            <a:r>
              <a:rPr lang="en-GB" sz="1200" kern="1200" dirty="0">
                <a:solidFill>
                  <a:schemeClr val="tx1"/>
                </a:solidFill>
                <a:effectLst/>
                <a:latin typeface="+mn-lt"/>
                <a:ea typeface="+mn-ea"/>
                <a:cs typeface="+mn-cs"/>
              </a:rPr>
              <a:t> and Art and Design </a:t>
            </a:r>
          </a:p>
          <a:p>
            <a:pPr lvl="1"/>
            <a:r>
              <a:rPr lang="en-GB" sz="1200" kern="1200" dirty="0">
                <a:solidFill>
                  <a:schemeClr val="tx1"/>
                </a:solidFill>
                <a:effectLst/>
                <a:latin typeface="+mn-lt"/>
                <a:ea typeface="+mn-ea"/>
                <a:cs typeface="+mn-cs"/>
              </a:rPr>
              <a:t>Smaller occasional costs - clubs and fun events like discos or fundraising </a:t>
            </a:r>
          </a:p>
          <a:p>
            <a:r>
              <a:rPr lang="en-GB" sz="1200" kern="1200" dirty="0">
                <a:solidFill>
                  <a:schemeClr val="tx1"/>
                </a:solidFill>
                <a:effectLst/>
                <a:latin typeface="+mn-lt"/>
                <a:ea typeface="+mn-ea"/>
                <a:cs typeface="+mn-cs"/>
              </a:rPr>
              <a:t>We know that difficulties with these costs affect children’s experiences at school – what they can do, what they can participate in and how they learn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CSD works</a:t>
            </a:r>
            <a:r>
              <a:rPr lang="en-GB" sz="1200" kern="1200" baseline="0" dirty="0">
                <a:solidFill>
                  <a:schemeClr val="tx1"/>
                </a:solidFill>
                <a:effectLst/>
                <a:latin typeface="+mn-lt"/>
                <a:ea typeface="+mn-ea"/>
                <a:cs typeface="+mn-cs"/>
              </a:rPr>
              <a:t> with whole school communities to reduce financial pressures school costs place on families and to make sure that all </a:t>
            </a:r>
            <a:r>
              <a:rPr lang="en-GB" sz="1200" kern="1200" baseline="0" dirty="0" err="1">
                <a:solidFill>
                  <a:schemeClr val="tx1"/>
                </a:solidFill>
                <a:effectLst/>
                <a:latin typeface="+mn-lt"/>
                <a:ea typeface="+mn-ea"/>
                <a:cs typeface="+mn-cs"/>
              </a:rPr>
              <a:t>cyp</a:t>
            </a:r>
            <a:r>
              <a:rPr lang="en-GB" sz="1200" kern="1200" baseline="0" dirty="0">
                <a:solidFill>
                  <a:schemeClr val="tx1"/>
                </a:solidFill>
                <a:effectLst/>
                <a:latin typeface="+mn-lt"/>
                <a:ea typeface="+mn-ea"/>
                <a:cs typeface="+mn-cs"/>
              </a:rPr>
              <a:t> have access to everything that school has to offer with nobody missing out because they can’t afford to pay.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Running for 4 years. CPAG</a:t>
            </a:r>
            <a:r>
              <a:rPr lang="en-GB" sz="1200" kern="1200" baseline="0" dirty="0">
                <a:solidFill>
                  <a:schemeClr val="tx1"/>
                </a:solidFill>
                <a:effectLst/>
                <a:latin typeface="+mn-lt"/>
                <a:ea typeface="+mn-ea"/>
                <a:cs typeface="+mn-cs"/>
              </a:rPr>
              <a:t> led projects s</a:t>
            </a:r>
            <a:r>
              <a:rPr lang="en-GB" sz="1200" kern="1200" dirty="0">
                <a:solidFill>
                  <a:schemeClr val="tx1"/>
                </a:solidFill>
                <a:effectLst/>
                <a:latin typeface="+mn-lt"/>
                <a:ea typeface="+mn-ea"/>
                <a:cs typeface="+mn-cs"/>
              </a:rPr>
              <a:t>tarted in Glasgow, now working across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Dundee,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providing advice and training to local authorities and schools and advocating for this kind of approach to reducing school costs across Scotland. </a:t>
            </a:r>
          </a:p>
          <a:p>
            <a:pPr lvl="0"/>
            <a:r>
              <a:rPr lang="en-GB" sz="1200" kern="1200" dirty="0">
                <a:solidFill>
                  <a:schemeClr val="tx1"/>
                </a:solidFill>
                <a:effectLst/>
                <a:latin typeface="+mn-lt"/>
                <a:ea typeface="+mn-ea"/>
                <a:cs typeface="+mn-cs"/>
              </a:rPr>
              <a:t>Next month we’re launching a </a:t>
            </a:r>
            <a:r>
              <a:rPr lang="en-GB" sz="1200" kern="1200" dirty="0" err="1">
                <a:solidFill>
                  <a:schemeClr val="tx1"/>
                </a:solidFill>
                <a:effectLst/>
                <a:latin typeface="+mn-lt"/>
                <a:ea typeface="+mn-ea"/>
                <a:cs typeface="+mn-cs"/>
              </a:rPr>
              <a:t>CoSD</a:t>
            </a:r>
            <a:r>
              <a:rPr lang="en-GB" sz="1200" kern="1200" dirty="0">
                <a:solidFill>
                  <a:schemeClr val="tx1"/>
                </a:solidFill>
                <a:effectLst/>
                <a:latin typeface="+mn-lt"/>
                <a:ea typeface="+mn-ea"/>
                <a:cs typeface="+mn-cs"/>
              </a:rPr>
              <a:t> toolkit full of resources for schools and Parent Councils. </a:t>
            </a:r>
          </a:p>
          <a:p>
            <a:pPr lvl="0"/>
            <a:r>
              <a:rPr lang="en-GB" sz="1200" kern="1200" dirty="0">
                <a:solidFill>
                  <a:schemeClr val="tx1"/>
                </a:solidFill>
                <a:effectLst/>
                <a:latin typeface="+mn-lt"/>
                <a:ea typeface="+mn-ea"/>
                <a:cs typeface="+mn-cs"/>
              </a:rPr>
              <a:t>Just got funding for SG to develop some work around gathering and sharing good practice from all of the schools across Scotland who are working hard to make sure that school costs don’t get in the way of children making the most of school</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Key questions we ask children, parents, staff are really simple but can lead to really tangible changes that can make a difference – as on slide </a:t>
            </a:r>
            <a:endParaRPr lang="en-GB" sz="1050" kern="1200" dirty="0">
              <a:solidFill>
                <a:schemeClr val="tx1"/>
              </a:solidFill>
              <a:effectLst/>
              <a:latin typeface="+mn-lt"/>
              <a:ea typeface="+mn-ea"/>
              <a:cs typeface="+mn-cs"/>
            </a:endParaRPr>
          </a:p>
          <a:p>
            <a:endParaRPr lang="en-GB" dirty="0"/>
          </a:p>
          <a:p>
            <a:r>
              <a:rPr lang="en-GB" dirty="0"/>
              <a:t>The</a:t>
            </a:r>
            <a:r>
              <a:rPr lang="en-GB" baseline="0" dirty="0"/>
              <a:t> answers to all of these questions from the perspective of different members of school community then inform action planning both at school level and at local authority level </a:t>
            </a:r>
            <a:endParaRPr lang="en-GB" dirty="0"/>
          </a:p>
          <a:p>
            <a:endParaRPr lang="en-GB" dirty="0"/>
          </a:p>
          <a:p>
            <a:endParaRPr lang="en-GB" dirty="0"/>
          </a:p>
          <a:p>
            <a:endParaRPr lang="en-GB" dirty="0"/>
          </a:p>
          <a:p>
            <a:endParaRPr lang="en-US" sz="2200" dirty="0">
              <a:solidFill>
                <a:schemeClr val="bg2">
                  <a:lumMod val="50000"/>
                </a:schemeClr>
              </a:solidFill>
            </a:endParaRPr>
          </a:p>
          <a:p>
            <a:endParaRPr lang="en-US" sz="2000" dirty="0">
              <a:solidFill>
                <a:schemeClr val="bg2">
                  <a:lumMod val="50000"/>
                </a:schemeClr>
              </a:solidFill>
            </a:endParaRPr>
          </a:p>
          <a:p>
            <a:endParaRPr lang="en-GB" dirty="0"/>
          </a:p>
        </p:txBody>
      </p:sp>
      <p:sp>
        <p:nvSpPr>
          <p:cNvPr id="4" name="Slide Number Placeholder 3"/>
          <p:cNvSpPr>
            <a:spLocks noGrp="1"/>
          </p:cNvSpPr>
          <p:nvPr>
            <p:ph type="sldNum" sz="quarter" idx="10"/>
          </p:nvPr>
        </p:nvSpPr>
        <p:spPr/>
        <p:txBody>
          <a:bodyPr/>
          <a:lstStyle/>
          <a:p>
            <a:fld id="{720C4636-B256-4125-87EB-427C6B8C8947}"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539656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mlDrawing" Target="../drawings/vmlDrawing2.vml"/><Relationship Id="rId1" Type="http://schemas.openxmlformats.org/officeDocument/2006/relationships/themeOverride" Target="../theme/themeOverride1.x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hyperlink" Target="http://www.cpag.org.uk/"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75355"/>
            <a:ext cx="7772400" cy="715361"/>
          </a:xfrm>
        </p:spPr>
        <p:txBody>
          <a:bodyPr>
            <a:normAutofit/>
          </a:bodyPr>
          <a:lstStyle>
            <a:lvl1pPr>
              <a:defRPr sz="3600"/>
            </a:lvl1pPr>
          </a:lstStyle>
          <a:p>
            <a:r>
              <a:rPr lang="en-GB" dirty="0"/>
              <a:t>Click to edit master title slide</a:t>
            </a:r>
            <a:endParaRPr lang="en-US" dirty="0"/>
          </a:p>
        </p:txBody>
      </p:sp>
      <p:sp>
        <p:nvSpPr>
          <p:cNvPr id="3" name="Subtitle 2"/>
          <p:cNvSpPr>
            <a:spLocks noGrp="1"/>
          </p:cNvSpPr>
          <p:nvPr>
            <p:ph type="subTitle" idx="1"/>
          </p:nvPr>
        </p:nvSpPr>
        <p:spPr>
          <a:xfrm>
            <a:off x="685800" y="2508250"/>
            <a:ext cx="6400800" cy="637559"/>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lvl1pPr>
              <a:defRPr sz="2400"/>
            </a:lvl1pPr>
          </a:lstStyle>
          <a:p>
            <a:fld id="{BA4986A3-CEE4-FE47-8FDB-A3D66A7329F4}" type="datetimeFigureOut">
              <a:rPr lang="en-US" smtClean="0"/>
              <a:pPr/>
              <a:t>4/25/18</a:t>
            </a:fld>
            <a:endParaRPr lang="en-US" dirty="0"/>
          </a:p>
        </p:txBody>
      </p:sp>
      <p:sp>
        <p:nvSpPr>
          <p:cNvPr id="5" name="Footer Placeholder 4"/>
          <p:cNvSpPr>
            <a:spLocks noGrp="1"/>
          </p:cNvSpPr>
          <p:nvPr>
            <p:ph type="ftr" sz="quarter" idx="11"/>
          </p:nvPr>
        </p:nvSpPr>
        <p:spPr/>
        <p:txBody>
          <a:bodyPr/>
          <a:lstStyle>
            <a:lvl1pPr>
              <a:defRPr sz="2400"/>
            </a:lvl1pPr>
          </a:lstStyle>
          <a:p>
            <a:endParaRPr lang="en-US" dirty="0"/>
          </a:p>
        </p:txBody>
      </p:sp>
      <p:sp>
        <p:nvSpPr>
          <p:cNvPr id="6" name="Slide Number Placeholder 5"/>
          <p:cNvSpPr>
            <a:spLocks noGrp="1"/>
          </p:cNvSpPr>
          <p:nvPr>
            <p:ph type="sldNum" sz="quarter" idx="12"/>
          </p:nvPr>
        </p:nvSpPr>
        <p:spPr/>
        <p:txBody>
          <a:bodyPr/>
          <a:lstStyle/>
          <a:p>
            <a:fld id="{4EBC9303-DEFD-034B-8BB7-06FA9E255667}" type="slidenum">
              <a:rPr lang="en-US" smtClean="0"/>
              <a:t>‹#›</a:t>
            </a:fld>
            <a:endParaRPr lang="en-US"/>
          </a:p>
        </p:txBody>
      </p:sp>
    </p:spTree>
    <p:extLst>
      <p:ext uri="{BB962C8B-B14F-4D97-AF65-F5344CB8AC3E}">
        <p14:creationId xmlns:p14="http://schemas.microsoft.com/office/powerpoint/2010/main" val="2947758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A4986A3-CEE4-FE47-8FDB-A3D66A7329F4}"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C9303-DEFD-034B-8BB7-06FA9E255667}" type="slidenum">
              <a:rPr lang="en-US" smtClean="0"/>
              <a:t>‹#›</a:t>
            </a:fld>
            <a:endParaRPr lang="en-US"/>
          </a:p>
        </p:txBody>
      </p:sp>
    </p:spTree>
    <p:extLst>
      <p:ext uri="{BB962C8B-B14F-4D97-AF65-F5344CB8AC3E}">
        <p14:creationId xmlns:p14="http://schemas.microsoft.com/office/powerpoint/2010/main" val="1804994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A4986A3-CEE4-FE47-8FDB-A3D66A7329F4}"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C9303-DEFD-034B-8BB7-06FA9E255667}" type="slidenum">
              <a:rPr lang="en-US" smtClean="0"/>
              <a:t>‹#›</a:t>
            </a:fld>
            <a:endParaRPr lang="en-US"/>
          </a:p>
        </p:txBody>
      </p:sp>
    </p:spTree>
    <p:extLst>
      <p:ext uri="{BB962C8B-B14F-4D97-AF65-F5344CB8AC3E}">
        <p14:creationId xmlns:p14="http://schemas.microsoft.com/office/powerpoint/2010/main" val="3314948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3592514" y="4892366"/>
            <a:ext cx="165199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defTabSz="761970" eaLnBrk="1" fontAlgn="base" hangingPunct="1">
              <a:lnSpc>
                <a:spcPct val="90000"/>
              </a:lnSpc>
              <a:spcBef>
                <a:spcPct val="0"/>
              </a:spcBef>
              <a:spcAft>
                <a:spcPct val="0"/>
              </a:spcAft>
              <a:defRPr/>
            </a:pPr>
            <a:r>
              <a:rPr lang="en-GB" altLang="en-US" sz="1500">
                <a:solidFill>
                  <a:srgbClr val="FF6600"/>
                </a:solidFill>
                <a:latin typeface="Futura Bk" pitchFamily="34" charset="0"/>
                <a:hlinkClick r:id="rId4"/>
              </a:rPr>
              <a:t>www.cpag.org.uk</a:t>
            </a:r>
            <a:endParaRPr lang="en-GB" altLang="en-US" sz="1500">
              <a:solidFill>
                <a:srgbClr val="FF6600"/>
              </a:solidFill>
              <a:latin typeface="Futura Bk" pitchFamily="34" charset="0"/>
            </a:endParaRPr>
          </a:p>
        </p:txBody>
      </p:sp>
      <p:graphicFrame>
        <p:nvGraphicFramePr>
          <p:cNvPr id="5" name="Object 7"/>
          <p:cNvGraphicFramePr>
            <a:graphicFrameLocks noChangeAspect="1"/>
          </p:cNvGraphicFramePr>
          <p:nvPr userDrawn="1"/>
        </p:nvGraphicFramePr>
        <p:xfrm>
          <a:off x="3708401" y="1117865"/>
          <a:ext cx="1655763" cy="2159000"/>
        </p:xfrm>
        <a:graphic>
          <a:graphicData uri="http://schemas.openxmlformats.org/presentationml/2006/ole">
            <mc:AlternateContent xmlns:mc="http://schemas.openxmlformats.org/markup-compatibility/2006">
              <mc:Choice xmlns:v="urn:schemas-microsoft-com:vml" Requires="v">
                <p:oleObj spid="_x0000_s2117" r:id="rId5" imgW="2857899" imgH="4342857" progId="">
                  <p:embed/>
                </p:oleObj>
              </mc:Choice>
              <mc:Fallback>
                <p:oleObj r:id="rId5" imgW="2857899" imgH="434285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1" y="1117865"/>
                        <a:ext cx="1655763" cy="21590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0" name="Rectangle 2"/>
          <p:cNvSpPr>
            <a:spLocks noGrp="1" noChangeArrowheads="1"/>
          </p:cNvSpPr>
          <p:nvPr>
            <p:ph type="subTitle" idx="1"/>
          </p:nvPr>
        </p:nvSpPr>
        <p:spPr>
          <a:xfrm>
            <a:off x="2451101" y="3807354"/>
            <a:ext cx="4570413" cy="762000"/>
          </a:xfrm>
        </p:spPr>
        <p:txBody>
          <a:bodyPr/>
          <a:lstStyle>
            <a:lvl1pPr marL="0" indent="0">
              <a:spcBef>
                <a:spcPct val="10000"/>
              </a:spcBef>
              <a:buFontTx/>
              <a:buNone/>
              <a:defRPr sz="1667">
                <a:solidFill>
                  <a:srgbClr val="000000"/>
                </a:solidFill>
              </a:defRPr>
            </a:lvl1pPr>
          </a:lstStyle>
          <a:p>
            <a:pPr lvl="0"/>
            <a:r>
              <a:rPr lang="en-GB" noProof="0"/>
              <a:t>Click to edit Master subtitle style</a:t>
            </a:r>
          </a:p>
        </p:txBody>
      </p:sp>
      <p:sp>
        <p:nvSpPr>
          <p:cNvPr id="7171" name="Rectangle 3"/>
          <p:cNvSpPr>
            <a:spLocks noGrp="1" noChangeArrowheads="1"/>
          </p:cNvSpPr>
          <p:nvPr>
            <p:ph type="ctrTitle"/>
          </p:nvPr>
        </p:nvSpPr>
        <p:spPr>
          <a:xfrm>
            <a:off x="1797050" y="2401095"/>
            <a:ext cx="5651500" cy="1108604"/>
          </a:xfrm>
        </p:spPr>
        <p:txBody>
          <a:bodyPr/>
          <a:lstStyle>
            <a:lvl1pPr>
              <a:defRPr sz="3667">
                <a:solidFill>
                  <a:schemeClr val="bg2"/>
                </a:solidFill>
              </a:defRPr>
            </a:lvl1pPr>
          </a:lstStyle>
          <a:p>
            <a:pPr lvl="0"/>
            <a:r>
              <a:rPr lang="en-GB" noProof="0"/>
              <a:t>Click to edit Master title style</a:t>
            </a:r>
          </a:p>
        </p:txBody>
      </p:sp>
    </p:spTree>
    <p:extLst>
      <p:ext uri="{BB962C8B-B14F-4D97-AF65-F5344CB8AC3E}">
        <p14:creationId xmlns:p14="http://schemas.microsoft.com/office/powerpoint/2010/main" val="3560988586"/>
      </p:ext>
    </p:extLst>
  </p:cSld>
  <p:clrMapOvr>
    <a:overrideClrMapping bg1="dk2" tx1="lt1" bg2="dk1"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tx1"/>
              </a:buClr>
              <a:buSzPct val="100000"/>
              <a:defRPr/>
            </a:lvl1pPr>
            <a:lvl2pPr>
              <a:buClrTx/>
              <a:defRPr/>
            </a:lvl2pPr>
            <a:lvl3pPr>
              <a:buClr>
                <a:schemeClr val="tx1"/>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2"/>
          <p:cNvSpPr>
            <a:spLocks noGrp="1" noChangeArrowheads="1"/>
          </p:cNvSpPr>
          <p:nvPr>
            <p:ph type="dt" sz="half" idx="10"/>
          </p:nvPr>
        </p:nvSpPr>
        <p:spPr>
          <a:ln/>
        </p:spPr>
        <p:txBody>
          <a:bodyPr/>
          <a:lstStyle>
            <a:lvl1pPr>
              <a:defRPr/>
            </a:lvl1pPr>
          </a:lstStyle>
          <a:p>
            <a:pPr>
              <a:defRPr/>
            </a:pPr>
            <a:endParaRPr lang="en-GB"/>
          </a:p>
        </p:txBody>
      </p:sp>
      <p:sp>
        <p:nvSpPr>
          <p:cNvPr id="5" name="Rectangle 3"/>
          <p:cNvSpPr>
            <a:spLocks noGrp="1" noChangeArrowheads="1"/>
          </p:cNvSpPr>
          <p:nvPr>
            <p:ph type="ftr" sz="quarter" idx="11"/>
          </p:nvPr>
        </p:nvSpPr>
        <p:spPr>
          <a:ln/>
        </p:spPr>
        <p:txBody>
          <a:bodyPr/>
          <a:lstStyle>
            <a:lvl1pPr>
              <a:defRPr/>
            </a:lvl1pPr>
          </a:lstStyle>
          <a:p>
            <a:pPr>
              <a:defRPr/>
            </a:pPr>
            <a:endParaRPr lang="en-GB"/>
          </a:p>
        </p:txBody>
      </p:sp>
      <p:sp>
        <p:nvSpPr>
          <p:cNvPr id="6" name="Rectangle 4"/>
          <p:cNvSpPr>
            <a:spLocks noGrp="1" noChangeArrowheads="1"/>
          </p:cNvSpPr>
          <p:nvPr>
            <p:ph type="sldNum" sz="quarter" idx="12"/>
          </p:nvPr>
        </p:nvSpPr>
        <p:spPr>
          <a:ln/>
        </p:spPr>
        <p:txBody>
          <a:bodyPr/>
          <a:lstStyle>
            <a:lvl1pPr>
              <a:defRPr/>
            </a:lvl1pPr>
          </a:lstStyle>
          <a:p>
            <a:fld id="{230150FB-10B6-4F58-874B-E76E499B1740}" type="slidenum">
              <a:rPr lang="en-GB" altLang="en-US"/>
              <a:pPr/>
              <a:t>‹#›</a:t>
            </a:fld>
            <a:endParaRPr lang="en-GB" altLang="en-US"/>
          </a:p>
        </p:txBody>
      </p:sp>
    </p:spTree>
    <p:extLst>
      <p:ext uri="{BB962C8B-B14F-4D97-AF65-F5344CB8AC3E}">
        <p14:creationId xmlns:p14="http://schemas.microsoft.com/office/powerpoint/2010/main" val="3856421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a:t>Click to edit Master title style</a:t>
            </a:r>
            <a:endParaRPr lang="en-GB"/>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GB"/>
          </a:p>
        </p:txBody>
      </p:sp>
      <p:sp>
        <p:nvSpPr>
          <p:cNvPr id="5" name="Rectangle 3"/>
          <p:cNvSpPr>
            <a:spLocks noGrp="1" noChangeArrowheads="1"/>
          </p:cNvSpPr>
          <p:nvPr>
            <p:ph type="ftr" sz="quarter" idx="11"/>
          </p:nvPr>
        </p:nvSpPr>
        <p:spPr>
          <a:ln/>
        </p:spPr>
        <p:txBody>
          <a:bodyPr/>
          <a:lstStyle>
            <a:lvl1pPr>
              <a:defRPr/>
            </a:lvl1pPr>
          </a:lstStyle>
          <a:p>
            <a:pPr>
              <a:defRPr/>
            </a:pPr>
            <a:endParaRPr lang="en-GB"/>
          </a:p>
        </p:txBody>
      </p:sp>
      <p:sp>
        <p:nvSpPr>
          <p:cNvPr id="6" name="Rectangle 4"/>
          <p:cNvSpPr>
            <a:spLocks noGrp="1" noChangeArrowheads="1"/>
          </p:cNvSpPr>
          <p:nvPr>
            <p:ph type="sldNum" sz="quarter" idx="12"/>
          </p:nvPr>
        </p:nvSpPr>
        <p:spPr>
          <a:ln/>
        </p:spPr>
        <p:txBody>
          <a:bodyPr/>
          <a:lstStyle>
            <a:lvl1pPr>
              <a:defRPr/>
            </a:lvl1pPr>
          </a:lstStyle>
          <a:p>
            <a:fld id="{E2621667-6CA2-4A68-98BC-1FC1B3B2590F}" type="slidenum">
              <a:rPr lang="en-GB" altLang="en-US"/>
              <a:pPr/>
              <a:t>‹#›</a:t>
            </a:fld>
            <a:endParaRPr lang="en-GB" altLang="en-US"/>
          </a:p>
        </p:txBody>
      </p:sp>
    </p:spTree>
    <p:extLst>
      <p:ext uri="{BB962C8B-B14F-4D97-AF65-F5344CB8AC3E}">
        <p14:creationId xmlns:p14="http://schemas.microsoft.com/office/powerpoint/2010/main" val="58290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67" baseline="0"/>
            </a:lvl1pPr>
          </a:lstStyle>
          <a:p>
            <a:r>
              <a:rPr lang="en-US" dirty="0"/>
              <a:t>Click to edit Master title style</a:t>
            </a:r>
            <a:endParaRPr lang="en-GB" dirty="0"/>
          </a:p>
        </p:txBody>
      </p:sp>
      <p:sp>
        <p:nvSpPr>
          <p:cNvPr id="3" name="Content Placeholder 2"/>
          <p:cNvSpPr>
            <a:spLocks noGrp="1"/>
          </p:cNvSpPr>
          <p:nvPr>
            <p:ph sz="half" idx="1"/>
          </p:nvPr>
        </p:nvSpPr>
        <p:spPr>
          <a:xfrm>
            <a:off x="400050" y="1206500"/>
            <a:ext cx="4059238" cy="4189678"/>
          </a:xfrm>
        </p:spPr>
        <p:txBody>
          <a:bodyPr/>
          <a:lstStyle>
            <a:lvl1pPr>
              <a:buClr>
                <a:schemeClr val="tx1"/>
              </a:buClr>
              <a:buSzPct val="100000"/>
              <a:defRPr sz="2333"/>
            </a:lvl1pPr>
            <a:lvl2pPr>
              <a:buClr>
                <a:schemeClr val="tx1"/>
              </a:buCl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11689" y="1206500"/>
            <a:ext cx="4060825" cy="4189678"/>
          </a:xfrm>
        </p:spPr>
        <p:txBody>
          <a:bodyPr/>
          <a:lstStyle>
            <a:lvl1pPr>
              <a:buClrTx/>
              <a:buSzPct val="100000"/>
              <a:defRPr sz="2333"/>
            </a:lvl1pPr>
            <a:lvl2pPr>
              <a:buClr>
                <a:schemeClr val="tx1"/>
              </a:buCl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2"/>
          <p:cNvSpPr>
            <a:spLocks noGrp="1" noChangeArrowheads="1"/>
          </p:cNvSpPr>
          <p:nvPr>
            <p:ph type="dt" sz="half" idx="10"/>
          </p:nvPr>
        </p:nvSpPr>
        <p:spPr>
          <a:ln/>
        </p:spPr>
        <p:txBody>
          <a:bodyPr/>
          <a:lstStyle>
            <a:lvl1pPr>
              <a:defRPr/>
            </a:lvl1pPr>
          </a:lstStyle>
          <a:p>
            <a:pPr>
              <a:defRPr/>
            </a:pPr>
            <a:endParaRPr lang="en-GB"/>
          </a:p>
        </p:txBody>
      </p:sp>
      <p:sp>
        <p:nvSpPr>
          <p:cNvPr id="6" name="Rectangle 3"/>
          <p:cNvSpPr>
            <a:spLocks noGrp="1" noChangeArrowheads="1"/>
          </p:cNvSpPr>
          <p:nvPr>
            <p:ph type="ftr" sz="quarter" idx="11"/>
          </p:nvPr>
        </p:nvSpPr>
        <p:spPr>
          <a:ln/>
        </p:spPr>
        <p:txBody>
          <a:bodyPr/>
          <a:lstStyle>
            <a:lvl1pPr>
              <a:defRPr/>
            </a:lvl1pPr>
          </a:lstStyle>
          <a:p>
            <a:pPr>
              <a:defRPr/>
            </a:pPr>
            <a:endParaRPr lang="en-GB"/>
          </a:p>
        </p:txBody>
      </p:sp>
      <p:sp>
        <p:nvSpPr>
          <p:cNvPr id="7" name="Rectangle 4"/>
          <p:cNvSpPr>
            <a:spLocks noGrp="1" noChangeArrowheads="1"/>
          </p:cNvSpPr>
          <p:nvPr>
            <p:ph type="sldNum" sz="quarter" idx="12"/>
          </p:nvPr>
        </p:nvSpPr>
        <p:spPr>
          <a:ln/>
        </p:spPr>
        <p:txBody>
          <a:bodyPr/>
          <a:lstStyle>
            <a:lvl1pPr>
              <a:defRPr/>
            </a:lvl1pPr>
          </a:lstStyle>
          <a:p>
            <a:fld id="{A0665240-8C52-4437-B8E1-A8319E2CA94F}" type="slidenum">
              <a:rPr lang="en-GB" altLang="en-US"/>
              <a:pPr/>
              <a:t>‹#›</a:t>
            </a:fld>
            <a:endParaRPr lang="en-GB" altLang="en-US"/>
          </a:p>
        </p:txBody>
      </p:sp>
    </p:spTree>
    <p:extLst>
      <p:ext uri="{BB962C8B-B14F-4D97-AF65-F5344CB8AC3E}">
        <p14:creationId xmlns:p14="http://schemas.microsoft.com/office/powerpoint/2010/main" val="3343111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lgn="ctr">
              <a:defRPr sz="3667" baseline="0"/>
            </a:lvl1pPr>
          </a:lstStyle>
          <a:p>
            <a:r>
              <a:rPr lang="en-US" dirty="0"/>
              <a:t>Click to edit Master title style</a:t>
            </a:r>
            <a:endParaRPr lang="en-GB"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buClr>
                <a:schemeClr val="tx1"/>
              </a:buClr>
              <a:defRPr sz="2000"/>
            </a:lvl1pPr>
            <a:lvl2pPr>
              <a:buClr>
                <a:schemeClr val="tx1"/>
              </a:buClr>
              <a:defRPr sz="1667"/>
            </a:lvl2pPr>
            <a:lvl3pPr>
              <a:buClr>
                <a:schemeClr val="tx1"/>
              </a:buClr>
              <a:defRPr sz="1500"/>
            </a:lvl3pPr>
            <a:lvl4pPr>
              <a:buClr>
                <a:schemeClr val="tx1"/>
              </a:buClr>
              <a:defRPr sz="1333"/>
            </a:lvl4pPr>
            <a:lvl5pPr>
              <a:buClr>
                <a:schemeClr val="tx1"/>
              </a:buClr>
              <a:defRPr sz="1333"/>
            </a:lvl5pPr>
            <a:lvl6pPr>
              <a:defRPr sz="1333"/>
            </a:lvl6pPr>
            <a:lvl7pPr>
              <a:defRPr sz="1333"/>
            </a:lvl7pPr>
            <a:lvl8pPr>
              <a:defRPr sz="1333"/>
            </a:lvl8pPr>
            <a:lvl9pPr>
              <a:defRPr sz="13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buClr>
                <a:schemeClr val="tx1"/>
              </a:buClr>
              <a:buSzPct val="100000"/>
              <a:defRPr sz="2000"/>
            </a:lvl1pPr>
            <a:lvl2pPr>
              <a:buClr>
                <a:schemeClr val="tx1"/>
              </a:buCl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2"/>
          <p:cNvSpPr>
            <a:spLocks noGrp="1" noChangeArrowheads="1"/>
          </p:cNvSpPr>
          <p:nvPr>
            <p:ph type="dt" sz="half" idx="10"/>
          </p:nvPr>
        </p:nvSpPr>
        <p:spPr>
          <a:ln/>
        </p:spPr>
        <p:txBody>
          <a:bodyPr/>
          <a:lstStyle>
            <a:lvl1pPr>
              <a:defRPr/>
            </a:lvl1pPr>
          </a:lstStyle>
          <a:p>
            <a:pPr>
              <a:defRPr/>
            </a:pPr>
            <a:endParaRPr lang="en-GB"/>
          </a:p>
        </p:txBody>
      </p:sp>
      <p:sp>
        <p:nvSpPr>
          <p:cNvPr id="8" name="Rectangle 3"/>
          <p:cNvSpPr>
            <a:spLocks noGrp="1" noChangeArrowheads="1"/>
          </p:cNvSpPr>
          <p:nvPr>
            <p:ph type="ftr" sz="quarter" idx="11"/>
          </p:nvPr>
        </p:nvSpPr>
        <p:spPr>
          <a:ln/>
        </p:spPr>
        <p:txBody>
          <a:bodyPr/>
          <a:lstStyle>
            <a:lvl1pPr>
              <a:defRPr/>
            </a:lvl1pPr>
          </a:lstStyle>
          <a:p>
            <a:pPr>
              <a:defRPr/>
            </a:pPr>
            <a:endParaRPr lang="en-GB"/>
          </a:p>
        </p:txBody>
      </p:sp>
      <p:sp>
        <p:nvSpPr>
          <p:cNvPr id="9" name="Rectangle 4"/>
          <p:cNvSpPr>
            <a:spLocks noGrp="1" noChangeArrowheads="1"/>
          </p:cNvSpPr>
          <p:nvPr>
            <p:ph type="sldNum" sz="quarter" idx="12"/>
          </p:nvPr>
        </p:nvSpPr>
        <p:spPr>
          <a:ln/>
        </p:spPr>
        <p:txBody>
          <a:bodyPr/>
          <a:lstStyle>
            <a:lvl1pPr>
              <a:defRPr/>
            </a:lvl1pPr>
          </a:lstStyle>
          <a:p>
            <a:fld id="{32D2B36E-B134-4E48-B98B-5EA4D73A6BAF}" type="slidenum">
              <a:rPr lang="en-GB" altLang="en-US"/>
              <a:pPr/>
              <a:t>‹#›</a:t>
            </a:fld>
            <a:endParaRPr lang="en-GB" altLang="en-US"/>
          </a:p>
        </p:txBody>
      </p:sp>
    </p:spTree>
    <p:extLst>
      <p:ext uri="{BB962C8B-B14F-4D97-AF65-F5344CB8AC3E}">
        <p14:creationId xmlns:p14="http://schemas.microsoft.com/office/powerpoint/2010/main" val="1530431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GB"/>
          </a:p>
        </p:txBody>
      </p:sp>
      <p:sp>
        <p:nvSpPr>
          <p:cNvPr id="4" name="Rectangle 3"/>
          <p:cNvSpPr>
            <a:spLocks noGrp="1" noChangeArrowheads="1"/>
          </p:cNvSpPr>
          <p:nvPr>
            <p:ph type="ftr" sz="quarter" idx="11"/>
          </p:nvPr>
        </p:nvSpPr>
        <p:spPr>
          <a:ln/>
        </p:spPr>
        <p:txBody>
          <a:bodyPr/>
          <a:lstStyle>
            <a:lvl1pPr>
              <a:defRPr/>
            </a:lvl1pPr>
          </a:lstStyle>
          <a:p>
            <a:pPr>
              <a:defRPr/>
            </a:pPr>
            <a:endParaRPr lang="en-GB"/>
          </a:p>
        </p:txBody>
      </p:sp>
      <p:sp>
        <p:nvSpPr>
          <p:cNvPr id="5" name="Rectangle 4"/>
          <p:cNvSpPr>
            <a:spLocks noGrp="1" noChangeArrowheads="1"/>
          </p:cNvSpPr>
          <p:nvPr>
            <p:ph type="sldNum" sz="quarter" idx="12"/>
          </p:nvPr>
        </p:nvSpPr>
        <p:spPr>
          <a:ln/>
        </p:spPr>
        <p:txBody>
          <a:bodyPr/>
          <a:lstStyle>
            <a:lvl1pPr>
              <a:defRPr/>
            </a:lvl1pPr>
          </a:lstStyle>
          <a:p>
            <a:fld id="{BF3424E9-E849-4875-AAA7-88AEE5EBB9D8}" type="slidenum">
              <a:rPr lang="en-GB" altLang="en-US"/>
              <a:pPr/>
              <a:t>‹#›</a:t>
            </a:fld>
            <a:endParaRPr lang="en-GB" altLang="en-US"/>
          </a:p>
        </p:txBody>
      </p:sp>
    </p:spTree>
    <p:extLst>
      <p:ext uri="{BB962C8B-B14F-4D97-AF65-F5344CB8AC3E}">
        <p14:creationId xmlns:p14="http://schemas.microsoft.com/office/powerpoint/2010/main" val="326967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GB"/>
          </a:p>
        </p:txBody>
      </p:sp>
      <p:sp>
        <p:nvSpPr>
          <p:cNvPr id="3" name="Rectangle 3"/>
          <p:cNvSpPr>
            <a:spLocks noGrp="1" noChangeArrowheads="1"/>
          </p:cNvSpPr>
          <p:nvPr>
            <p:ph type="ftr" sz="quarter" idx="11"/>
          </p:nvPr>
        </p:nvSpPr>
        <p:spPr>
          <a:ln/>
        </p:spPr>
        <p:txBody>
          <a:bodyPr/>
          <a:lstStyle>
            <a:lvl1pPr>
              <a:defRPr/>
            </a:lvl1pPr>
          </a:lstStyle>
          <a:p>
            <a:pPr>
              <a:defRPr/>
            </a:pPr>
            <a:endParaRPr lang="en-GB"/>
          </a:p>
        </p:txBody>
      </p:sp>
      <p:sp>
        <p:nvSpPr>
          <p:cNvPr id="4" name="Rectangle 4"/>
          <p:cNvSpPr>
            <a:spLocks noGrp="1" noChangeArrowheads="1"/>
          </p:cNvSpPr>
          <p:nvPr>
            <p:ph type="sldNum" sz="quarter" idx="12"/>
          </p:nvPr>
        </p:nvSpPr>
        <p:spPr>
          <a:ln/>
        </p:spPr>
        <p:txBody>
          <a:bodyPr/>
          <a:lstStyle>
            <a:lvl1pPr>
              <a:defRPr/>
            </a:lvl1pPr>
          </a:lstStyle>
          <a:p>
            <a:fld id="{0FD6BBB6-11BB-42A6-A873-FA52384054BE}" type="slidenum">
              <a:rPr lang="en-GB" altLang="en-US"/>
              <a:pPr/>
              <a:t>‹#›</a:t>
            </a:fld>
            <a:endParaRPr lang="en-GB" altLang="en-US"/>
          </a:p>
        </p:txBody>
      </p:sp>
    </p:spTree>
    <p:extLst>
      <p:ext uri="{BB962C8B-B14F-4D97-AF65-F5344CB8AC3E}">
        <p14:creationId xmlns:p14="http://schemas.microsoft.com/office/powerpoint/2010/main" val="3080157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lstStyle>
            <a:lvl1pPr algn="l">
              <a:defRPr sz="1667" b="1"/>
            </a:lvl1pPr>
          </a:lstStyle>
          <a:p>
            <a:r>
              <a:rPr lang="en-US"/>
              <a:t>Click to edit Master title style</a:t>
            </a:r>
            <a:endParaRPr lang="en-GB"/>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GB"/>
          </a:p>
        </p:txBody>
      </p:sp>
      <p:sp>
        <p:nvSpPr>
          <p:cNvPr id="6" name="Rectangle 3"/>
          <p:cNvSpPr>
            <a:spLocks noGrp="1" noChangeArrowheads="1"/>
          </p:cNvSpPr>
          <p:nvPr>
            <p:ph type="ftr" sz="quarter" idx="11"/>
          </p:nvPr>
        </p:nvSpPr>
        <p:spPr>
          <a:ln/>
        </p:spPr>
        <p:txBody>
          <a:bodyPr/>
          <a:lstStyle>
            <a:lvl1pPr>
              <a:defRPr/>
            </a:lvl1pPr>
          </a:lstStyle>
          <a:p>
            <a:pPr>
              <a:defRPr/>
            </a:pPr>
            <a:endParaRPr lang="en-GB"/>
          </a:p>
        </p:txBody>
      </p:sp>
      <p:sp>
        <p:nvSpPr>
          <p:cNvPr id="7" name="Rectangle 4"/>
          <p:cNvSpPr>
            <a:spLocks noGrp="1" noChangeArrowheads="1"/>
          </p:cNvSpPr>
          <p:nvPr>
            <p:ph type="sldNum" sz="quarter" idx="12"/>
          </p:nvPr>
        </p:nvSpPr>
        <p:spPr>
          <a:ln/>
        </p:spPr>
        <p:txBody>
          <a:bodyPr/>
          <a:lstStyle>
            <a:lvl1pPr>
              <a:defRPr/>
            </a:lvl1pPr>
          </a:lstStyle>
          <a:p>
            <a:fld id="{9B5B4D91-594C-45BB-96B9-2886A23EDC9A}" type="slidenum">
              <a:rPr lang="en-GB" altLang="en-US"/>
              <a:pPr/>
              <a:t>‹#›</a:t>
            </a:fld>
            <a:endParaRPr lang="en-GB" altLang="en-US"/>
          </a:p>
        </p:txBody>
      </p:sp>
    </p:spTree>
    <p:extLst>
      <p:ext uri="{BB962C8B-B14F-4D97-AF65-F5344CB8AC3E}">
        <p14:creationId xmlns:p14="http://schemas.microsoft.com/office/powerpoint/2010/main" val="370493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TITLE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BA4986A3-CEE4-FE47-8FDB-A3D66A7329F4}"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C9303-DEFD-034B-8BB7-06FA9E255667}" type="slidenum">
              <a:rPr lang="en-US" smtClean="0"/>
              <a:t>‹#›</a:t>
            </a:fld>
            <a:endParaRPr lang="en-US"/>
          </a:p>
        </p:txBody>
      </p:sp>
    </p:spTree>
    <p:extLst>
      <p:ext uri="{BB962C8B-B14F-4D97-AF65-F5344CB8AC3E}">
        <p14:creationId xmlns:p14="http://schemas.microsoft.com/office/powerpoint/2010/main" val="3620147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lstStyle>
            <a:lvl1pPr algn="l">
              <a:defRPr sz="1667" b="1"/>
            </a:lvl1pPr>
          </a:lstStyle>
          <a:p>
            <a:r>
              <a:rPr lang="en-US"/>
              <a:t>Click to edit Master title style</a:t>
            </a:r>
            <a:endParaRPr lang="en-GB"/>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GB"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GB"/>
          </a:p>
        </p:txBody>
      </p:sp>
      <p:sp>
        <p:nvSpPr>
          <p:cNvPr id="6" name="Rectangle 3"/>
          <p:cNvSpPr>
            <a:spLocks noGrp="1" noChangeArrowheads="1"/>
          </p:cNvSpPr>
          <p:nvPr>
            <p:ph type="ftr" sz="quarter" idx="11"/>
          </p:nvPr>
        </p:nvSpPr>
        <p:spPr>
          <a:ln/>
        </p:spPr>
        <p:txBody>
          <a:bodyPr/>
          <a:lstStyle>
            <a:lvl1pPr>
              <a:defRPr/>
            </a:lvl1pPr>
          </a:lstStyle>
          <a:p>
            <a:pPr>
              <a:defRPr/>
            </a:pPr>
            <a:endParaRPr lang="en-GB"/>
          </a:p>
        </p:txBody>
      </p:sp>
      <p:sp>
        <p:nvSpPr>
          <p:cNvPr id="7" name="Rectangle 4"/>
          <p:cNvSpPr>
            <a:spLocks noGrp="1" noChangeArrowheads="1"/>
          </p:cNvSpPr>
          <p:nvPr>
            <p:ph type="sldNum" sz="quarter" idx="12"/>
          </p:nvPr>
        </p:nvSpPr>
        <p:spPr>
          <a:ln/>
        </p:spPr>
        <p:txBody>
          <a:bodyPr/>
          <a:lstStyle>
            <a:lvl1pPr>
              <a:defRPr/>
            </a:lvl1pPr>
          </a:lstStyle>
          <a:p>
            <a:fld id="{50B461BA-DD1A-462A-8A21-7D388D550725}" type="slidenum">
              <a:rPr lang="en-GB" altLang="en-US"/>
              <a:pPr/>
              <a:t>‹#›</a:t>
            </a:fld>
            <a:endParaRPr lang="en-GB" altLang="en-US"/>
          </a:p>
        </p:txBody>
      </p:sp>
    </p:spTree>
    <p:extLst>
      <p:ext uri="{BB962C8B-B14F-4D97-AF65-F5344CB8AC3E}">
        <p14:creationId xmlns:p14="http://schemas.microsoft.com/office/powerpoint/2010/main" val="240982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GB"/>
          </a:p>
        </p:txBody>
      </p:sp>
      <p:sp>
        <p:nvSpPr>
          <p:cNvPr id="5" name="Rectangle 3"/>
          <p:cNvSpPr>
            <a:spLocks noGrp="1" noChangeArrowheads="1"/>
          </p:cNvSpPr>
          <p:nvPr>
            <p:ph type="ftr" sz="quarter" idx="11"/>
          </p:nvPr>
        </p:nvSpPr>
        <p:spPr>
          <a:ln/>
        </p:spPr>
        <p:txBody>
          <a:bodyPr/>
          <a:lstStyle>
            <a:lvl1pPr>
              <a:defRPr/>
            </a:lvl1pPr>
          </a:lstStyle>
          <a:p>
            <a:pPr>
              <a:defRPr/>
            </a:pPr>
            <a:endParaRPr lang="en-GB"/>
          </a:p>
        </p:txBody>
      </p:sp>
      <p:sp>
        <p:nvSpPr>
          <p:cNvPr id="6" name="Rectangle 4"/>
          <p:cNvSpPr>
            <a:spLocks noGrp="1" noChangeArrowheads="1"/>
          </p:cNvSpPr>
          <p:nvPr>
            <p:ph type="sldNum" sz="quarter" idx="12"/>
          </p:nvPr>
        </p:nvSpPr>
        <p:spPr>
          <a:ln/>
        </p:spPr>
        <p:txBody>
          <a:bodyPr/>
          <a:lstStyle>
            <a:lvl1pPr>
              <a:defRPr/>
            </a:lvl1pPr>
          </a:lstStyle>
          <a:p>
            <a:fld id="{32B0B4DE-80C9-4B57-9175-0DC85FC086A5}" type="slidenum">
              <a:rPr lang="en-GB" altLang="en-US"/>
              <a:pPr/>
              <a:t>‹#›</a:t>
            </a:fld>
            <a:endParaRPr lang="en-GB" altLang="en-US"/>
          </a:p>
        </p:txBody>
      </p:sp>
    </p:spTree>
    <p:extLst>
      <p:ext uri="{BB962C8B-B14F-4D97-AF65-F5344CB8AC3E}">
        <p14:creationId xmlns:p14="http://schemas.microsoft.com/office/powerpoint/2010/main" val="543313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9" y="95250"/>
            <a:ext cx="2066925" cy="530092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00050" y="95250"/>
            <a:ext cx="6053138" cy="5300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GB"/>
          </a:p>
        </p:txBody>
      </p:sp>
      <p:sp>
        <p:nvSpPr>
          <p:cNvPr id="5" name="Rectangle 3"/>
          <p:cNvSpPr>
            <a:spLocks noGrp="1" noChangeArrowheads="1"/>
          </p:cNvSpPr>
          <p:nvPr>
            <p:ph type="ftr" sz="quarter" idx="11"/>
          </p:nvPr>
        </p:nvSpPr>
        <p:spPr>
          <a:ln/>
        </p:spPr>
        <p:txBody>
          <a:bodyPr/>
          <a:lstStyle>
            <a:lvl1pPr>
              <a:defRPr/>
            </a:lvl1pPr>
          </a:lstStyle>
          <a:p>
            <a:pPr>
              <a:defRPr/>
            </a:pPr>
            <a:endParaRPr lang="en-GB"/>
          </a:p>
        </p:txBody>
      </p:sp>
      <p:sp>
        <p:nvSpPr>
          <p:cNvPr id="6" name="Rectangle 4"/>
          <p:cNvSpPr>
            <a:spLocks noGrp="1" noChangeArrowheads="1"/>
          </p:cNvSpPr>
          <p:nvPr>
            <p:ph type="sldNum" sz="quarter" idx="12"/>
          </p:nvPr>
        </p:nvSpPr>
        <p:spPr>
          <a:ln/>
        </p:spPr>
        <p:txBody>
          <a:bodyPr/>
          <a:lstStyle>
            <a:lvl1pPr>
              <a:defRPr/>
            </a:lvl1pPr>
          </a:lstStyle>
          <a:p>
            <a:fld id="{B847A0D3-A107-4065-A804-B53312AFC7C1}" type="slidenum">
              <a:rPr lang="en-GB" altLang="en-US"/>
              <a:pPr/>
              <a:t>‹#›</a:t>
            </a:fld>
            <a:endParaRPr lang="en-GB" altLang="en-US"/>
          </a:p>
        </p:txBody>
      </p:sp>
    </p:spTree>
    <p:extLst>
      <p:ext uri="{BB962C8B-B14F-4D97-AF65-F5344CB8AC3E}">
        <p14:creationId xmlns:p14="http://schemas.microsoft.com/office/powerpoint/2010/main" val="2842059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GB" dirty="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A4986A3-CEE4-FE47-8FDB-A3D66A7329F4}"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C9303-DEFD-034B-8BB7-06FA9E255667}" type="slidenum">
              <a:rPr lang="en-US" smtClean="0"/>
              <a:t>‹#›</a:t>
            </a:fld>
            <a:endParaRPr lang="en-US"/>
          </a:p>
        </p:txBody>
      </p:sp>
    </p:spTree>
    <p:extLst>
      <p:ext uri="{BB962C8B-B14F-4D97-AF65-F5344CB8AC3E}">
        <p14:creationId xmlns:p14="http://schemas.microsoft.com/office/powerpoint/2010/main" val="427101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A4986A3-CEE4-FE47-8FDB-A3D66A7329F4}"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C9303-DEFD-034B-8BB7-06FA9E255667}" type="slidenum">
              <a:rPr lang="en-US" smtClean="0"/>
              <a:t>‹#›</a:t>
            </a:fld>
            <a:endParaRPr lang="en-US"/>
          </a:p>
        </p:txBody>
      </p:sp>
    </p:spTree>
    <p:extLst>
      <p:ext uri="{BB962C8B-B14F-4D97-AF65-F5344CB8AC3E}">
        <p14:creationId xmlns:p14="http://schemas.microsoft.com/office/powerpoint/2010/main" val="264608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865"/>
            <a:ext cx="8229600" cy="952500"/>
          </a:xfrm>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A4986A3-CEE4-FE47-8FDB-A3D66A7329F4}" type="datetimeFigureOut">
              <a:rPr lang="en-US" smtClean="0"/>
              <a:t>4/25/18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C9303-DEFD-034B-8BB7-06FA9E255667}" type="slidenum">
              <a:rPr lang="en-US" smtClean="0"/>
              <a:t>‹#›</a:t>
            </a:fld>
            <a:endParaRPr lang="en-US"/>
          </a:p>
        </p:txBody>
      </p:sp>
    </p:spTree>
    <p:extLst>
      <p:ext uri="{BB962C8B-B14F-4D97-AF65-F5344CB8AC3E}">
        <p14:creationId xmlns:p14="http://schemas.microsoft.com/office/powerpoint/2010/main" val="3692825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dirty="0"/>
              <a:t>CLICK TO EDIT MASTER TITLE STYLE </a:t>
            </a:r>
            <a:endParaRPr lang="en-US" dirty="0"/>
          </a:p>
        </p:txBody>
      </p:sp>
      <p:sp>
        <p:nvSpPr>
          <p:cNvPr id="3" name="Date Placeholder 2"/>
          <p:cNvSpPr>
            <a:spLocks noGrp="1"/>
          </p:cNvSpPr>
          <p:nvPr>
            <p:ph type="dt" sz="half" idx="10"/>
          </p:nvPr>
        </p:nvSpPr>
        <p:spPr/>
        <p:txBody>
          <a:bodyPr/>
          <a:lstStyle/>
          <a:p>
            <a:fld id="{BA4986A3-CEE4-FE47-8FDB-A3D66A7329F4}" type="datetimeFigureOut">
              <a:rPr lang="en-US" smtClean="0"/>
              <a:t>4/25/18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BC9303-DEFD-034B-8BB7-06FA9E255667}" type="slidenum">
              <a:rPr lang="en-US" smtClean="0"/>
              <a:t>‹#›</a:t>
            </a:fld>
            <a:endParaRPr lang="en-US"/>
          </a:p>
        </p:txBody>
      </p:sp>
    </p:spTree>
    <p:extLst>
      <p:ext uri="{BB962C8B-B14F-4D97-AF65-F5344CB8AC3E}">
        <p14:creationId xmlns:p14="http://schemas.microsoft.com/office/powerpoint/2010/main" val="625916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986A3-CEE4-FE47-8FDB-A3D66A7329F4}" type="datetimeFigureOut">
              <a:rPr lang="en-US" smtClean="0"/>
              <a:t>4/25/18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BC9303-DEFD-034B-8BB7-06FA9E255667}" type="slidenum">
              <a:rPr lang="en-US" smtClean="0"/>
              <a:t>‹#›</a:t>
            </a:fld>
            <a:endParaRPr lang="en-US"/>
          </a:p>
        </p:txBody>
      </p:sp>
    </p:spTree>
    <p:extLst>
      <p:ext uri="{BB962C8B-B14F-4D97-AF65-F5344CB8AC3E}">
        <p14:creationId xmlns:p14="http://schemas.microsoft.com/office/powerpoint/2010/main" val="2564185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A4986A3-CEE4-FE47-8FDB-A3D66A7329F4}"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C9303-DEFD-034B-8BB7-06FA9E255667}" type="slidenum">
              <a:rPr lang="en-US" smtClean="0"/>
              <a:t>‹#›</a:t>
            </a:fld>
            <a:endParaRPr lang="en-US"/>
          </a:p>
        </p:txBody>
      </p:sp>
    </p:spTree>
    <p:extLst>
      <p:ext uri="{BB962C8B-B14F-4D97-AF65-F5344CB8AC3E}">
        <p14:creationId xmlns:p14="http://schemas.microsoft.com/office/powerpoint/2010/main" val="3427454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A4986A3-CEE4-FE47-8FDB-A3D66A7329F4}"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C9303-DEFD-034B-8BB7-06FA9E255667}" type="slidenum">
              <a:rPr lang="en-US" smtClean="0"/>
              <a:t>‹#›</a:t>
            </a:fld>
            <a:endParaRPr lang="en-US"/>
          </a:p>
        </p:txBody>
      </p:sp>
    </p:spTree>
    <p:extLst>
      <p:ext uri="{BB962C8B-B14F-4D97-AF65-F5344CB8AC3E}">
        <p14:creationId xmlns:p14="http://schemas.microsoft.com/office/powerpoint/2010/main" val="276436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1.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GB" dirty="0"/>
              <a:t>CLICK TO EDIT MASTER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2400">
                <a:solidFill>
                  <a:schemeClr val="tx1">
                    <a:tint val="75000"/>
                  </a:schemeClr>
                </a:solidFill>
                <a:latin typeface="Calibri Light" panose="020F0302020204030204" pitchFamily="34" charset="0"/>
              </a:defRPr>
            </a:lvl1pPr>
          </a:lstStyle>
          <a:p>
            <a:fld id="{BA4986A3-CEE4-FE47-8FDB-A3D66A7329F4}" type="datetimeFigureOut">
              <a:rPr lang="en-US" smtClean="0"/>
              <a:pPr/>
              <a:t>4/25/18</a:t>
            </a:fld>
            <a:endParaRPr lang="en-US" dirty="0"/>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2400">
                <a:solidFill>
                  <a:schemeClr val="tx1">
                    <a:tint val="75000"/>
                  </a:schemeClr>
                </a:solidFill>
                <a:latin typeface="Calibri Light" panose="020F0302020204030204" pitchFamily="34" charset="0"/>
              </a:defRPr>
            </a:lvl1pPr>
          </a:lstStyle>
          <a:p>
            <a:endParaRPr lang="en-US" dirty="0"/>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latin typeface="Calibri Light" panose="020F0302020204030204" pitchFamily="34" charset="0"/>
              </a:defRPr>
            </a:lvl1pPr>
          </a:lstStyle>
          <a:p>
            <a:fld id="{4EBC9303-DEFD-034B-8BB7-06FA9E255667}" type="slidenum">
              <a:rPr lang="en-US" smtClean="0"/>
              <a:pPr/>
              <a:t>‹#›</a:t>
            </a:fld>
            <a:endParaRPr lang="en-US" dirty="0"/>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73911" y="4682321"/>
            <a:ext cx="1170089" cy="1032679"/>
          </a:xfrm>
          <a:prstGeom prst="rect">
            <a:avLst/>
          </a:prstGeom>
        </p:spPr>
      </p:pic>
    </p:spTree>
    <p:extLst>
      <p:ext uri="{BB962C8B-B14F-4D97-AF65-F5344CB8AC3E}">
        <p14:creationId xmlns:p14="http://schemas.microsoft.com/office/powerpoint/2010/main" val="2648915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kern="1200">
          <a:solidFill>
            <a:srgbClr val="00ABE8"/>
          </a:solidFill>
          <a:latin typeface="Calibri Light" panose="020F0302020204030204" pitchFamily="34" charset="0"/>
          <a:ea typeface="+mj-ea"/>
          <a:cs typeface="+mj-cs"/>
        </a:defRPr>
      </a:lvl1pPr>
    </p:titleStyle>
    <p:bodyStyle>
      <a:lvl1pPr marL="342900" indent="-342900" algn="l" defTabSz="457200" rtl="0" eaLnBrk="1" latinLnBrk="0" hangingPunct="1">
        <a:spcBef>
          <a:spcPct val="20000"/>
        </a:spcBef>
        <a:buFont typeface="Arial"/>
        <a:buChar char="•"/>
        <a:defRPr sz="3400" kern="1200">
          <a:solidFill>
            <a:schemeClr val="tx1"/>
          </a:solidFill>
          <a:latin typeface="Calibri Light" panose="020F0302020204030204" pitchFamily="34" charset="0"/>
          <a:ea typeface="+mn-ea"/>
          <a:cs typeface="+mn-cs"/>
        </a:defRPr>
      </a:lvl1pPr>
      <a:lvl2pPr marL="742950" indent="-285750" algn="l" defTabSz="457200" rtl="0" eaLnBrk="1" latinLnBrk="0" hangingPunct="1">
        <a:spcBef>
          <a:spcPct val="20000"/>
        </a:spcBef>
        <a:buFont typeface="Arial"/>
        <a:buChar char="–"/>
        <a:defRPr sz="3200" kern="1200">
          <a:solidFill>
            <a:schemeClr val="tx1"/>
          </a:solidFill>
          <a:latin typeface="Calibri Light" panose="020F0302020204030204" pitchFamily="34" charset="0"/>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Calibri Light" panose="020F0302020204030204" pitchFamily="34" charset="0"/>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Calibri Light" panose="020F03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dt" sz="half" idx="2"/>
          </p:nvPr>
        </p:nvSpPr>
        <p:spPr bwMode="auto">
          <a:xfrm>
            <a:off x="593726" y="5524500"/>
            <a:ext cx="1463675" cy="1825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0" hangingPunct="0">
              <a:defRPr sz="750">
                <a:solidFill>
                  <a:srgbClr val="848589"/>
                </a:solidFill>
                <a:latin typeface="Futura Bk" pitchFamily="34" charset="0"/>
                <a:cs typeface="Arial" charset="0"/>
              </a:defRPr>
            </a:lvl1pPr>
          </a:lstStyle>
          <a:p>
            <a:pPr defTabSz="761970" fontAlgn="base">
              <a:spcBef>
                <a:spcPct val="0"/>
              </a:spcBef>
              <a:spcAft>
                <a:spcPct val="0"/>
              </a:spcAft>
              <a:defRPr/>
            </a:pPr>
            <a:endParaRPr lang="en-GB"/>
          </a:p>
        </p:txBody>
      </p:sp>
      <p:sp>
        <p:nvSpPr>
          <p:cNvPr id="6147" name="Rectangle 3"/>
          <p:cNvSpPr>
            <a:spLocks noGrp="1" noChangeArrowheads="1"/>
          </p:cNvSpPr>
          <p:nvPr>
            <p:ph type="ftr" sz="quarter" idx="3"/>
          </p:nvPr>
        </p:nvSpPr>
        <p:spPr bwMode="auto">
          <a:xfrm>
            <a:off x="2133600" y="5524500"/>
            <a:ext cx="4876800" cy="1825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750">
                <a:solidFill>
                  <a:srgbClr val="848589"/>
                </a:solidFill>
                <a:latin typeface="Futura Bk" pitchFamily="34" charset="0"/>
                <a:cs typeface="Arial" charset="0"/>
              </a:defRPr>
            </a:lvl1pPr>
          </a:lstStyle>
          <a:p>
            <a:pPr algn="ctr" defTabSz="761970" fontAlgn="base">
              <a:spcBef>
                <a:spcPct val="0"/>
              </a:spcBef>
              <a:spcAft>
                <a:spcPct val="0"/>
              </a:spcAft>
              <a:defRPr/>
            </a:pPr>
            <a:endParaRPr lang="en-GB"/>
          </a:p>
        </p:txBody>
      </p:sp>
      <p:sp>
        <p:nvSpPr>
          <p:cNvPr id="6148" name="Rectangle 4"/>
          <p:cNvSpPr>
            <a:spLocks noGrp="1" noChangeArrowheads="1"/>
          </p:cNvSpPr>
          <p:nvPr>
            <p:ph type="sldNum" sz="quarter" idx="4"/>
          </p:nvPr>
        </p:nvSpPr>
        <p:spPr bwMode="auto">
          <a:xfrm>
            <a:off x="8229600" y="5524500"/>
            <a:ext cx="762000" cy="1825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750">
                <a:solidFill>
                  <a:srgbClr val="848589"/>
                </a:solidFill>
                <a:latin typeface="Futura Bk" pitchFamily="34" charset="0"/>
              </a:defRPr>
            </a:lvl1pPr>
          </a:lstStyle>
          <a:p>
            <a:pPr defTabSz="761970" fontAlgn="base">
              <a:spcBef>
                <a:spcPct val="0"/>
              </a:spcBef>
              <a:spcAft>
                <a:spcPct val="0"/>
              </a:spcAft>
            </a:pPr>
            <a:fld id="{BF9A26D6-AF14-4D83-9631-1C9114D36421}" type="slidenum">
              <a:rPr lang="en-GB" altLang="en-US" smtClean="0">
                <a:cs typeface="Arial" panose="020B0604020202020204" pitchFamily="34" charset="0"/>
              </a:rPr>
              <a:pPr defTabSz="761970" fontAlgn="base">
                <a:spcBef>
                  <a:spcPct val="0"/>
                </a:spcBef>
                <a:spcAft>
                  <a:spcPct val="0"/>
                </a:spcAft>
              </a:pPr>
              <a:t>‹#›</a:t>
            </a:fld>
            <a:endParaRPr lang="en-GB" altLang="en-US">
              <a:cs typeface="Arial" panose="020B0604020202020204" pitchFamily="34" charset="0"/>
            </a:endParaRPr>
          </a:p>
        </p:txBody>
      </p:sp>
      <p:sp>
        <p:nvSpPr>
          <p:cNvPr id="1029" name="Rectangle 5"/>
          <p:cNvSpPr>
            <a:spLocks noGrp="1" noChangeArrowheads="1"/>
          </p:cNvSpPr>
          <p:nvPr>
            <p:ph type="title"/>
          </p:nvPr>
        </p:nvSpPr>
        <p:spPr bwMode="auto">
          <a:xfrm>
            <a:off x="428626" y="95250"/>
            <a:ext cx="76295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30" name="Rectangle 6"/>
          <p:cNvSpPr>
            <a:spLocks noGrp="1" noChangeArrowheads="1"/>
          </p:cNvSpPr>
          <p:nvPr>
            <p:ph type="body" idx="1"/>
          </p:nvPr>
        </p:nvSpPr>
        <p:spPr bwMode="auto">
          <a:xfrm>
            <a:off x="400051" y="1206500"/>
            <a:ext cx="8272463" cy="4189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31" name="Line 7"/>
          <p:cNvSpPr>
            <a:spLocks noChangeShapeType="1"/>
          </p:cNvSpPr>
          <p:nvPr/>
        </p:nvSpPr>
        <p:spPr bwMode="auto">
          <a:xfrm>
            <a:off x="0" y="1096698"/>
            <a:ext cx="9132888" cy="0"/>
          </a:xfrm>
          <a:prstGeom prst="line">
            <a:avLst/>
          </a:prstGeom>
          <a:noFill/>
          <a:ln w="31750">
            <a:solidFill>
              <a:srgbClr val="993300"/>
            </a:solidFill>
            <a:round/>
            <a:headEnd/>
            <a:tailEnd/>
          </a:ln>
          <a:extLst>
            <a:ext uri="{909E8E84-426E-40DD-AFC4-6F175D3DCCD1}">
              <a14:hiddenFill xmlns:a14="http://schemas.microsoft.com/office/drawing/2010/main">
                <a:noFill/>
              </a14:hiddenFill>
            </a:ext>
          </a:extLst>
        </p:spPr>
        <p:txBody>
          <a:bodyPr anchor="b"/>
          <a:lstStyle/>
          <a:p>
            <a:pPr algn="ctr" defTabSz="761970" fontAlgn="base">
              <a:spcBef>
                <a:spcPct val="0"/>
              </a:spcBef>
              <a:spcAft>
                <a:spcPct val="0"/>
              </a:spcAft>
            </a:pPr>
            <a:endParaRPr lang="en-GB" sz="1500">
              <a:solidFill>
                <a:srgbClr val="000000"/>
              </a:solidFill>
              <a:cs typeface="Arial" panose="020B0604020202020204" pitchFamily="34" charset="0"/>
            </a:endParaRPr>
          </a:p>
        </p:txBody>
      </p:sp>
      <p:pic>
        <p:nvPicPr>
          <p:cNvPr id="1032"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94663" y="88636"/>
            <a:ext cx="952500" cy="98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3" name="Object 9"/>
          <p:cNvGraphicFramePr>
            <a:graphicFrameLocks noChangeAspect="1"/>
          </p:cNvGraphicFramePr>
          <p:nvPr userDrawn="1"/>
        </p:nvGraphicFramePr>
        <p:xfrm>
          <a:off x="8101013" y="0"/>
          <a:ext cx="984250" cy="1057011"/>
        </p:xfrm>
        <a:graphic>
          <a:graphicData uri="http://schemas.openxmlformats.org/presentationml/2006/ole">
            <mc:AlternateContent xmlns:mc="http://schemas.openxmlformats.org/markup-compatibility/2006">
              <mc:Choice xmlns:v="urn:schemas-microsoft-com:vml" Requires="v">
                <p:oleObj spid="_x0000_s1093" r:id="rId15" imgW="2857899" imgH="4342857" progId="">
                  <p:embed/>
                </p:oleObj>
              </mc:Choice>
              <mc:Fallback>
                <p:oleObj r:id="rId15" imgW="2857899" imgH="4342857"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01013" y="0"/>
                        <a:ext cx="984250" cy="1057011"/>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046470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3000">
          <a:solidFill>
            <a:schemeClr val="tx2"/>
          </a:solidFill>
          <a:latin typeface="+mj-lt"/>
          <a:ea typeface="+mj-ea"/>
          <a:cs typeface="+mj-cs"/>
        </a:defRPr>
      </a:lvl1pPr>
      <a:lvl2pPr algn="l" rtl="0" eaLnBrk="0" fontAlgn="base" hangingPunct="0">
        <a:lnSpc>
          <a:spcPct val="90000"/>
        </a:lnSpc>
        <a:spcBef>
          <a:spcPct val="0"/>
        </a:spcBef>
        <a:spcAft>
          <a:spcPct val="0"/>
        </a:spcAft>
        <a:defRPr sz="3000">
          <a:solidFill>
            <a:schemeClr val="tx2"/>
          </a:solidFill>
          <a:latin typeface="Arial" charset="0"/>
        </a:defRPr>
      </a:lvl2pPr>
      <a:lvl3pPr algn="l" rtl="0" eaLnBrk="0" fontAlgn="base" hangingPunct="0">
        <a:lnSpc>
          <a:spcPct val="90000"/>
        </a:lnSpc>
        <a:spcBef>
          <a:spcPct val="0"/>
        </a:spcBef>
        <a:spcAft>
          <a:spcPct val="0"/>
        </a:spcAft>
        <a:defRPr sz="3000">
          <a:solidFill>
            <a:schemeClr val="tx2"/>
          </a:solidFill>
          <a:latin typeface="Arial" charset="0"/>
        </a:defRPr>
      </a:lvl3pPr>
      <a:lvl4pPr algn="l" rtl="0" eaLnBrk="0" fontAlgn="base" hangingPunct="0">
        <a:lnSpc>
          <a:spcPct val="90000"/>
        </a:lnSpc>
        <a:spcBef>
          <a:spcPct val="0"/>
        </a:spcBef>
        <a:spcAft>
          <a:spcPct val="0"/>
        </a:spcAft>
        <a:defRPr sz="3000">
          <a:solidFill>
            <a:schemeClr val="tx2"/>
          </a:solidFill>
          <a:latin typeface="Arial" charset="0"/>
        </a:defRPr>
      </a:lvl4pPr>
      <a:lvl5pPr algn="l" rtl="0" eaLnBrk="0" fontAlgn="base" hangingPunct="0">
        <a:lnSpc>
          <a:spcPct val="90000"/>
        </a:lnSpc>
        <a:spcBef>
          <a:spcPct val="0"/>
        </a:spcBef>
        <a:spcAft>
          <a:spcPct val="0"/>
        </a:spcAft>
        <a:defRPr sz="3000">
          <a:solidFill>
            <a:schemeClr val="tx2"/>
          </a:solidFill>
          <a:latin typeface="Arial" charset="0"/>
        </a:defRPr>
      </a:lvl5pPr>
      <a:lvl6pPr marL="380985" algn="l" rtl="0" fontAlgn="base">
        <a:lnSpc>
          <a:spcPct val="90000"/>
        </a:lnSpc>
        <a:spcBef>
          <a:spcPct val="0"/>
        </a:spcBef>
        <a:spcAft>
          <a:spcPct val="0"/>
        </a:spcAft>
        <a:defRPr sz="3000">
          <a:solidFill>
            <a:schemeClr val="tx2"/>
          </a:solidFill>
          <a:latin typeface="Arial" charset="0"/>
        </a:defRPr>
      </a:lvl6pPr>
      <a:lvl7pPr marL="761970" algn="l" rtl="0" fontAlgn="base">
        <a:lnSpc>
          <a:spcPct val="90000"/>
        </a:lnSpc>
        <a:spcBef>
          <a:spcPct val="0"/>
        </a:spcBef>
        <a:spcAft>
          <a:spcPct val="0"/>
        </a:spcAft>
        <a:defRPr sz="3000">
          <a:solidFill>
            <a:schemeClr val="tx2"/>
          </a:solidFill>
          <a:latin typeface="Arial" charset="0"/>
        </a:defRPr>
      </a:lvl7pPr>
      <a:lvl8pPr marL="1142954" algn="l" rtl="0" fontAlgn="base">
        <a:lnSpc>
          <a:spcPct val="90000"/>
        </a:lnSpc>
        <a:spcBef>
          <a:spcPct val="0"/>
        </a:spcBef>
        <a:spcAft>
          <a:spcPct val="0"/>
        </a:spcAft>
        <a:defRPr sz="3000">
          <a:solidFill>
            <a:schemeClr val="tx2"/>
          </a:solidFill>
          <a:latin typeface="Arial" charset="0"/>
        </a:defRPr>
      </a:lvl8pPr>
      <a:lvl9pPr marL="1523939" algn="l" rtl="0" fontAlgn="base">
        <a:lnSpc>
          <a:spcPct val="90000"/>
        </a:lnSpc>
        <a:spcBef>
          <a:spcPct val="0"/>
        </a:spcBef>
        <a:spcAft>
          <a:spcPct val="0"/>
        </a:spcAft>
        <a:defRPr sz="3000">
          <a:solidFill>
            <a:schemeClr val="tx2"/>
          </a:solidFill>
          <a:latin typeface="Arial" charset="0"/>
        </a:defRPr>
      </a:lvl9pPr>
    </p:titleStyle>
    <p:bodyStyle>
      <a:lvl1pPr marL="190492" indent="-190492" algn="l" rtl="0" eaLnBrk="0" fontAlgn="base" hangingPunct="0">
        <a:lnSpc>
          <a:spcPct val="90000"/>
        </a:lnSpc>
        <a:spcBef>
          <a:spcPct val="30000"/>
        </a:spcBef>
        <a:spcAft>
          <a:spcPct val="10000"/>
        </a:spcAft>
        <a:buClr>
          <a:srgbClr val="B2B3B5"/>
        </a:buClr>
        <a:buSzPct val="75000"/>
        <a:buChar char="•"/>
        <a:defRPr sz="2333">
          <a:solidFill>
            <a:schemeClr val="tx1"/>
          </a:solidFill>
          <a:latin typeface="+mn-lt"/>
          <a:ea typeface="+mn-ea"/>
          <a:cs typeface="+mn-cs"/>
        </a:defRPr>
      </a:lvl1pPr>
      <a:lvl2pPr marL="476231" indent="-190492" algn="l" rtl="0" eaLnBrk="0" fontAlgn="base" hangingPunct="0">
        <a:lnSpc>
          <a:spcPct val="90000"/>
        </a:lnSpc>
        <a:spcBef>
          <a:spcPct val="10000"/>
        </a:spcBef>
        <a:spcAft>
          <a:spcPct val="10000"/>
        </a:spcAft>
        <a:buClr>
          <a:srgbClr val="B2B3B5"/>
        </a:buClr>
        <a:buFont typeface="Arial" panose="020B0604020202020204" pitchFamily="34" charset="0"/>
        <a:buChar char="−"/>
        <a:defRPr sz="2000">
          <a:solidFill>
            <a:schemeClr val="tx1"/>
          </a:solidFill>
          <a:latin typeface="+mn-lt"/>
        </a:defRPr>
      </a:lvl2pPr>
      <a:lvl3pPr marL="761970" indent="-190492" algn="l" rtl="0" eaLnBrk="0" fontAlgn="base" hangingPunct="0">
        <a:lnSpc>
          <a:spcPct val="90000"/>
        </a:lnSpc>
        <a:spcBef>
          <a:spcPct val="10000"/>
        </a:spcBef>
        <a:spcAft>
          <a:spcPct val="10000"/>
        </a:spcAft>
        <a:buClr>
          <a:srgbClr val="B2B3B5"/>
        </a:buClr>
        <a:buChar char="•"/>
        <a:defRPr sz="1667">
          <a:solidFill>
            <a:schemeClr val="tx1"/>
          </a:solidFill>
          <a:latin typeface="+mn-lt"/>
        </a:defRPr>
      </a:lvl3pPr>
      <a:lvl4pPr marL="1047708" indent="-190492" algn="l" rtl="0" eaLnBrk="0" fontAlgn="base" hangingPunct="0">
        <a:lnSpc>
          <a:spcPct val="90000"/>
        </a:lnSpc>
        <a:spcBef>
          <a:spcPct val="10000"/>
        </a:spcBef>
        <a:spcAft>
          <a:spcPct val="10000"/>
        </a:spcAft>
        <a:buClr>
          <a:srgbClr val="B2B3B5"/>
        </a:buClr>
        <a:buFont typeface="Arial" panose="020B0604020202020204" pitchFamily="34" charset="0"/>
        <a:buChar char="−"/>
        <a:defRPr sz="1667">
          <a:solidFill>
            <a:schemeClr val="tx1"/>
          </a:solidFill>
          <a:latin typeface="+mn-lt"/>
        </a:defRPr>
      </a:lvl4pPr>
      <a:lvl5pPr marL="1333447" indent="-190492" algn="l" rtl="0" eaLnBrk="0" fontAlgn="base" hangingPunct="0">
        <a:lnSpc>
          <a:spcPct val="90000"/>
        </a:lnSpc>
        <a:spcBef>
          <a:spcPct val="10000"/>
        </a:spcBef>
        <a:spcAft>
          <a:spcPct val="10000"/>
        </a:spcAft>
        <a:buClr>
          <a:srgbClr val="B2B3B5"/>
        </a:buClr>
        <a:buChar char="•"/>
        <a:defRPr sz="1667">
          <a:solidFill>
            <a:schemeClr val="tx1"/>
          </a:solidFill>
          <a:latin typeface="+mn-lt"/>
        </a:defRPr>
      </a:lvl5pPr>
      <a:lvl6pPr marL="1714431" indent="-190492" algn="l" rtl="0" fontAlgn="base">
        <a:lnSpc>
          <a:spcPct val="90000"/>
        </a:lnSpc>
        <a:spcBef>
          <a:spcPct val="10000"/>
        </a:spcBef>
        <a:spcAft>
          <a:spcPct val="10000"/>
        </a:spcAft>
        <a:buClr>
          <a:srgbClr val="B2B3B5"/>
        </a:buClr>
        <a:buChar char="•"/>
        <a:defRPr sz="1667">
          <a:solidFill>
            <a:schemeClr val="tx1"/>
          </a:solidFill>
          <a:latin typeface="+mn-lt"/>
        </a:defRPr>
      </a:lvl6pPr>
      <a:lvl7pPr marL="2095416" indent="-190492" algn="l" rtl="0" fontAlgn="base">
        <a:lnSpc>
          <a:spcPct val="90000"/>
        </a:lnSpc>
        <a:spcBef>
          <a:spcPct val="10000"/>
        </a:spcBef>
        <a:spcAft>
          <a:spcPct val="10000"/>
        </a:spcAft>
        <a:buClr>
          <a:srgbClr val="B2B3B5"/>
        </a:buClr>
        <a:buChar char="•"/>
        <a:defRPr sz="1667">
          <a:solidFill>
            <a:schemeClr val="tx1"/>
          </a:solidFill>
          <a:latin typeface="+mn-lt"/>
        </a:defRPr>
      </a:lvl7pPr>
      <a:lvl8pPr marL="2476401" indent="-190492" algn="l" rtl="0" fontAlgn="base">
        <a:lnSpc>
          <a:spcPct val="90000"/>
        </a:lnSpc>
        <a:spcBef>
          <a:spcPct val="10000"/>
        </a:spcBef>
        <a:spcAft>
          <a:spcPct val="10000"/>
        </a:spcAft>
        <a:buClr>
          <a:srgbClr val="B2B3B5"/>
        </a:buClr>
        <a:buChar char="•"/>
        <a:defRPr sz="1667">
          <a:solidFill>
            <a:schemeClr val="tx1"/>
          </a:solidFill>
          <a:latin typeface="+mn-lt"/>
        </a:defRPr>
      </a:lvl8pPr>
      <a:lvl9pPr marL="2857386" indent="-190492" algn="l" rtl="0" fontAlgn="base">
        <a:lnSpc>
          <a:spcPct val="90000"/>
        </a:lnSpc>
        <a:spcBef>
          <a:spcPct val="10000"/>
        </a:spcBef>
        <a:spcAft>
          <a:spcPct val="10000"/>
        </a:spcAft>
        <a:buClr>
          <a:srgbClr val="B2B3B5"/>
        </a:buClr>
        <a:buChar char="•"/>
        <a:defRPr sz="1667">
          <a:solidFill>
            <a:schemeClr val="tx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mailto:mwillis@cpagscotland.org.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www.cpag.org.uk/cost-school-day" TargetMode="External"/><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hyperlink" Target="mailto:costoftheschoolday@cpagscotland.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AG_PPT_GRE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15"/>
            <a:ext cx="9144000" cy="5714999"/>
          </a:xfrm>
          <a:prstGeom prst="rect">
            <a:avLst/>
          </a:prstGeom>
        </p:spPr>
      </p:pic>
      <p:sp>
        <p:nvSpPr>
          <p:cNvPr id="9" name="TextBox 8"/>
          <p:cNvSpPr txBox="1"/>
          <p:nvPr/>
        </p:nvSpPr>
        <p:spPr>
          <a:xfrm>
            <a:off x="590726" y="2900145"/>
            <a:ext cx="7177363" cy="707886"/>
          </a:xfrm>
          <a:prstGeom prst="rect">
            <a:avLst/>
          </a:prstGeom>
          <a:noFill/>
        </p:spPr>
        <p:txBody>
          <a:bodyPr wrap="square" rtlCol="0">
            <a:spAutoFit/>
          </a:bodyPr>
          <a:lstStyle/>
          <a:p>
            <a:r>
              <a:rPr lang="en-US" sz="4000" b="1" dirty="0">
                <a:solidFill>
                  <a:srgbClr val="00ABE8"/>
                </a:solidFill>
                <a:latin typeface="Calibri Light" panose="020F0302020204030204" pitchFamily="34" charset="0"/>
              </a:rPr>
              <a:t>Tackling child poverty</a:t>
            </a:r>
          </a:p>
        </p:txBody>
      </p:sp>
      <p:sp>
        <p:nvSpPr>
          <p:cNvPr id="10" name="TextBox 9"/>
          <p:cNvSpPr txBox="1"/>
          <p:nvPr/>
        </p:nvSpPr>
        <p:spPr>
          <a:xfrm>
            <a:off x="669484" y="4718188"/>
            <a:ext cx="7177363" cy="461665"/>
          </a:xfrm>
          <a:prstGeom prst="rect">
            <a:avLst/>
          </a:prstGeom>
          <a:noFill/>
        </p:spPr>
        <p:txBody>
          <a:bodyPr wrap="square" rtlCol="0">
            <a:spAutoFit/>
          </a:bodyPr>
          <a:lstStyle/>
          <a:p>
            <a:r>
              <a:rPr lang="en-US" sz="2400" dirty="0">
                <a:latin typeface="Calibri Light" panose="020F0302020204030204" pitchFamily="34" charset="0"/>
              </a:rPr>
              <a:t>Mark Willis</a:t>
            </a:r>
          </a:p>
        </p:txBody>
      </p:sp>
      <p:sp>
        <p:nvSpPr>
          <p:cNvPr id="12" name="TextBox 11"/>
          <p:cNvSpPr txBox="1"/>
          <p:nvPr/>
        </p:nvSpPr>
        <p:spPr>
          <a:xfrm>
            <a:off x="630105" y="5220251"/>
            <a:ext cx="7177363" cy="461665"/>
          </a:xfrm>
          <a:prstGeom prst="rect">
            <a:avLst/>
          </a:prstGeom>
          <a:noFill/>
        </p:spPr>
        <p:txBody>
          <a:bodyPr wrap="square" rtlCol="0">
            <a:spAutoFit/>
          </a:bodyPr>
          <a:lstStyle/>
          <a:p>
            <a:r>
              <a:rPr lang="en-US" sz="2400" dirty="0">
                <a:latin typeface="Calibri Light" panose="020F0302020204030204" pitchFamily="34" charset="0"/>
              </a:rPr>
              <a:t>26 April 2018</a:t>
            </a:r>
          </a:p>
        </p:txBody>
      </p:sp>
      <p:sp>
        <p:nvSpPr>
          <p:cNvPr id="2" name="TextBox 1"/>
          <p:cNvSpPr txBox="1"/>
          <p:nvPr/>
        </p:nvSpPr>
        <p:spPr>
          <a:xfrm>
            <a:off x="6197600" y="-702733"/>
            <a:ext cx="184666" cy="369332"/>
          </a:xfrm>
          <a:prstGeom prst="rect">
            <a:avLst/>
          </a:prstGeom>
          <a:noFill/>
        </p:spPr>
        <p:txBody>
          <a:bodyPr wrap="none" rtlCol="0">
            <a:spAutoFit/>
          </a:bodyPr>
          <a:lstStyle/>
          <a:p>
            <a:endParaRPr lang="en-US" dirty="0">
              <a:latin typeface="Calibri Light" panose="020F0302020204030204" pitchFamily="34" charset="0"/>
            </a:endParaRPr>
          </a:p>
        </p:txBody>
      </p:sp>
      <p:pic>
        <p:nvPicPr>
          <p:cNvPr id="11" name="Picture 10" descr="LOGO_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3200" y="192389"/>
            <a:ext cx="2315093" cy="2269067"/>
          </a:xfrm>
          <a:prstGeom prst="rect">
            <a:avLst/>
          </a:prstGeom>
        </p:spPr>
      </p:pic>
      <p:pic>
        <p:nvPicPr>
          <p:cNvPr id="4" name="Picture 3"/>
          <p:cNvPicPr>
            <a:picLocks noChangeAspect="1"/>
          </p:cNvPicPr>
          <p:nvPr/>
        </p:nvPicPr>
        <p:blipFill>
          <a:blip r:embed="rId5"/>
          <a:stretch>
            <a:fillRect/>
          </a:stretch>
        </p:blipFill>
        <p:spPr>
          <a:xfrm>
            <a:off x="669484" y="806030"/>
            <a:ext cx="1962150" cy="1295400"/>
          </a:xfrm>
          <a:prstGeom prst="rect">
            <a:avLst/>
          </a:prstGeom>
        </p:spPr>
      </p:pic>
    </p:spTree>
    <p:extLst>
      <p:ext uri="{BB962C8B-B14F-4D97-AF65-F5344CB8AC3E}">
        <p14:creationId xmlns:p14="http://schemas.microsoft.com/office/powerpoint/2010/main" val="2961613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181365"/>
            <a:ext cx="8229600" cy="2791921"/>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chemeClr val="tx2"/>
                </a:solidFill>
              </a:rPr>
              <a:t>Further information </a:t>
            </a:r>
          </a:p>
        </p:txBody>
      </p:sp>
      <p:sp>
        <p:nvSpPr>
          <p:cNvPr id="3" name="Content Placeholder 2"/>
          <p:cNvSpPr>
            <a:spLocks noGrp="1"/>
          </p:cNvSpPr>
          <p:nvPr>
            <p:ph idx="1"/>
          </p:nvPr>
        </p:nvSpPr>
        <p:spPr>
          <a:xfrm>
            <a:off x="457200" y="1181365"/>
            <a:ext cx="8229600" cy="3923771"/>
          </a:xfrm>
        </p:spPr>
        <p:txBody>
          <a:bodyPr>
            <a:normAutofit lnSpcReduction="10000"/>
          </a:bodyPr>
          <a:lstStyle/>
          <a:p>
            <a:r>
              <a:rPr lang="en-GB" sz="2900" b="1" dirty="0">
                <a:solidFill>
                  <a:srgbClr val="00ABE8"/>
                </a:solidFill>
              </a:rPr>
              <a:t>Austerity Generation: the impact of a decade of cuts on family incomes and child poverty</a:t>
            </a:r>
          </a:p>
          <a:p>
            <a:r>
              <a:rPr lang="en-GB" sz="2900" b="1" dirty="0">
                <a:solidFill>
                  <a:srgbClr val="00ABE8"/>
                </a:solidFill>
              </a:rPr>
              <a:t>Parents’ Voices Report  </a:t>
            </a:r>
          </a:p>
          <a:p>
            <a:r>
              <a:rPr lang="en-GB" sz="2900" b="1" dirty="0">
                <a:solidFill>
                  <a:srgbClr val="00ABE8"/>
                </a:solidFill>
              </a:rPr>
              <a:t>Local Child Poverty Action Reports  - CPAG Scotland Seminar Outcomes (31 October 2017)</a:t>
            </a:r>
          </a:p>
          <a:p>
            <a:r>
              <a:rPr lang="en-GB" sz="2900" b="1" dirty="0">
                <a:solidFill>
                  <a:srgbClr val="00ABE8"/>
                </a:solidFill>
              </a:rPr>
              <a:t>Impact of Benefit Cap and DHPs report</a:t>
            </a:r>
            <a:r>
              <a:rPr lang="en-GB" sz="2600" dirty="0">
                <a:solidFill>
                  <a:schemeClr val="accent1"/>
                </a:solidFill>
              </a:rPr>
              <a:t> </a:t>
            </a:r>
          </a:p>
          <a:p>
            <a:pPr marL="0" indent="0">
              <a:buNone/>
            </a:pPr>
            <a:endParaRPr lang="en-GB" sz="2800" b="1" dirty="0">
              <a:solidFill>
                <a:schemeClr val="tx2"/>
              </a:solidFill>
            </a:endParaRPr>
          </a:p>
          <a:p>
            <a:pPr marL="0" indent="0">
              <a:buNone/>
            </a:pPr>
            <a:r>
              <a:rPr lang="en-GB" sz="2800" b="1" dirty="0">
                <a:solidFill>
                  <a:schemeClr val="tx2"/>
                </a:solidFill>
              </a:rPr>
              <a:t>Mark Willis – </a:t>
            </a:r>
            <a:r>
              <a:rPr lang="en-GB" sz="2800" b="1" dirty="0">
                <a:solidFill>
                  <a:schemeClr val="tx2"/>
                </a:solidFill>
                <a:hlinkClick r:id="rId3"/>
              </a:rPr>
              <a:t>mwillis@cpagscotland.org.uk</a:t>
            </a:r>
            <a:r>
              <a:rPr lang="en-GB" sz="2800" b="1" dirty="0">
                <a:solidFill>
                  <a:schemeClr val="tx2"/>
                </a:solidFill>
              </a:rPr>
              <a:t> </a:t>
            </a:r>
            <a:endParaRPr lang="en-GB" sz="2800" b="1" i="1" dirty="0">
              <a:solidFill>
                <a:schemeClr val="tx2"/>
              </a:solidFill>
            </a:endParaRPr>
          </a:p>
        </p:txBody>
      </p:sp>
    </p:spTree>
    <p:extLst>
      <p:ext uri="{BB962C8B-B14F-4D97-AF65-F5344CB8AC3E}">
        <p14:creationId xmlns:p14="http://schemas.microsoft.com/office/powerpoint/2010/main" val="2017699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EC008B"/>
                </a:solidFill>
              </a:rPr>
              <a:t>Discussion</a:t>
            </a:r>
          </a:p>
        </p:txBody>
      </p:sp>
      <p:sp>
        <p:nvSpPr>
          <p:cNvPr id="3" name="Content Placeholder 2"/>
          <p:cNvSpPr>
            <a:spLocks noGrp="1"/>
          </p:cNvSpPr>
          <p:nvPr>
            <p:ph idx="1"/>
          </p:nvPr>
        </p:nvSpPr>
        <p:spPr/>
        <p:txBody>
          <a:bodyPr>
            <a:normAutofit fontScale="92500"/>
          </a:bodyPr>
          <a:lstStyle/>
          <a:p>
            <a:r>
              <a:rPr lang="en-GB" dirty="0">
                <a:solidFill>
                  <a:srgbClr val="00ABE8"/>
                </a:solidFill>
              </a:rPr>
              <a:t>What else is needed to help deliver change at a local level? </a:t>
            </a:r>
            <a:br>
              <a:rPr lang="en-GB" dirty="0">
                <a:solidFill>
                  <a:srgbClr val="00ABE8"/>
                </a:solidFill>
              </a:rPr>
            </a:br>
            <a:endParaRPr lang="en-GB" dirty="0">
              <a:solidFill>
                <a:srgbClr val="00ABE8"/>
              </a:solidFill>
            </a:endParaRPr>
          </a:p>
          <a:p>
            <a:r>
              <a:rPr lang="en-GB" dirty="0">
                <a:solidFill>
                  <a:srgbClr val="00ABE8"/>
                </a:solidFill>
              </a:rPr>
              <a:t>What will be the main challenges in your role?  </a:t>
            </a:r>
          </a:p>
          <a:p>
            <a:pPr marL="0" indent="0">
              <a:buNone/>
            </a:pPr>
            <a:endParaRPr lang="en-GB" dirty="0">
              <a:solidFill>
                <a:srgbClr val="00ABE8"/>
              </a:solidFill>
            </a:endParaRPr>
          </a:p>
          <a:p>
            <a:r>
              <a:rPr lang="en-GB" dirty="0">
                <a:solidFill>
                  <a:srgbClr val="00ABE8"/>
                </a:solidFill>
              </a:rPr>
              <a:t>What support will you need in addition to the guidance?</a:t>
            </a:r>
          </a:p>
        </p:txBody>
      </p:sp>
    </p:spTree>
    <p:extLst>
      <p:ext uri="{BB962C8B-B14F-4D97-AF65-F5344CB8AC3E}">
        <p14:creationId xmlns:p14="http://schemas.microsoft.com/office/powerpoint/2010/main" val="3380407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solidFill>
                  <a:schemeClr val="tx2"/>
                </a:solidFill>
              </a:rPr>
              <a:t>National Child Poverty Targets</a:t>
            </a:r>
          </a:p>
        </p:txBody>
      </p:sp>
      <p:sp>
        <p:nvSpPr>
          <p:cNvPr id="5" name="Text Placeholder 4"/>
          <p:cNvSpPr>
            <a:spLocks noGrp="1"/>
          </p:cNvSpPr>
          <p:nvPr>
            <p:ph type="body" idx="1"/>
          </p:nvPr>
        </p:nvSpPr>
        <p:spPr>
          <a:ln w="28575">
            <a:solidFill>
              <a:schemeClr val="accent1"/>
            </a:solidFill>
          </a:ln>
        </p:spPr>
        <p:txBody>
          <a:bodyPr/>
          <a:lstStyle/>
          <a:p>
            <a:r>
              <a:rPr lang="en-GB" dirty="0">
                <a:solidFill>
                  <a:schemeClr val="tx2"/>
                </a:solidFill>
              </a:rPr>
              <a:t>Interim Targets – 2023	</a:t>
            </a:r>
          </a:p>
        </p:txBody>
      </p:sp>
      <p:sp>
        <p:nvSpPr>
          <p:cNvPr id="6" name="Content Placeholder 5"/>
          <p:cNvSpPr>
            <a:spLocks noGrp="1"/>
          </p:cNvSpPr>
          <p:nvPr>
            <p:ph sz="half" idx="2"/>
          </p:nvPr>
        </p:nvSpPr>
        <p:spPr>
          <a:xfrm>
            <a:off x="457200" y="1812396"/>
            <a:ext cx="4040188" cy="3791234"/>
          </a:xfrm>
          <a:ln w="28575">
            <a:solidFill>
              <a:schemeClr val="accent1"/>
            </a:solidFill>
          </a:ln>
        </p:spPr>
        <p:txBody>
          <a:bodyPr>
            <a:normAutofit lnSpcReduction="10000"/>
          </a:bodyPr>
          <a:lstStyle/>
          <a:p>
            <a:r>
              <a:rPr lang="en-GB" sz="2600" dirty="0">
                <a:solidFill>
                  <a:srgbClr val="00B0F0"/>
                </a:solidFill>
              </a:rPr>
              <a:t>&lt; 18% of children in relative poverty</a:t>
            </a:r>
          </a:p>
          <a:p>
            <a:r>
              <a:rPr lang="en-GB" sz="2600" dirty="0">
                <a:solidFill>
                  <a:srgbClr val="00B0F0"/>
                </a:solidFill>
              </a:rPr>
              <a:t>&lt; 14% of children in absolute poverty</a:t>
            </a:r>
          </a:p>
          <a:p>
            <a:r>
              <a:rPr lang="en-GB" sz="2600" dirty="0">
                <a:solidFill>
                  <a:srgbClr val="00B0F0"/>
                </a:solidFill>
              </a:rPr>
              <a:t>&lt; 8% of children in low income and material deprivation</a:t>
            </a:r>
          </a:p>
          <a:p>
            <a:r>
              <a:rPr lang="en-GB" sz="2600" dirty="0">
                <a:solidFill>
                  <a:srgbClr val="00B0F0"/>
                </a:solidFill>
              </a:rPr>
              <a:t>&lt; 8% of children in persistent poverty</a:t>
            </a:r>
            <a:endParaRPr lang="en-GB" sz="2600" dirty="0"/>
          </a:p>
          <a:p>
            <a:endParaRPr lang="en-GB" dirty="0"/>
          </a:p>
        </p:txBody>
      </p:sp>
      <p:sp>
        <p:nvSpPr>
          <p:cNvPr id="7" name="Text Placeholder 6"/>
          <p:cNvSpPr>
            <a:spLocks noGrp="1"/>
          </p:cNvSpPr>
          <p:nvPr>
            <p:ph type="body" sz="quarter" idx="3"/>
          </p:nvPr>
        </p:nvSpPr>
        <p:spPr>
          <a:xfrm>
            <a:off x="4645026" y="1279261"/>
            <a:ext cx="4252789" cy="533135"/>
          </a:xfrm>
          <a:ln w="28575">
            <a:solidFill>
              <a:schemeClr val="accent1"/>
            </a:solidFill>
          </a:ln>
        </p:spPr>
        <p:txBody>
          <a:bodyPr/>
          <a:lstStyle/>
          <a:p>
            <a:r>
              <a:rPr lang="en-GB" dirty="0">
                <a:solidFill>
                  <a:schemeClr val="tx2"/>
                </a:solidFill>
              </a:rPr>
              <a:t>Final Targets - 2030/31</a:t>
            </a:r>
          </a:p>
        </p:txBody>
      </p:sp>
      <p:sp>
        <p:nvSpPr>
          <p:cNvPr id="8" name="Content Placeholder 7"/>
          <p:cNvSpPr>
            <a:spLocks noGrp="1"/>
          </p:cNvSpPr>
          <p:nvPr>
            <p:ph sz="quarter" idx="4"/>
          </p:nvPr>
        </p:nvSpPr>
        <p:spPr>
          <a:xfrm>
            <a:off x="4645027" y="1812395"/>
            <a:ext cx="4252788" cy="3791235"/>
          </a:xfrm>
          <a:ln w="28575">
            <a:solidFill>
              <a:schemeClr val="accent1"/>
            </a:solidFill>
          </a:ln>
        </p:spPr>
        <p:txBody>
          <a:bodyPr>
            <a:normAutofit/>
          </a:bodyPr>
          <a:lstStyle/>
          <a:p>
            <a:r>
              <a:rPr lang="en-GB" dirty="0">
                <a:solidFill>
                  <a:srgbClr val="00B0F0"/>
                </a:solidFill>
              </a:rPr>
              <a:t>&lt; 10% of children in relative poverty.</a:t>
            </a:r>
          </a:p>
          <a:p>
            <a:r>
              <a:rPr lang="en-GB" dirty="0">
                <a:solidFill>
                  <a:srgbClr val="00B0F0"/>
                </a:solidFill>
              </a:rPr>
              <a:t>&lt; 5% of children in absolute poverty.</a:t>
            </a:r>
          </a:p>
          <a:p>
            <a:r>
              <a:rPr lang="en-GB" dirty="0">
                <a:solidFill>
                  <a:srgbClr val="00B0F0"/>
                </a:solidFill>
              </a:rPr>
              <a:t>&lt; 5% in combined low income/material deprivation.</a:t>
            </a:r>
          </a:p>
          <a:p>
            <a:r>
              <a:rPr lang="en-GB" dirty="0">
                <a:solidFill>
                  <a:srgbClr val="00B0F0"/>
                </a:solidFill>
              </a:rPr>
              <a:t>&lt; 5% in households in persistent poverty.</a:t>
            </a:r>
          </a:p>
          <a:p>
            <a:pPr marL="0" indent="0">
              <a:buNone/>
            </a:pPr>
            <a:endParaRPr lang="en-GB" b="1" dirty="0">
              <a:solidFill>
                <a:srgbClr val="00B0F0"/>
              </a:solidFill>
            </a:endParaRPr>
          </a:p>
          <a:p>
            <a:endParaRPr lang="en-GB" dirty="0"/>
          </a:p>
        </p:txBody>
      </p:sp>
    </p:spTree>
    <p:extLst>
      <p:ext uri="{BB962C8B-B14F-4D97-AF65-F5344CB8AC3E}">
        <p14:creationId xmlns:p14="http://schemas.microsoft.com/office/powerpoint/2010/main" val="73031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563"/>
            <a:ext cx="9614264" cy="5791563"/>
          </a:xfrm>
          <a:prstGeom prst="rect">
            <a:avLst/>
          </a:prstGeom>
        </p:spPr>
      </p:pic>
    </p:spTree>
    <p:extLst>
      <p:ext uri="{BB962C8B-B14F-4D97-AF65-F5344CB8AC3E}">
        <p14:creationId xmlns:p14="http://schemas.microsoft.com/office/powerpoint/2010/main" val="1008270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solidFill>
                  <a:schemeClr val="tx2"/>
                </a:solidFill>
              </a:rPr>
              <a:t>Challenging Landscape</a:t>
            </a:r>
            <a:endParaRPr lang="en-GB" dirty="0">
              <a:solidFill>
                <a:srgbClr val="EC008B"/>
              </a:solidFill>
            </a:endParaRPr>
          </a:p>
        </p:txBody>
      </p:sp>
      <p:sp>
        <p:nvSpPr>
          <p:cNvPr id="3" name="Content Placeholder 2"/>
          <p:cNvSpPr>
            <a:spLocks noGrp="1"/>
          </p:cNvSpPr>
          <p:nvPr>
            <p:ph idx="1"/>
          </p:nvPr>
        </p:nvSpPr>
        <p:spPr>
          <a:xfrm>
            <a:off x="457200" y="1181365"/>
            <a:ext cx="8229600" cy="4376753"/>
          </a:xfrm>
        </p:spPr>
        <p:txBody>
          <a:bodyPr>
            <a:noAutofit/>
          </a:bodyPr>
          <a:lstStyle/>
          <a:p>
            <a:r>
              <a:rPr lang="en-GB" sz="2800" dirty="0">
                <a:solidFill>
                  <a:srgbClr val="00B0F0"/>
                </a:solidFill>
              </a:rPr>
              <a:t>Almost 1 in 4 children living in poverty </a:t>
            </a:r>
            <a:br>
              <a:rPr lang="en-GB" sz="2800" dirty="0">
                <a:solidFill>
                  <a:srgbClr val="00B0F0"/>
                </a:solidFill>
              </a:rPr>
            </a:br>
            <a:r>
              <a:rPr lang="en-GB" sz="2800" dirty="0">
                <a:solidFill>
                  <a:srgbClr val="00B0F0"/>
                </a:solidFill>
              </a:rPr>
              <a:t>– 66% of those in working households. </a:t>
            </a:r>
          </a:p>
          <a:p>
            <a:r>
              <a:rPr lang="en-GB" sz="2800" dirty="0">
                <a:solidFill>
                  <a:srgbClr val="00B0F0"/>
                </a:solidFill>
              </a:rPr>
              <a:t>By 2020/21 post-2015 ‘welfare reforms’ will take another £1bn out of household incomes in Scotland alone, on top of £1.1 billion already lost since 2010.</a:t>
            </a:r>
          </a:p>
          <a:p>
            <a:r>
              <a:rPr lang="en-GB" sz="2800" dirty="0">
                <a:solidFill>
                  <a:srgbClr val="00B0F0"/>
                </a:solidFill>
              </a:rPr>
              <a:t>Households with children worst affected. </a:t>
            </a:r>
            <a:br>
              <a:rPr lang="en-GB" sz="2800" dirty="0">
                <a:solidFill>
                  <a:srgbClr val="00B0F0"/>
                </a:solidFill>
              </a:rPr>
            </a:br>
            <a:r>
              <a:rPr lang="en-GB" sz="2800" dirty="0">
                <a:solidFill>
                  <a:srgbClr val="00B0F0"/>
                </a:solidFill>
              </a:rPr>
              <a:t>Key cuts include benefits freeze, benefit cap, two child limit. </a:t>
            </a:r>
          </a:p>
        </p:txBody>
      </p:sp>
    </p:spTree>
    <p:extLst>
      <p:ext uri="{BB962C8B-B14F-4D97-AF65-F5344CB8AC3E}">
        <p14:creationId xmlns:p14="http://schemas.microsoft.com/office/powerpoint/2010/main" val="161322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Child Poverty (Scotland) Act - Delivery Plan</a:t>
            </a:r>
            <a:r>
              <a:rPr lang="en-GB" dirty="0"/>
              <a:t>	</a:t>
            </a:r>
          </a:p>
        </p:txBody>
      </p:sp>
      <p:graphicFrame>
        <p:nvGraphicFramePr>
          <p:cNvPr id="4" name="Content Placeholder 3"/>
          <p:cNvGraphicFramePr>
            <a:graphicFrameLocks noGrp="1"/>
          </p:cNvGraphicFramePr>
          <p:nvPr>
            <p:ph idx="1"/>
            <p:extLst/>
          </p:nvPr>
        </p:nvGraphicFramePr>
        <p:xfrm>
          <a:off x="457200" y="1181365"/>
          <a:ext cx="7908587" cy="3627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1205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Local Child Poverty Action Reports</a:t>
            </a:r>
          </a:p>
        </p:txBody>
      </p:sp>
      <p:sp>
        <p:nvSpPr>
          <p:cNvPr id="3" name="Content Placeholder 2"/>
          <p:cNvSpPr>
            <a:spLocks noGrp="1"/>
          </p:cNvSpPr>
          <p:nvPr>
            <p:ph idx="1"/>
          </p:nvPr>
        </p:nvSpPr>
        <p:spPr/>
        <p:txBody>
          <a:bodyPr>
            <a:normAutofit lnSpcReduction="10000"/>
          </a:bodyPr>
          <a:lstStyle/>
          <a:p>
            <a:r>
              <a:rPr lang="en-GB" sz="3600" b="1" dirty="0">
                <a:solidFill>
                  <a:srgbClr val="00ABE8"/>
                </a:solidFill>
              </a:rPr>
              <a:t>Reports must set out action local authorities and NHS Boards have taken, and will take, jointly with partners</a:t>
            </a:r>
            <a:r>
              <a:rPr lang="en-GB" sz="3600" dirty="0">
                <a:solidFill>
                  <a:srgbClr val="00ABE8"/>
                </a:solidFill>
              </a:rPr>
              <a:t>:</a:t>
            </a:r>
          </a:p>
          <a:p>
            <a:pPr lvl="1"/>
            <a:r>
              <a:rPr lang="en-GB" sz="3400" dirty="0">
                <a:solidFill>
                  <a:srgbClr val="00ABE8"/>
                </a:solidFill>
              </a:rPr>
              <a:t>to contribute to meeting the child poverty reduction targets set out in the Act</a:t>
            </a:r>
          </a:p>
          <a:p>
            <a:pPr lvl="1"/>
            <a:r>
              <a:rPr lang="en-GB" sz="3400" dirty="0">
                <a:solidFill>
                  <a:srgbClr val="00ABE8"/>
                </a:solidFill>
              </a:rPr>
              <a:t>help support families with income maximisation advice</a:t>
            </a:r>
          </a:p>
          <a:p>
            <a:endParaRPr lang="en-GB" dirty="0"/>
          </a:p>
        </p:txBody>
      </p:sp>
    </p:spTree>
    <p:extLst>
      <p:ext uri="{BB962C8B-B14F-4D97-AF65-F5344CB8AC3E}">
        <p14:creationId xmlns:p14="http://schemas.microsoft.com/office/powerpoint/2010/main" val="1156407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solidFill>
                  <a:schemeClr val="tx2"/>
                </a:solidFill>
              </a:rPr>
              <a:t>Local Child Poverty Action Reports:</a:t>
            </a:r>
            <a:br>
              <a:rPr lang="en-GB" dirty="0">
                <a:solidFill>
                  <a:schemeClr val="tx2"/>
                </a:solidFill>
              </a:rPr>
            </a:br>
            <a:r>
              <a:rPr lang="en-GB" dirty="0">
                <a:solidFill>
                  <a:schemeClr val="tx2"/>
                </a:solidFill>
              </a:rPr>
              <a:t>Next steps</a:t>
            </a:r>
            <a:endParaRPr lang="en-GB" dirty="0">
              <a:solidFill>
                <a:srgbClr val="EC008B"/>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2190752"/>
              </p:ext>
            </p:extLst>
          </p:nvPr>
        </p:nvGraphicFramePr>
        <p:xfrm>
          <a:off x="457200" y="1567808"/>
          <a:ext cx="7271657" cy="3586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046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be </a:t>
            </a:r>
            <a:r>
              <a:rPr lang="en-GB"/>
              <a:t>done locally?</a:t>
            </a:r>
            <a:endParaRPr lang="en-GB" dirty="0"/>
          </a:p>
        </p:txBody>
      </p:sp>
      <p:graphicFrame>
        <p:nvGraphicFramePr>
          <p:cNvPr id="4" name="Content Placeholder 3"/>
          <p:cNvGraphicFramePr>
            <a:graphicFrameLocks noGrp="1"/>
          </p:cNvGraphicFramePr>
          <p:nvPr>
            <p:ph idx="1"/>
            <p:extLst/>
          </p:nvPr>
        </p:nvGraphicFramePr>
        <p:xfrm>
          <a:off x="457200" y="1041991"/>
          <a:ext cx="7655442" cy="3912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8658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olumes/Untitled/CPAG logos/CSD logo.jpg">
            <a:extLst>
              <a:ext uri="{FF2B5EF4-FFF2-40B4-BE49-F238E27FC236}">
                <a16:creationId xmlns:a16="http://schemas.microsoft.com/office/drawing/2014/main" id="{3D808AEF-7376-41BE-A3C6-3A27F6D695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729" y="331417"/>
            <a:ext cx="3592214" cy="805410"/>
          </a:xfrm>
          <a:prstGeom prst="rect">
            <a:avLst/>
          </a:prstGeom>
          <a:noFill/>
          <a:ln>
            <a:noFill/>
          </a:ln>
        </p:spPr>
      </p:pic>
      <p:sp>
        <p:nvSpPr>
          <p:cNvPr id="6" name="Rectangle 5">
            <a:extLst>
              <a:ext uri="{FF2B5EF4-FFF2-40B4-BE49-F238E27FC236}">
                <a16:creationId xmlns:a16="http://schemas.microsoft.com/office/drawing/2014/main" id="{0D8699B1-F34C-473A-9282-371D587A8BD1}"/>
              </a:ext>
            </a:extLst>
          </p:cNvPr>
          <p:cNvSpPr/>
          <p:nvPr/>
        </p:nvSpPr>
        <p:spPr>
          <a:xfrm>
            <a:off x="519729" y="1505715"/>
            <a:ext cx="6689963" cy="923330"/>
          </a:xfrm>
          <a:prstGeom prst="rect">
            <a:avLst/>
          </a:prstGeom>
        </p:spPr>
        <p:txBody>
          <a:bodyPr wrap="square">
            <a:spAutoFit/>
          </a:bodyPr>
          <a:lstStyle/>
          <a:p>
            <a:r>
              <a:rPr lang="en-US" dirty="0">
                <a:solidFill>
                  <a:prstClr val="black"/>
                </a:solidFill>
              </a:rPr>
              <a:t>Working with whole school communities to reduce financial pressures </a:t>
            </a:r>
          </a:p>
          <a:p>
            <a:r>
              <a:rPr lang="en-US" dirty="0">
                <a:solidFill>
                  <a:prstClr val="black"/>
                </a:solidFill>
              </a:rPr>
              <a:t>for families on low incomes and ensure equal access to opportunities for children and young people</a:t>
            </a: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3377" y="3952415"/>
            <a:ext cx="800212" cy="507277"/>
          </a:xfrm>
          <a:prstGeom prst="rect">
            <a:avLst/>
          </a:prstGeom>
        </p:spPr>
      </p:pic>
      <p:sp>
        <p:nvSpPr>
          <p:cNvPr id="24" name="TextBox 23"/>
          <p:cNvSpPr txBox="1"/>
          <p:nvPr/>
        </p:nvSpPr>
        <p:spPr>
          <a:xfrm>
            <a:off x="7010513" y="3639508"/>
            <a:ext cx="2035832" cy="1073371"/>
          </a:xfrm>
          <a:prstGeom prst="rect">
            <a:avLst/>
          </a:prstGeom>
          <a:noFill/>
        </p:spPr>
        <p:txBody>
          <a:bodyPr wrap="square" rtlCol="0">
            <a:spAutoFit/>
          </a:bodyPr>
          <a:lstStyle/>
          <a:p>
            <a:pPr algn="ctr"/>
            <a:r>
              <a:rPr lang="en-GB" sz="1875" b="1" dirty="0">
                <a:solidFill>
                  <a:srgbClr val="00B0F0"/>
                </a:solidFill>
              </a:rPr>
              <a:t>Action planning at school and local authority levels</a:t>
            </a:r>
          </a:p>
          <a:p>
            <a:pPr algn="ctr"/>
            <a:endParaRPr lang="en-GB" sz="750" b="1" dirty="0">
              <a:solidFill>
                <a:srgbClr val="00B0F0"/>
              </a:solidFill>
            </a:endParaRPr>
          </a:p>
        </p:txBody>
      </p:sp>
      <p:pic>
        <p:nvPicPr>
          <p:cNvPr id="25" name="Picture 24">
            <a:extLst>
              <a:ext uri="{FF2B5EF4-FFF2-40B4-BE49-F238E27FC236}">
                <a16:creationId xmlns:a16="http://schemas.microsoft.com/office/drawing/2014/main" id="{C03D3309-5291-4BD8-8BFB-68E021237EAF}"/>
              </a:ext>
            </a:extLst>
          </p:cNvPr>
          <p:cNvPicPr>
            <a:picLocks noChangeAspect="1"/>
          </p:cNvPicPr>
          <p:nvPr/>
        </p:nvPicPr>
        <p:blipFill rotWithShape="1">
          <a:blip r:embed="rId5">
            <a:extLst>
              <a:ext uri="{28A0092B-C50C-407E-A947-70E740481C1C}">
                <a14:useLocalDpi xmlns:a14="http://schemas.microsoft.com/office/drawing/2010/main" val="0"/>
              </a:ext>
            </a:extLst>
          </a:blip>
          <a:srcRect l="6108" t="7465" r="6346" b="4112"/>
          <a:stretch/>
        </p:blipFill>
        <p:spPr>
          <a:xfrm>
            <a:off x="694258" y="2490717"/>
            <a:ext cx="647999" cy="648000"/>
          </a:xfrm>
          <a:prstGeom prst="rect">
            <a:avLst/>
          </a:prstGeom>
        </p:spPr>
      </p:pic>
      <p:pic>
        <p:nvPicPr>
          <p:cNvPr id="26" name="Picture 25">
            <a:extLst>
              <a:ext uri="{FF2B5EF4-FFF2-40B4-BE49-F238E27FC236}">
                <a16:creationId xmlns:a16="http://schemas.microsoft.com/office/drawing/2014/main" id="{5322E12A-BA46-4F96-9E4C-CBCC15FC789D}"/>
              </a:ext>
            </a:extLst>
          </p:cNvPr>
          <p:cNvPicPr>
            <a:picLocks noChangeAspect="1"/>
          </p:cNvPicPr>
          <p:nvPr/>
        </p:nvPicPr>
        <p:blipFill rotWithShape="1">
          <a:blip r:embed="rId6">
            <a:extLst>
              <a:ext uri="{28A0092B-C50C-407E-A947-70E740481C1C}">
                <a14:useLocalDpi xmlns:a14="http://schemas.microsoft.com/office/drawing/2010/main" val="0"/>
              </a:ext>
            </a:extLst>
          </a:blip>
          <a:srcRect r="3125"/>
          <a:stretch/>
        </p:blipFill>
        <p:spPr>
          <a:xfrm>
            <a:off x="5824564" y="2490717"/>
            <a:ext cx="632731" cy="648000"/>
          </a:xfrm>
          <a:prstGeom prst="rect">
            <a:avLst/>
          </a:prstGeom>
        </p:spPr>
      </p:pic>
      <p:pic>
        <p:nvPicPr>
          <p:cNvPr id="27" name="Picture 26">
            <a:extLst>
              <a:ext uri="{FF2B5EF4-FFF2-40B4-BE49-F238E27FC236}">
                <a16:creationId xmlns:a16="http://schemas.microsoft.com/office/drawing/2014/main" id="{20780336-1066-4DC9-96F5-D1D7D97FB0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2093" y="2501045"/>
            <a:ext cx="689374" cy="648000"/>
          </a:xfrm>
          <a:prstGeom prst="rect">
            <a:avLst/>
          </a:prstGeom>
        </p:spPr>
      </p:pic>
      <p:pic>
        <p:nvPicPr>
          <p:cNvPr id="28" name="Picture 27">
            <a:extLst>
              <a:ext uri="{FF2B5EF4-FFF2-40B4-BE49-F238E27FC236}">
                <a16:creationId xmlns:a16="http://schemas.microsoft.com/office/drawing/2014/main" id="{640BA36C-9A27-4442-9B4B-F078E20A09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3537" y="2501045"/>
            <a:ext cx="632813" cy="648000"/>
          </a:xfrm>
          <a:prstGeom prst="rect">
            <a:avLst/>
          </a:prstGeom>
        </p:spPr>
      </p:pic>
      <p:pic>
        <p:nvPicPr>
          <p:cNvPr id="29" name="Picture 28">
            <a:extLst>
              <a:ext uri="{FF2B5EF4-FFF2-40B4-BE49-F238E27FC236}">
                <a16:creationId xmlns:a16="http://schemas.microsoft.com/office/drawing/2014/main" id="{3BB76B4E-A1CE-4D42-A7AE-BDABE361D7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09112" y="2490717"/>
            <a:ext cx="674683" cy="648000"/>
          </a:xfrm>
          <a:prstGeom prst="rect">
            <a:avLst/>
          </a:prstGeom>
        </p:spPr>
      </p:pic>
      <p:pic>
        <p:nvPicPr>
          <p:cNvPr id="30" name="Picture 29">
            <a:extLst>
              <a:ext uri="{FF2B5EF4-FFF2-40B4-BE49-F238E27FC236}">
                <a16:creationId xmlns:a16="http://schemas.microsoft.com/office/drawing/2014/main" id="{94F433C4-8C5E-4DB5-AC77-B1B8427F3D9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18552" y="2490717"/>
            <a:ext cx="685895" cy="648000"/>
          </a:xfrm>
          <a:prstGeom prst="rect">
            <a:avLst/>
          </a:prstGeom>
        </p:spPr>
      </p:pic>
      <p:pic>
        <p:nvPicPr>
          <p:cNvPr id="31" name="Picture 30">
            <a:extLst>
              <a:ext uri="{FF2B5EF4-FFF2-40B4-BE49-F238E27FC236}">
                <a16:creationId xmlns:a16="http://schemas.microsoft.com/office/drawing/2014/main" id="{6C359F4A-F770-4A72-ADC9-780BECFEB44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26569" y="2490717"/>
            <a:ext cx="680999" cy="648000"/>
          </a:xfrm>
          <a:prstGeom prst="rect">
            <a:avLst/>
          </a:prstGeom>
        </p:spPr>
      </p:pic>
      <p:pic>
        <p:nvPicPr>
          <p:cNvPr id="32" name="Picture 31">
            <a:extLst>
              <a:ext uri="{FF2B5EF4-FFF2-40B4-BE49-F238E27FC236}">
                <a16:creationId xmlns:a16="http://schemas.microsoft.com/office/drawing/2014/main" id="{AE1C339D-A4C3-4232-A697-CCD66917993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13022" y="2490717"/>
            <a:ext cx="662983" cy="648000"/>
          </a:xfrm>
          <a:prstGeom prst="rect">
            <a:avLst/>
          </a:prstGeom>
        </p:spPr>
      </p:pic>
      <p:sp>
        <p:nvSpPr>
          <p:cNvPr id="2" name="Rectangle 1"/>
          <p:cNvSpPr/>
          <p:nvPr/>
        </p:nvSpPr>
        <p:spPr>
          <a:xfrm>
            <a:off x="519729" y="3457444"/>
            <a:ext cx="5937566" cy="2273699"/>
          </a:xfrm>
          <a:prstGeom prst="rect">
            <a:avLst/>
          </a:prstGeom>
        </p:spPr>
        <p:txBody>
          <a:bodyPr wrap="square">
            <a:spAutoFit/>
          </a:bodyPr>
          <a:lstStyle/>
          <a:p>
            <a:r>
              <a:rPr lang="en-GB" dirty="0">
                <a:solidFill>
                  <a:prstClr val="black"/>
                </a:solidFill>
              </a:rPr>
              <a:t>Range of resources available free to download for schools and Parent Councils to support action on Cost of the School Day. </a:t>
            </a:r>
          </a:p>
          <a:p>
            <a:endParaRPr lang="en-GB" dirty="0">
              <a:solidFill>
                <a:prstClr val="black"/>
              </a:solidFill>
            </a:endParaRPr>
          </a:p>
          <a:p>
            <a:r>
              <a:rPr lang="en-GB" dirty="0">
                <a:solidFill>
                  <a:prstClr val="black"/>
                </a:solidFill>
              </a:rPr>
              <a:t>New Cost of the School Day toolkit coming in May.</a:t>
            </a:r>
            <a:r>
              <a:rPr lang="en-US" u="sng" dirty="0">
                <a:solidFill>
                  <a:prstClr val="black"/>
                </a:solidFill>
                <a:hlinkClick r:id="rId13"/>
              </a:rPr>
              <a:t> www.cpag.org.uk/cost-school-day</a:t>
            </a:r>
            <a:endParaRPr lang="en-US" u="sng" dirty="0">
              <a:solidFill>
                <a:prstClr val="black"/>
              </a:solidFill>
            </a:endParaRPr>
          </a:p>
          <a:p>
            <a:endParaRPr lang="en-US" sz="1100" u="sng" dirty="0">
              <a:solidFill>
                <a:prstClr val="black"/>
              </a:solidFill>
            </a:endParaRPr>
          </a:p>
          <a:p>
            <a:r>
              <a:rPr lang="en-US" u="sng" dirty="0">
                <a:solidFill>
                  <a:prstClr val="black"/>
                </a:solidFill>
                <a:hlinkClick r:id="rId14"/>
              </a:rPr>
              <a:t>costoftheschoolday@cpagscotland.org.uk</a:t>
            </a:r>
            <a:r>
              <a:rPr lang="en-US" u="sng" dirty="0">
                <a:solidFill>
                  <a:prstClr val="black"/>
                </a:solidFill>
              </a:rPr>
              <a:t> </a:t>
            </a:r>
          </a:p>
          <a:p>
            <a:endParaRPr lang="en-GB" dirty="0">
              <a:solidFill>
                <a:prstClr val="black"/>
              </a:solidFill>
            </a:endParaRPr>
          </a:p>
        </p:txBody>
      </p:sp>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84221" y="1265046"/>
            <a:ext cx="1662124" cy="2374462"/>
          </a:xfrm>
          <a:prstGeom prst="rect">
            <a:avLst/>
          </a:prstGeom>
          <a:ln>
            <a:solidFill>
              <a:schemeClr val="bg1">
                <a:lumMod val="75000"/>
              </a:schemeClr>
            </a:solidFill>
          </a:ln>
        </p:spPr>
      </p:pic>
    </p:spTree>
    <p:extLst>
      <p:ext uri="{BB962C8B-B14F-4D97-AF65-F5344CB8AC3E}">
        <p14:creationId xmlns:p14="http://schemas.microsoft.com/office/powerpoint/2010/main" val="422485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PAG Template">
  <a:themeElements>
    <a:clrScheme name="CPAG Template 2">
      <a:dk1>
        <a:srgbClr val="000000"/>
      </a:dk1>
      <a:lt1>
        <a:srgbClr val="FFFFFF"/>
      </a:lt1>
      <a:dk2>
        <a:srgbClr val="000000"/>
      </a:dk2>
      <a:lt2>
        <a:srgbClr val="AAABB0"/>
      </a:lt2>
      <a:accent1>
        <a:srgbClr val="0071B5"/>
      </a:accent1>
      <a:accent2>
        <a:srgbClr val="64B900"/>
      </a:accent2>
      <a:accent3>
        <a:srgbClr val="FFFFFF"/>
      </a:accent3>
      <a:accent4>
        <a:srgbClr val="000000"/>
      </a:accent4>
      <a:accent5>
        <a:srgbClr val="AABBD7"/>
      </a:accent5>
      <a:accent6>
        <a:srgbClr val="5AA700"/>
      </a:accent6>
      <a:hlink>
        <a:srgbClr val="EB5F01"/>
      </a:hlink>
      <a:folHlink>
        <a:srgbClr val="CC0066"/>
      </a:folHlink>
    </a:clrScheme>
    <a:fontScheme name="CPAG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PAG Template 1">
        <a:dk1>
          <a:srgbClr val="000000"/>
        </a:dk1>
        <a:lt1>
          <a:srgbClr val="FFFFFF"/>
        </a:lt1>
        <a:dk2>
          <a:srgbClr val="001D58"/>
        </a:dk2>
        <a:lt2>
          <a:srgbClr val="FFFFFF"/>
        </a:lt2>
        <a:accent1>
          <a:srgbClr val="0071B5"/>
        </a:accent1>
        <a:accent2>
          <a:srgbClr val="64B900"/>
        </a:accent2>
        <a:accent3>
          <a:srgbClr val="AAABB4"/>
        </a:accent3>
        <a:accent4>
          <a:srgbClr val="DADADA"/>
        </a:accent4>
        <a:accent5>
          <a:srgbClr val="AABBD7"/>
        </a:accent5>
        <a:accent6>
          <a:srgbClr val="5AA700"/>
        </a:accent6>
        <a:hlink>
          <a:srgbClr val="EB5F01"/>
        </a:hlink>
        <a:folHlink>
          <a:srgbClr val="CC0066"/>
        </a:folHlink>
      </a:clrScheme>
      <a:clrMap bg1="dk2" tx1="lt1" bg2="dk1" tx2="lt2" accent1="accent1" accent2="accent2" accent3="accent3" accent4="accent4" accent5="accent5" accent6="accent6" hlink="hlink" folHlink="folHlink"/>
    </a:extraClrScheme>
    <a:extraClrScheme>
      <a:clrScheme name="CPAG Template 2">
        <a:dk1>
          <a:srgbClr val="000000"/>
        </a:dk1>
        <a:lt1>
          <a:srgbClr val="FFFFFF"/>
        </a:lt1>
        <a:dk2>
          <a:srgbClr val="000000"/>
        </a:dk2>
        <a:lt2>
          <a:srgbClr val="AAABB0"/>
        </a:lt2>
        <a:accent1>
          <a:srgbClr val="0071B5"/>
        </a:accent1>
        <a:accent2>
          <a:srgbClr val="64B900"/>
        </a:accent2>
        <a:accent3>
          <a:srgbClr val="FFFFFF"/>
        </a:accent3>
        <a:accent4>
          <a:srgbClr val="000000"/>
        </a:accent4>
        <a:accent5>
          <a:srgbClr val="AABBD7"/>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
      <a:clrScheme name="CPAG Template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6600"/>
        </a:hlink>
        <a:folHlink>
          <a:srgbClr val="99CC00"/>
        </a:folHlink>
      </a:clrScheme>
      <a:clrMap bg1="lt1" tx1="dk1" bg2="lt2" tx2="dk2" accent1="accent1" accent2="accent2" accent3="accent3" accent4="accent4" accent5="accent5" accent6="accent6" hlink="hlink" folHlink="folHlink"/>
    </a:extraClrScheme>
    <a:extraClrScheme>
      <a:clrScheme name="CPAG Template 4">
        <a:dk1>
          <a:srgbClr val="000000"/>
        </a:dk1>
        <a:lt1>
          <a:srgbClr val="FFFFFF"/>
        </a:lt1>
        <a:dk2>
          <a:srgbClr val="000000"/>
        </a:dk2>
        <a:lt2>
          <a:srgbClr val="808080"/>
        </a:lt2>
        <a:accent1>
          <a:srgbClr val="3399FF"/>
        </a:accent1>
        <a:accent2>
          <a:srgbClr val="669900"/>
        </a:accent2>
        <a:accent3>
          <a:srgbClr val="FFFFFF"/>
        </a:accent3>
        <a:accent4>
          <a:srgbClr val="000000"/>
        </a:accent4>
        <a:accent5>
          <a:srgbClr val="ADCAFF"/>
        </a:accent5>
        <a:accent6>
          <a:srgbClr val="5C8A00"/>
        </a:accent6>
        <a:hlink>
          <a:srgbClr val="FF6600"/>
        </a:hlink>
        <a:folHlink>
          <a:srgbClr val="9900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PAG Template 1">
    <a:dk1>
      <a:srgbClr val="000000"/>
    </a:dk1>
    <a:lt1>
      <a:srgbClr val="FFFFFF"/>
    </a:lt1>
    <a:dk2>
      <a:srgbClr val="001D58"/>
    </a:dk2>
    <a:lt2>
      <a:srgbClr val="FFFFFF"/>
    </a:lt2>
    <a:accent1>
      <a:srgbClr val="0071B5"/>
    </a:accent1>
    <a:accent2>
      <a:srgbClr val="64B900"/>
    </a:accent2>
    <a:accent3>
      <a:srgbClr val="AAABB4"/>
    </a:accent3>
    <a:accent4>
      <a:srgbClr val="DADADA"/>
    </a:accent4>
    <a:accent5>
      <a:srgbClr val="AABBD7"/>
    </a:accent5>
    <a:accent6>
      <a:srgbClr val="5AA700"/>
    </a:accent6>
    <a:hlink>
      <a:srgbClr val="EB5F01"/>
    </a:hlink>
    <a:folHlink>
      <a:srgbClr val="CC0066"/>
    </a:folHlink>
  </a:clrScheme>
</a:themeOverride>
</file>

<file path=docProps/app.xml><?xml version="1.0" encoding="utf-8"?>
<Properties xmlns="http://schemas.openxmlformats.org/officeDocument/2006/extended-properties" xmlns:vt="http://schemas.openxmlformats.org/officeDocument/2006/docPropsVTypes">
  <TotalTime>4080</TotalTime>
  <Words>2069</Words>
  <Application>Microsoft Macintosh PowerPoint</Application>
  <PresentationFormat>On-screen Show (16:10)</PresentationFormat>
  <Paragraphs>230</Paragraphs>
  <Slides>11</Slides>
  <Notes>11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0</vt:i4>
      </vt:variant>
      <vt:variant>
        <vt:lpstr>Slide Titles</vt:lpstr>
      </vt:variant>
      <vt:variant>
        <vt:i4>11</vt:i4>
      </vt:variant>
    </vt:vector>
  </HeadingPairs>
  <TitlesOfParts>
    <vt:vector size="20" baseType="lpstr">
      <vt:lpstr>Arial</vt:lpstr>
      <vt:lpstr>Calibri</vt:lpstr>
      <vt:lpstr>Calibri Light</vt:lpstr>
      <vt:lpstr>Futura Bk</vt:lpstr>
      <vt:lpstr>SourceSansPro-Bold</vt:lpstr>
      <vt:lpstr>SourceSansPro-Regular</vt:lpstr>
      <vt:lpstr>Thonburi-Bold</vt:lpstr>
      <vt:lpstr>Office Theme</vt:lpstr>
      <vt:lpstr>CPAG Template</vt:lpstr>
      <vt:lpstr>PowerPoint Presentation</vt:lpstr>
      <vt:lpstr>National Child Poverty Targets</vt:lpstr>
      <vt:lpstr>PowerPoint Presentation</vt:lpstr>
      <vt:lpstr>Challenging Landscape</vt:lpstr>
      <vt:lpstr>Child Poverty (Scotland) Act - Delivery Plan </vt:lpstr>
      <vt:lpstr>Local Child Poverty Action Reports</vt:lpstr>
      <vt:lpstr>Local Child Poverty Action Reports: Next steps</vt:lpstr>
      <vt:lpstr>What can be done locally?</vt:lpstr>
      <vt:lpstr>PowerPoint Presentation</vt:lpstr>
      <vt:lpstr>Further information </vt:lpstr>
      <vt:lpstr>Discussion</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Alison Clancy</cp:lastModifiedBy>
  <cp:revision>215</cp:revision>
  <cp:lastPrinted>2017-10-19T10:42:39Z</cp:lastPrinted>
  <dcterms:created xsi:type="dcterms:W3CDTF">2015-05-28T09:43:02Z</dcterms:created>
  <dcterms:modified xsi:type="dcterms:W3CDTF">2018-04-25T12:42:17Z</dcterms:modified>
</cp:coreProperties>
</file>