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73" r:id="rId3"/>
    <p:sldId id="407" r:id="rId4"/>
    <p:sldId id="408" r:id="rId5"/>
    <p:sldId id="406" r:id="rId6"/>
    <p:sldId id="409" r:id="rId7"/>
    <p:sldId id="422" r:id="rId8"/>
    <p:sldId id="413" r:id="rId9"/>
    <p:sldId id="417" r:id="rId10"/>
    <p:sldId id="420" r:id="rId11"/>
    <p:sldId id="414" r:id="rId12"/>
    <p:sldId id="421" r:id="rId13"/>
    <p:sldId id="429" r:id="rId14"/>
    <p:sldId id="424" r:id="rId15"/>
    <p:sldId id="426" r:id="rId16"/>
    <p:sldId id="427" r:id="rId17"/>
    <p:sldId id="425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Child Population 0-17:  % by Neighbourhood Deprivation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Very low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LAC3'!$M$96:$M$99</c:f>
              <c:strCache>
                <c:ptCount val="4"/>
                <c:pt idx="0">
                  <c:v>Northern Ireland</c:v>
                </c:pt>
                <c:pt idx="1">
                  <c:v>England</c:v>
                </c:pt>
                <c:pt idx="2">
                  <c:v>Scotland</c:v>
                </c:pt>
                <c:pt idx="3">
                  <c:v>Wales</c:v>
                </c:pt>
              </c:strCache>
            </c:strRef>
          </c:cat>
          <c:val>
            <c:numRef>
              <c:f>'Total LAC3'!$N$96:$N$99</c:f>
              <c:numCache>
                <c:formatCode>0</c:formatCode>
                <c:ptCount val="4"/>
                <c:pt idx="0">
                  <c:v>0.59893723462785797</c:v>
                </c:pt>
                <c:pt idx="1">
                  <c:v>19.730184551861711</c:v>
                </c:pt>
                <c:pt idx="2">
                  <c:v>20.567605158040731</c:v>
                </c:pt>
                <c:pt idx="3">
                  <c:v>7.122515720073884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9-4485-B796-CF66DA375AFA}"/>
            </c:ext>
          </c:extLst>
        </c:ser>
        <c:ser>
          <c:idx val="1"/>
          <c:order val="1"/>
          <c:tx>
            <c:v>Low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 LAC3'!$M$96:$M$99</c:f>
              <c:strCache>
                <c:ptCount val="4"/>
                <c:pt idx="0">
                  <c:v>Northern Ireland</c:v>
                </c:pt>
                <c:pt idx="1">
                  <c:v>England</c:v>
                </c:pt>
                <c:pt idx="2">
                  <c:v>Scotland</c:v>
                </c:pt>
                <c:pt idx="3">
                  <c:v>Wales</c:v>
                </c:pt>
              </c:strCache>
            </c:strRef>
          </c:cat>
          <c:val>
            <c:numRef>
              <c:f>'Total LAC3'!$O$96:$O$99</c:f>
              <c:numCache>
                <c:formatCode>0</c:formatCode>
                <c:ptCount val="4"/>
                <c:pt idx="0">
                  <c:v>13.00900959460307</c:v>
                </c:pt>
                <c:pt idx="1">
                  <c:v>18.366441646484841</c:v>
                </c:pt>
                <c:pt idx="2">
                  <c:v>19.96858252603846</c:v>
                </c:pt>
                <c:pt idx="3">
                  <c:v>16.46212172951784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9-4485-B796-CF66DA375AFA}"/>
            </c:ext>
          </c:extLst>
        </c:ser>
        <c:ser>
          <c:idx val="2"/>
          <c:order val="2"/>
          <c:tx>
            <c:v>Median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 LAC3'!$M$96:$M$99</c:f>
              <c:strCache>
                <c:ptCount val="4"/>
                <c:pt idx="0">
                  <c:v>Northern Ireland</c:v>
                </c:pt>
                <c:pt idx="1">
                  <c:v>England</c:v>
                </c:pt>
                <c:pt idx="2">
                  <c:v>Scotland</c:v>
                </c:pt>
                <c:pt idx="3">
                  <c:v>Wales</c:v>
                </c:pt>
              </c:strCache>
            </c:strRef>
          </c:cat>
          <c:val>
            <c:numRef>
              <c:f>'Total LAC3'!$P$96:$P$99</c:f>
              <c:numCache>
                <c:formatCode>0</c:formatCode>
                <c:ptCount val="4"/>
                <c:pt idx="0">
                  <c:v>19.550889932515091</c:v>
                </c:pt>
                <c:pt idx="1">
                  <c:v>18.326188710354081</c:v>
                </c:pt>
                <c:pt idx="2">
                  <c:v>19.62875889363259</c:v>
                </c:pt>
                <c:pt idx="3">
                  <c:v>24.38545192333655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C9-4485-B796-CF66DA375AFA}"/>
            </c:ext>
          </c:extLst>
        </c:ser>
        <c:ser>
          <c:idx val="3"/>
          <c:order val="3"/>
          <c:tx>
            <c:v>High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 LAC3'!$M$96:$M$99</c:f>
              <c:strCache>
                <c:ptCount val="4"/>
                <c:pt idx="0">
                  <c:v>Northern Ireland</c:v>
                </c:pt>
                <c:pt idx="1">
                  <c:v>England</c:v>
                </c:pt>
                <c:pt idx="2">
                  <c:v>Scotland</c:v>
                </c:pt>
                <c:pt idx="3">
                  <c:v>Wales</c:v>
                </c:pt>
              </c:strCache>
            </c:strRef>
          </c:cat>
          <c:val>
            <c:numRef>
              <c:f>'Total LAC3'!$Q$96:$Q$99</c:f>
              <c:numCache>
                <c:formatCode>0</c:formatCode>
                <c:ptCount val="4"/>
                <c:pt idx="0">
                  <c:v>30.97016224698962</c:v>
                </c:pt>
                <c:pt idx="1">
                  <c:v>20.226548286571539</c:v>
                </c:pt>
                <c:pt idx="2">
                  <c:v>18.401773935498351</c:v>
                </c:pt>
                <c:pt idx="3">
                  <c:v>26.061253889318611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C9-4485-B796-CF66DA375AFA}"/>
            </c:ext>
          </c:extLst>
        </c:ser>
        <c:ser>
          <c:idx val="4"/>
          <c:order val="4"/>
          <c:tx>
            <c:v>Very high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'Total LAC3'!$M$96:$M$99</c:f>
              <c:strCache>
                <c:ptCount val="4"/>
                <c:pt idx="0">
                  <c:v>Northern Ireland</c:v>
                </c:pt>
                <c:pt idx="1">
                  <c:v>England</c:v>
                </c:pt>
                <c:pt idx="2">
                  <c:v>Scotland</c:v>
                </c:pt>
                <c:pt idx="3">
                  <c:v>Wales</c:v>
                </c:pt>
              </c:strCache>
            </c:strRef>
          </c:cat>
          <c:val>
            <c:numRef>
              <c:f>'Total LAC3'!$R$96:$R$99</c:f>
              <c:numCache>
                <c:formatCode>0</c:formatCode>
                <c:ptCount val="4"/>
                <c:pt idx="0">
                  <c:v>35.871000991264303</c:v>
                </c:pt>
                <c:pt idx="1">
                  <c:v>23.35063680472777</c:v>
                </c:pt>
                <c:pt idx="2">
                  <c:v>21.43327948678985</c:v>
                </c:pt>
                <c:pt idx="3">
                  <c:v>25.96865673775309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C9-4485-B796-CF66DA375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483168"/>
        <c:axId val="229983232"/>
      </c:barChart>
      <c:catAx>
        <c:axId val="2994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83232"/>
        <c:crosses val="autoZero"/>
        <c:auto val="1"/>
        <c:lblAlgn val="ctr"/>
        <c:lblOffset val="100"/>
        <c:noMultiLvlLbl val="0"/>
      </c:catAx>
      <c:valAx>
        <c:axId val="2299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83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/>
              <a:t>LAC not at home or with relatives or friends by Deprivation Quintile,</a:t>
            </a:r>
            <a:r>
              <a:rPr lang="en-GB" sz="2400" b="1" baseline="0" dirty="0"/>
              <a:t> UK Countries, 2015</a:t>
            </a:r>
            <a:r>
              <a:rPr lang="en-GB" sz="24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Quints!$AG$73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Quints!$AH$72:$AM$72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Quints!$AH$73:$AM$73</c:f>
              <c:numCache>
                <c:formatCode>0</c:formatCode>
                <c:ptCount val="6"/>
                <c:pt idx="1">
                  <c:v>16.89432094828404</c:v>
                </c:pt>
                <c:pt idx="2">
                  <c:v>29.497425809014999</c:v>
                </c:pt>
                <c:pt idx="3">
                  <c:v>31.164070287695932</c:v>
                </c:pt>
                <c:pt idx="4">
                  <c:v>48.467801864940093</c:v>
                </c:pt>
                <c:pt idx="5">
                  <c:v>35.288384692927458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C-43FA-B4A7-EF2DB98CAFE4}"/>
            </c:ext>
          </c:extLst>
        </c:ser>
        <c:ser>
          <c:idx val="1"/>
          <c:order val="1"/>
          <c:tx>
            <c:strRef>
              <c:f>Quints!$AG$74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Quints!$AH$72:$AM$72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Quints!$AH$74:$AM$74</c:f>
              <c:numCache>
                <c:formatCode>0</c:formatCode>
                <c:ptCount val="6"/>
                <c:pt idx="0">
                  <c:v>12.945591913443719</c:v>
                </c:pt>
                <c:pt idx="1">
                  <c:v>25.649536473478161</c:v>
                </c:pt>
                <c:pt idx="2">
                  <c:v>34.50782856602374</c:v>
                </c:pt>
                <c:pt idx="3">
                  <c:v>61.2855321085962</c:v>
                </c:pt>
                <c:pt idx="4">
                  <c:v>112.3449449536581</c:v>
                </c:pt>
                <c:pt idx="5">
                  <c:v>51.974967721029877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C-43FA-B4A7-EF2DB98CAFE4}"/>
            </c:ext>
          </c:extLst>
        </c:ser>
        <c:ser>
          <c:idx val="2"/>
          <c:order val="2"/>
          <c:tx>
            <c:strRef>
              <c:f>Quints!$AG$75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Quints!$AH$72:$AM$72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Quints!$AH$75:$AM$75</c:f>
              <c:numCache>
                <c:formatCode>0</c:formatCode>
                <c:ptCount val="6"/>
                <c:pt idx="0">
                  <c:v>10.332338859753531</c:v>
                </c:pt>
                <c:pt idx="1">
                  <c:v>18.92122198680973</c:v>
                </c:pt>
                <c:pt idx="2">
                  <c:v>34.740654178619863</c:v>
                </c:pt>
                <c:pt idx="3">
                  <c:v>56.542036423610561</c:v>
                </c:pt>
                <c:pt idx="4">
                  <c:v>135.36754578703551</c:v>
                </c:pt>
                <c:pt idx="5">
                  <c:v>62.211119544602283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C-43FA-B4A7-EF2DB98CAFE4}"/>
            </c:ext>
          </c:extLst>
        </c:ser>
        <c:ser>
          <c:idx val="3"/>
          <c:order val="3"/>
          <c:tx>
            <c:strRef>
              <c:f>Quints!$AG$76</c:f>
              <c:strCache>
                <c:ptCount val="1"/>
                <c:pt idx="0">
                  <c:v>Scotland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Quints!$AH$72:$AM$72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Quints!$AH$76:$AM$76</c:f>
              <c:numCache>
                <c:formatCode>0</c:formatCode>
                <c:ptCount val="6"/>
                <c:pt idx="0">
                  <c:v>18.455458457359651</c:v>
                </c:pt>
                <c:pt idx="1">
                  <c:v>33.95264071845078</c:v>
                </c:pt>
                <c:pt idx="2">
                  <c:v>45.029475967133202</c:v>
                </c:pt>
                <c:pt idx="3">
                  <c:v>81.871209232214298</c:v>
                </c:pt>
                <c:pt idx="4">
                  <c:v>188.35874431838141</c:v>
                </c:pt>
                <c:pt idx="5">
                  <c:v>81.775536231606537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8C-43FA-B4A7-EF2DB98CA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277296"/>
        <c:axId val="222513024"/>
      </c:barChart>
      <c:catAx>
        <c:axId val="22527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513024"/>
        <c:crosses val="autoZero"/>
        <c:auto val="1"/>
        <c:lblAlgn val="ctr"/>
        <c:lblOffset val="100"/>
        <c:noMultiLvlLbl val="0"/>
      </c:catAx>
      <c:valAx>
        <c:axId val="22251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Rates per 10,000 children</a:t>
                </a:r>
              </a:p>
            </c:rich>
          </c:tx>
          <c:layout>
            <c:manualLayout>
              <c:xMode val="edge"/>
              <c:yMode val="edge"/>
              <c:x val="3.5493827160493797E-2"/>
              <c:y val="0.20543236989098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7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'Belfast Glasgow'!$A$15</c:f>
              <c:strCache>
                <c:ptCount val="1"/>
                <c:pt idx="0">
                  <c:v>Belfast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'Belfast Glasgow'!$B$14:$G$14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'Belfast Glasgow'!$B$15:$G$15</c:f>
              <c:numCache>
                <c:formatCode>0</c:formatCode>
                <c:ptCount val="6"/>
                <c:pt idx="1">
                  <c:v>12.852628250535901</c:v>
                </c:pt>
                <c:pt idx="2">
                  <c:v>39.418186155702799</c:v>
                </c:pt>
                <c:pt idx="3">
                  <c:v>68.28296129949571</c:v>
                </c:pt>
                <c:pt idx="4">
                  <c:v>62.112494119792522</c:v>
                </c:pt>
                <c:pt idx="5">
                  <c:v>49.917846901153943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B-4D29-BB47-4D5D00886036}"/>
            </c:ext>
          </c:extLst>
        </c:ser>
        <c:ser>
          <c:idx val="1"/>
          <c:order val="1"/>
          <c:tx>
            <c:strRef>
              <c:f>'Belfast Glasgow'!$A$16</c:f>
              <c:strCache>
                <c:ptCount val="1"/>
                <c:pt idx="0">
                  <c:v>Glasgow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'Belfast Glasgow'!$B$14:$G$14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'Belfast Glasgow'!$B$16:$G$16</c:f>
              <c:numCache>
                <c:formatCode>0</c:formatCode>
                <c:ptCount val="6"/>
                <c:pt idx="0">
                  <c:v>9.2406768497706118</c:v>
                </c:pt>
                <c:pt idx="1">
                  <c:v>26.138159720252709</c:v>
                </c:pt>
                <c:pt idx="2">
                  <c:v>44.230789796884082</c:v>
                </c:pt>
                <c:pt idx="3">
                  <c:v>105.9475711286296</c:v>
                </c:pt>
                <c:pt idx="4">
                  <c:v>245.43378147626709</c:v>
                </c:pt>
                <c:pt idx="5">
                  <c:v>159.11293094009761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B-4D29-BB47-4D5D00886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264896"/>
        <c:axId val="330265456"/>
      </c:barChart>
      <c:catAx>
        <c:axId val="3302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65456"/>
        <c:crosses val="autoZero"/>
        <c:auto val="1"/>
        <c:lblAlgn val="ctr"/>
        <c:lblOffset val="100"/>
        <c:noMultiLvlLbl val="0"/>
      </c:catAx>
      <c:valAx>
        <c:axId val="33026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264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Quints!$AG$73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Quints!$AH$72:$AM$72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Quints!$AH$73:$AM$73</c:f>
              <c:numCache>
                <c:formatCode>0</c:formatCode>
                <c:ptCount val="6"/>
                <c:pt idx="1">
                  <c:v>16.89432094828404</c:v>
                </c:pt>
                <c:pt idx="2">
                  <c:v>29.497425809014999</c:v>
                </c:pt>
                <c:pt idx="3">
                  <c:v>31.164070287695932</c:v>
                </c:pt>
                <c:pt idx="4">
                  <c:v>48.467801864940093</c:v>
                </c:pt>
                <c:pt idx="5">
                  <c:v>35.288384692927458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9-4F23-963E-FE6D388ACF3B}"/>
            </c:ext>
          </c:extLst>
        </c:ser>
        <c:ser>
          <c:idx val="3"/>
          <c:order val="3"/>
          <c:tx>
            <c:strRef>
              <c:f>Quints!$AG$76</c:f>
              <c:strCache>
                <c:ptCount val="1"/>
                <c:pt idx="0">
                  <c:v>Scotland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Quints!$AH$72:$AM$72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ALL</c:v>
                </c:pt>
              </c:strCache>
            </c:strRef>
          </c:cat>
          <c:val>
            <c:numRef>
              <c:f>Quints!$AH$76:$AM$76</c:f>
              <c:numCache>
                <c:formatCode>0</c:formatCode>
                <c:ptCount val="6"/>
                <c:pt idx="0">
                  <c:v>18.455458457359651</c:v>
                </c:pt>
                <c:pt idx="1">
                  <c:v>33.95264071845078</c:v>
                </c:pt>
                <c:pt idx="2">
                  <c:v>45.029475967133202</c:v>
                </c:pt>
                <c:pt idx="3">
                  <c:v>81.871209232214298</c:v>
                </c:pt>
                <c:pt idx="4">
                  <c:v>188.35874431838141</c:v>
                </c:pt>
                <c:pt idx="5">
                  <c:v>81.775536231606537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9-4F23-963E-FE6D388AC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617856"/>
        <c:axId val="1066184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Quints!$AG$74</c15:sqref>
                        </c15:formulaRef>
                      </c:ext>
                    </c:extLst>
                    <c:strCache>
                      <c:ptCount val="1"/>
                      <c:pt idx="0">
                        <c:v>England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Quints!$AH$72:$AM$72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Quints!$AH$74:$AM$74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12.945591913443716</c:v>
                      </c:pt>
                      <c:pt idx="1">
                        <c:v>25.649536473478161</c:v>
                      </c:pt>
                      <c:pt idx="2">
                        <c:v>34.50782856602374</c:v>
                      </c:pt>
                      <c:pt idx="3">
                        <c:v>61.2855321085962</c:v>
                      </c:pt>
                      <c:pt idx="4">
                        <c:v>112.34494495365809</c:v>
                      </c:pt>
                      <c:pt idx="5">
                        <c:v>51.974967721029884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599-4F23-963E-FE6D388ACF3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Quints!$AG$75</c15:sqref>
                        </c15:formulaRef>
                      </c:ext>
                    </c:extLst>
                    <c:strCache>
                      <c:ptCount val="1"/>
                      <c:pt idx="0">
                        <c:v>Wales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Quints!$AH$72:$AM$72</c15:sqref>
                        </c15:formulaRef>
                      </c:ext>
                    </c:extLst>
                    <c:strCach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Quints!$AH$75:$AM$75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10.332338859753532</c:v>
                      </c:pt>
                      <c:pt idx="1">
                        <c:v>18.921221986809726</c:v>
                      </c:pt>
                      <c:pt idx="2">
                        <c:v>34.740654178619856</c:v>
                      </c:pt>
                      <c:pt idx="3">
                        <c:v>56.54203642361059</c:v>
                      </c:pt>
                      <c:pt idx="4">
                        <c:v>135.36754578703543</c:v>
                      </c:pt>
                      <c:pt idx="5">
                        <c:v>62.211119544602283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599-4F23-963E-FE6D388ACF3B}"/>
                  </c:ext>
                </c:extLst>
              </c15:ser>
            </c15:filteredBarSeries>
          </c:ext>
        </c:extLst>
      </c:barChart>
      <c:catAx>
        <c:axId val="10661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8416"/>
        <c:crosses val="autoZero"/>
        <c:auto val="1"/>
        <c:lblAlgn val="ctr"/>
        <c:lblOffset val="100"/>
        <c:noMultiLvlLbl val="0"/>
      </c:catAx>
      <c:valAx>
        <c:axId val="10661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Rate per 10,000 children</a:t>
                </a:r>
              </a:p>
            </c:rich>
          </c:tx>
          <c:layout>
            <c:manualLayout>
              <c:xMode val="edge"/>
              <c:yMode val="edge"/>
              <c:x val="5.2777777777777798E-2"/>
              <c:y val="0.18601851851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7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Inverse Intervention Law: LAC Rates in High and Low Deprivation LAs, Scotland Sample, Adjusted, SIMD12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27585787887599"/>
          <c:y val="0.16832851905343801"/>
          <c:w val="0.769378463108778"/>
          <c:h val="0.6053598211309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'IIL LAC3'!$A$47</c:f>
              <c:strCache>
                <c:ptCount val="1"/>
                <c:pt idx="0">
                  <c:v>High SIMD 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'IIL LAC3'!$B$46:$G$46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Total</c:v>
                </c:pt>
              </c:strCache>
            </c:strRef>
          </c:cat>
          <c:val>
            <c:numRef>
              <c:f>'IIL LAC3'!$B$47:$G$47</c:f>
              <c:numCache>
                <c:formatCode>0</c:formatCode>
                <c:ptCount val="6"/>
                <c:pt idx="0">
                  <c:v>4.7271153650341073</c:v>
                </c:pt>
                <c:pt idx="1">
                  <c:v>16.9146087985009</c:v>
                </c:pt>
                <c:pt idx="2">
                  <c:v>27.257123780301502</c:v>
                </c:pt>
                <c:pt idx="3">
                  <c:v>72.085249380127493</c:v>
                </c:pt>
                <c:pt idx="4">
                  <c:v>198.88050375626909</c:v>
                </c:pt>
                <c:pt idx="5">
                  <c:v>110.0789192671194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6-4B1F-A275-1692B6C0ECAE}"/>
            </c:ext>
          </c:extLst>
        </c:ser>
        <c:ser>
          <c:idx val="1"/>
          <c:order val="1"/>
          <c:tx>
            <c:strRef>
              <c:f>'IIL LAC3'!$A$48</c:f>
              <c:strCache>
                <c:ptCount val="1"/>
                <c:pt idx="0">
                  <c:v>Low SIMD 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'IIL LAC3'!$B$46:$G$46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Total</c:v>
                </c:pt>
              </c:strCache>
            </c:strRef>
          </c:cat>
          <c:val>
            <c:numRef>
              <c:f>'IIL LAC3'!$B$48:$G$48</c:f>
              <c:numCache>
                <c:formatCode>0</c:formatCode>
                <c:ptCount val="6"/>
                <c:pt idx="0">
                  <c:v>14.742778852845079</c:v>
                </c:pt>
                <c:pt idx="1">
                  <c:v>27.299961575883689</c:v>
                </c:pt>
                <c:pt idx="2">
                  <c:v>60.211606750365434</c:v>
                </c:pt>
                <c:pt idx="3">
                  <c:v>106.146605360381</c:v>
                </c:pt>
                <c:pt idx="4">
                  <c:v>226.64677058421341</c:v>
                </c:pt>
                <c:pt idx="5">
                  <c:v>57.427688126023909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26-4B1F-A275-1692B6C0E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33856"/>
        <c:axId val="226834416"/>
      </c:barChart>
      <c:catAx>
        <c:axId val="22683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34416"/>
        <c:crosses val="autoZero"/>
        <c:auto val="1"/>
        <c:lblAlgn val="ctr"/>
        <c:lblOffset val="100"/>
        <c:noMultiLvlLbl val="0"/>
      </c:catAx>
      <c:valAx>
        <c:axId val="22683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Rate per 10, 000 aged 0-17 years</a:t>
                </a:r>
              </a:p>
            </c:rich>
          </c:tx>
          <c:layout>
            <c:manualLayout>
              <c:xMode val="edge"/>
              <c:yMode val="edge"/>
              <c:x val="0.102777777777778"/>
              <c:y val="0.20874999999999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33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243F-C8BE-2B44-92F2-12B8B051280D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B0AF-5867-294E-AE1A-8B15F0227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0668C-7AAB-4D4C-929A-1B877916F2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3B4E-43F7-974A-9C66-FC9F48F9D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A3221-B6D4-9C4F-8074-5FF010771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2151-61F3-2D48-B2B4-2708FC11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9CAC1-C7C3-854E-90E6-5F8F7BC9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623A-CB48-584D-B63A-8D88EC2D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BCD1-54C2-904D-9C99-88BCB1074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D914D-E62F-8841-9CE4-B675DB3B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3DBC-E45B-C740-88E6-E9EFA07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0D85-A022-E142-AC53-344E415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6786-C1DA-174D-A5FE-234D4E5F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92D3-577F-F443-8367-439F61DC2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04E1D-5505-ED47-BFDE-CB4FD6A46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9FD8E-0C35-1842-94C7-D0D19230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B5BE-7074-044A-BB80-8F5A9BDF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01349-F81E-1543-8983-9C356D04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527381" y="1916833"/>
            <a:ext cx="109728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Identifying and Understanding Inequalities in Child Welfare Intervention Rates: Comparative Studies in the Four UK Countries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99" y="6378018"/>
            <a:ext cx="2246379" cy="360658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11329" r="5589" b="13934"/>
          <a:stretch/>
        </p:blipFill>
        <p:spPr bwMode="auto">
          <a:xfrm>
            <a:off x="6480042" y="6253938"/>
            <a:ext cx="1734820" cy="53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6" y="6209687"/>
            <a:ext cx="750993" cy="539750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6206732"/>
            <a:ext cx="900853" cy="539750"/>
          </a:xfrm>
          <a:prstGeom prst="rect">
            <a:avLst/>
          </a:prstGeom>
        </p:spPr>
      </p:pic>
      <p:pic>
        <p:nvPicPr>
          <p:cNvPr id="14" name="Picture 13" descr="L:\BES\Faculty Research Centres\Marketing\Logos\CU_logo_cmyk_BLUE copy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6129008"/>
            <a:ext cx="1202179" cy="62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6253688"/>
            <a:ext cx="162162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6" y="116632"/>
            <a:ext cx="4145139" cy="1656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6298002"/>
            <a:ext cx="1779253" cy="4516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75" y="710568"/>
            <a:ext cx="1843616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5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00809"/>
            <a:ext cx="10972800" cy="3921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6029908"/>
            <a:ext cx="2072569" cy="8280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6381329"/>
            <a:ext cx="1103841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CD83-9D37-444F-8883-7132FC31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68F5-E47A-174C-BFE5-C7AF1884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9444B-17F5-BB46-A71C-8EC773E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32CB-7261-1440-83A6-EC197EFE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A65E3-4A8A-9945-AF2C-705849B5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4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37FA-C72C-354A-87A8-357E6C23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A31CB-0D1E-5E4C-9AC6-6EFAE55E9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2C29-381E-8543-8D6F-4774938A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9C95B-FA32-4442-8F04-64ACAEFC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0E6AE-45F1-C640-AD84-EE63A384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BDFA-8872-4245-BCB8-0F302C43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59B5-2567-E64B-AD34-367C0A1D4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E5801-1180-D841-8D27-912720FA2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471D7-F142-2E43-805A-5BA260AB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DFA52-988D-7846-80A3-6DFB57A0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8B344-FAAC-814B-8EA9-BB3BBBA3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EF62-4D0E-3D4B-8EAE-7D7777F1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3103-181F-234E-B595-77ED3187E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DC7E2-4F91-D24F-AAB6-571A6946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E9C06-8A85-5140-806F-62A0F079B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A5E1C-A3F8-CF46-86F2-2408F5D83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7EDA0-5123-864D-99C1-ABD718A9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38BBE-9EEF-8542-933F-22F25FD1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6ABC2-0E41-0440-9967-53883C08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4765-2A73-0E41-A575-062AF76C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6FABE-B87C-644F-AC2E-698ADA85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A51A1-0239-E247-A86F-C32BC860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326F2-86BA-7342-975E-23AB2E19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7A2C6-9732-1047-82C3-025AB7FC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1D91A-88F3-4546-A714-40C95624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F0F1E-1326-174B-96F0-465C34C9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1F68-702A-7B4E-8648-45DB1E56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5701-3705-D54F-88B7-DAD9C38A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813C2-CFC4-AD49-A589-422C2E975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C950F-E42C-A147-A9F9-B07DEE94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BD85C-B012-7546-80C1-F5B16897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7184B-F29E-364D-B61F-4DEE67DE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88B5-EBBF-1640-9FD5-0B293C12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6FA94-5A03-5043-887F-692DF8A6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11018-93BD-2E4F-B875-F07ACE3B7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1DBBF-B2F8-E84F-B4E2-42028A9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3B427-33EA-8549-BFE4-9C7379AB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C9230-C5ED-B14C-A36B-10AF1F72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6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40174-F408-424B-B04C-470C525D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4FC16-7827-EB40-92AF-9493A515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431E3-2B08-334B-BE28-D7D855AE6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092D-8609-4243-A4F0-546188F07C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55BB-9DC8-A647-A78A-6202E8E55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75005-9222-0C41-A616-C2F51A763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0132-C7DE-374F-B386-6978305BE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.m.featherstone@hud.ac.uk" TargetMode="External"/><Relationship Id="rId2" Type="http://schemas.openxmlformats.org/officeDocument/2006/relationships/hyperlink" Target="mailto:P.Bywaters@hud.ac.uk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ventry.ac.uk/cwip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DBD1-3CEB-254E-914D-5D44B3C9C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DFB27-245F-C64E-BD9C-CA2390A38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9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Scottish LAC rates not with parents, relatives or friends: </a:t>
            </a:r>
            <a:r>
              <a:rPr lang="en-GB" sz="3200" dirty="0">
                <a:solidFill>
                  <a:srgbClr val="FF0000"/>
                </a:solidFill>
              </a:rPr>
              <a:t>the highest in the UK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417639"/>
          <a:ext cx="8229600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40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38139"/>
          </a:xfrm>
        </p:spPr>
        <p:txBody>
          <a:bodyPr/>
          <a:lstStyle/>
          <a:p>
            <a:r>
              <a:rPr lang="en-GB" dirty="0"/>
              <a:t>CWIP Key Findings: LAC Rates Glasgow and Belfast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92313" y="1412777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78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Key Findings: LAC Rates (not at home with relatives or friends) Scotland and NI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7979" y="1484784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156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Scotland/Northern Ireland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If Scotland LAs had had Northern Irish looked after children rates, after controlling for deprivation, there would have </a:t>
            </a:r>
            <a:r>
              <a:rPr lang="en-GB"/>
              <a:t>been around 1500 </a:t>
            </a:r>
            <a:r>
              <a:rPr lang="en-GB" dirty="0"/>
              <a:t>LAC in our 10 LAs rather than the 4000 that there were.</a:t>
            </a:r>
          </a:p>
        </p:txBody>
      </p:sp>
    </p:spTree>
    <p:extLst>
      <p:ext uri="{BB962C8B-B14F-4D97-AF65-F5344CB8AC3E}">
        <p14:creationId xmlns:p14="http://schemas.microsoft.com/office/powerpoint/2010/main" val="240239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4648" y="266444"/>
          <a:ext cx="8229600" cy="581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6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Emerging Findings: Poverty as a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036" y="1124744"/>
            <a:ext cx="8118764" cy="4896544"/>
          </a:xfrm>
          <a:ln w="19050"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9600" dirty="0">
                <a:solidFill>
                  <a:srgbClr val="0070C0"/>
                </a:solidFill>
              </a:rPr>
              <a:t>Poor localities are the usual sites of social work practice – this is an accepted norm</a:t>
            </a:r>
          </a:p>
          <a:p>
            <a:pPr algn="l"/>
            <a:endParaRPr lang="en-GB" sz="9600" dirty="0">
              <a:solidFill>
                <a:srgbClr val="0070C0"/>
              </a:solidFill>
            </a:endParaRPr>
          </a:p>
          <a:p>
            <a:pPr algn="l"/>
            <a:r>
              <a:rPr lang="en-GB" sz="9600" dirty="0">
                <a:solidFill>
                  <a:srgbClr val="0070C0"/>
                </a:solidFill>
              </a:rPr>
              <a:t>Poverty is endemic but usually not visible in practice responses and, though there were differences, this was surprisingly consistent across all the sites</a:t>
            </a:r>
          </a:p>
          <a:p>
            <a:pPr algn="l"/>
            <a:endParaRPr lang="en-GB" sz="9600" dirty="0">
              <a:solidFill>
                <a:srgbClr val="0070C0"/>
              </a:solidFill>
            </a:endParaRPr>
          </a:p>
          <a:p>
            <a:pPr algn="l"/>
            <a:r>
              <a:rPr lang="en-GB" sz="9600" dirty="0">
                <a:solidFill>
                  <a:srgbClr val="0070C0"/>
                </a:solidFill>
              </a:rPr>
              <a:t>When prompted social workers articulate their understanding of the circular relationship between poverty and harms but this understanding was rarely evident in case planning</a:t>
            </a:r>
          </a:p>
          <a:p>
            <a:pPr algn="l"/>
            <a:endParaRPr lang="en-GB" sz="6200" dirty="0"/>
          </a:p>
        </p:txBody>
      </p:sp>
    </p:spTree>
    <p:extLst>
      <p:ext uri="{BB962C8B-B14F-4D97-AF65-F5344CB8AC3E}">
        <p14:creationId xmlns:p14="http://schemas.microsoft.com/office/powerpoint/2010/main" val="199688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Practice and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184576"/>
          </a:xfrm>
          <a:ln w="19050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endParaRPr lang="en-GB" sz="2550" b="1" dirty="0"/>
          </a:p>
          <a:p>
            <a:pPr algn="l"/>
            <a:r>
              <a:rPr lang="en-GB" sz="2550" dirty="0"/>
              <a:t>Social workers don’t see anti poverty activity as ‘core business’ – they say they focus on risk / parenting and that others should be addressing issues of deprivation (food, warmth, shelter)</a:t>
            </a:r>
          </a:p>
          <a:p>
            <a:pPr algn="l"/>
            <a:endParaRPr lang="en-GB" sz="2550" dirty="0"/>
          </a:p>
          <a:p>
            <a:pPr algn="l"/>
            <a:r>
              <a:rPr lang="en-GB" sz="2550" dirty="0"/>
              <a:t>Poverty: ‘too big to tackle’ in a context of ever diminishing resources</a:t>
            </a:r>
          </a:p>
          <a:p>
            <a:pPr algn="l"/>
            <a:endParaRPr lang="en-GB" sz="2550" dirty="0"/>
          </a:p>
          <a:p>
            <a:pPr algn="l"/>
            <a:r>
              <a:rPr lang="en-GB" sz="2550" dirty="0"/>
              <a:t>The availability of services shape and constrain social work analysis</a:t>
            </a:r>
          </a:p>
          <a:p>
            <a:pPr algn="l"/>
            <a:endParaRPr lang="en-GB" sz="2550" dirty="0"/>
          </a:p>
          <a:p>
            <a:pPr algn="l"/>
            <a:r>
              <a:rPr lang="en-GB" sz="2550" dirty="0"/>
              <a:t>A moral muddle? In their attempts to practice equitably, some social workers consciously disengaged with the social context of families lives</a:t>
            </a:r>
          </a:p>
          <a:p>
            <a:pPr algn="l"/>
            <a:endParaRPr lang="en-GB" sz="2550" dirty="0"/>
          </a:p>
          <a:p>
            <a:pPr algn="l"/>
            <a:r>
              <a:rPr lang="en-GB" sz="2550" dirty="0"/>
              <a:t>Some systems and practices can reinforce the shame and suffering of poverty for family members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9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r>
              <a:rPr lang="en-GB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052736"/>
            <a:ext cx="8229600" cy="5400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GB" sz="2400" dirty="0"/>
              <a:t>Is there a need to collect data on parents’ and their circumstances? 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Are too many children in Scotland being looked after?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Is there the right balance between care and child protection registration?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Why are rates in low deprivation LAs higher than in high deprivation LAs, when you compare similar neighbourhoods?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Do policy and practice play appropriate attention to families’ socio-economic circumstances?</a:t>
            </a:r>
          </a:p>
          <a:p>
            <a:pPr marL="514350" indent="-514350" algn="l">
              <a:buAutoNum type="arabicPeriod"/>
            </a:pPr>
            <a:r>
              <a:rPr lang="en-GB" sz="2400" dirty="0"/>
              <a:t>Should reducing inequalities in child welfare be a central goal of policy, as it is for health and education?</a:t>
            </a:r>
          </a:p>
          <a:p>
            <a:pPr marL="514350" indent="-514350" algn="l">
              <a:buAutoNum type="arabicPeriod"/>
            </a:pPr>
            <a:endParaRPr lang="en-GB" sz="2400" dirty="0"/>
          </a:p>
          <a:p>
            <a:pPr marL="514350" indent="-514350" algn="l">
              <a:buAutoNum type="arabicPeriod"/>
            </a:pPr>
            <a:endParaRPr lang="en-GB" sz="2400" dirty="0"/>
          </a:p>
          <a:p>
            <a:pPr marL="514350" indent="-514350" algn="l">
              <a:buAutoNum type="arabicPeriod"/>
            </a:pPr>
            <a:endParaRPr lang="en-GB" sz="2400" dirty="0"/>
          </a:p>
          <a:p>
            <a:pPr marL="514350" indent="-514350" algn="l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0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P.Bywaters@hud.ac.uk</a:t>
            </a:r>
            <a:endParaRPr lang="en-GB" dirty="0"/>
          </a:p>
          <a:p>
            <a:r>
              <a:rPr lang="en-GB">
                <a:hlinkClick r:id="rId3"/>
              </a:rPr>
              <a:t>b.m.featherstone@hud.ac.uk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38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07568" y="1988840"/>
            <a:ext cx="7772400" cy="3816424"/>
          </a:xfrm>
          <a:prstGeom prst="rect">
            <a:avLst/>
          </a:prstGeom>
        </p:spPr>
        <p:txBody>
          <a:bodyPr/>
          <a:lstStyle/>
          <a:p>
            <a:r>
              <a:rPr lang="en-GB" sz="3600" dirty="0"/>
              <a:t>Social Inequalities and the Care System: evidence from a UK wide comparative study</a:t>
            </a:r>
            <a:br>
              <a:rPr lang="en-GB" sz="3600" dirty="0"/>
            </a:b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Brid Featherstone, University of Huddersfield </a:t>
            </a:r>
            <a:br>
              <a:rPr lang="en-GB" sz="2400" dirty="0">
                <a:solidFill>
                  <a:schemeClr val="tx2"/>
                </a:solidFill>
              </a:rPr>
            </a:br>
            <a:br>
              <a:rPr lang="en-GB" sz="2400" dirty="0">
                <a:solidFill>
                  <a:schemeClr val="tx2"/>
                </a:solidFill>
              </a:rPr>
            </a:b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4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The Child Welfare Inequalities Project </a:t>
            </a:r>
            <a:r>
              <a:rPr lang="en-GB" dirty="0">
                <a:hlinkClick r:id="rId2"/>
              </a:rPr>
              <a:t>www.coventry.ac.uk/cwip</a:t>
            </a:r>
            <a:r>
              <a:rPr lang="en-GB" dirty="0"/>
              <a:t>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Aim: to detail and begin to understand inequalities in the child welfare system, in particular children who are looked after or on child protection registers or plans.</a:t>
            </a:r>
          </a:p>
        </p:txBody>
      </p:sp>
    </p:spTree>
    <p:extLst>
      <p:ext uri="{BB962C8B-B14F-4D97-AF65-F5344CB8AC3E}">
        <p14:creationId xmlns:p14="http://schemas.microsoft.com/office/powerpoint/2010/main" val="73743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Child Welfare Inequalities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Focus on inequalities in who becomes a looked after child not what happens to children once looked after.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Not a test of ‘what works’ for children in care or to prevent children entering care.</a:t>
            </a:r>
          </a:p>
        </p:txBody>
      </p:sp>
    </p:spTree>
    <p:extLst>
      <p:ext uri="{BB962C8B-B14F-4D97-AF65-F5344CB8AC3E}">
        <p14:creationId xmlns:p14="http://schemas.microsoft.com/office/powerpoint/2010/main" val="28497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en-GB" dirty="0"/>
              <a:t>The Child Welfare Inequalities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7638"/>
            <a:ext cx="8229600" cy="4747666"/>
          </a:xfrm>
        </p:spPr>
        <p:txBody>
          <a:bodyPr/>
          <a:lstStyle/>
          <a:p>
            <a:pPr algn="l"/>
            <a:r>
              <a:rPr lang="en-GB" dirty="0"/>
              <a:t>Very large study: basic data on 24,000 Looked After Children and 12,000 children on child protection registers or plans across the 4 UK countries in 2015.</a:t>
            </a:r>
          </a:p>
          <a:p>
            <a:pPr algn="l"/>
            <a:r>
              <a:rPr lang="en-GB" dirty="0"/>
              <a:t>10 Scottish LAs covering more than half all children in Scotland under 18.</a:t>
            </a:r>
          </a:p>
          <a:p>
            <a:pPr algn="l"/>
            <a:r>
              <a:rPr lang="en-GB" dirty="0"/>
              <a:t>Case studies of decision making and practice in 4 English and 2 Scottish LAs.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Inequalities Perspective on Children’s Social Work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700808"/>
            <a:ext cx="8229600" cy="4752528"/>
          </a:xfrm>
        </p:spPr>
        <p:txBody>
          <a:bodyPr/>
          <a:lstStyle/>
          <a:p>
            <a:pPr algn="l"/>
            <a:r>
              <a:rPr lang="en-GB" dirty="0"/>
              <a:t>Definition: inequity occurs when children and/or their parents face </a:t>
            </a:r>
            <a:r>
              <a:rPr lang="en-GB" dirty="0">
                <a:solidFill>
                  <a:srgbClr val="FF0000"/>
                </a:solidFill>
              </a:rPr>
              <a:t>unequal chances, experiences or outcomes </a:t>
            </a:r>
            <a:r>
              <a:rPr lang="en-GB" dirty="0"/>
              <a:t>of involvement with child welfare services that are </a:t>
            </a:r>
            <a:r>
              <a:rPr lang="en-GB" dirty="0">
                <a:solidFill>
                  <a:srgbClr val="FF0000"/>
                </a:solidFill>
              </a:rPr>
              <a:t>systematically associated with structural social disadvantage</a:t>
            </a:r>
            <a:r>
              <a:rPr lang="en-GB" dirty="0"/>
              <a:t> and are unjust and avoidable.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3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Inequalities Perspective: factors affecting LAC rates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28800"/>
            <a:ext cx="82296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/>
          <a:lstStyle/>
          <a:p>
            <a:r>
              <a:rPr lang="en-GB" dirty="0"/>
              <a:t>CWIP Key Findings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7568" y="980728"/>
          <a:ext cx="80032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92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1" y="1124744"/>
          <a:ext cx="8229599" cy="5096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213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</a:rPr>
                        <a:t>Percentage of LAC in each UK country placed with parents, relatives or friends.</a:t>
                      </a:r>
                      <a:endParaRPr lang="en-GB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With a parent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With a relative or friend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+mn-lt"/>
                        </a:rPr>
                        <a:t>With parent, relative or friend</a:t>
                      </a:r>
                      <a:endParaRPr lang="en-GB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NI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England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11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16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Wales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11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16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27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Scotland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23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29</a:t>
                      </a:r>
                      <a:endParaRPr lang="en-GB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52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7764" y="27463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alibri"/>
              </a:rPr>
              <a:t>CWIP Findings: comparing like with like</a:t>
            </a:r>
          </a:p>
        </p:txBody>
      </p:sp>
    </p:spTree>
    <p:extLst>
      <p:ext uri="{BB962C8B-B14F-4D97-AF65-F5344CB8AC3E}">
        <p14:creationId xmlns:p14="http://schemas.microsoft.com/office/powerpoint/2010/main" val="240171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707</Words>
  <Application>Microsoft Macintosh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Social Inequalities and the Care System: evidence from a UK wide comparative study  Brid Featherstone, University of Huddersfield   </vt:lpstr>
      <vt:lpstr>PowerPoint Presentation</vt:lpstr>
      <vt:lpstr>The Child Welfare Inequalities Project </vt:lpstr>
      <vt:lpstr>The Child Welfare Inequalities Project </vt:lpstr>
      <vt:lpstr>An Inequalities Perspective on Children’s Social Work Services</vt:lpstr>
      <vt:lpstr>An Inequalities Perspective: factors affecting LAC rates</vt:lpstr>
      <vt:lpstr>CWIP Key Findings </vt:lpstr>
      <vt:lpstr> </vt:lpstr>
      <vt:lpstr>Scottish LAC rates not with parents, relatives or friends: the highest in the UK</vt:lpstr>
      <vt:lpstr>CWIP Key Findings: LAC Rates Glasgow and Belfast </vt:lpstr>
      <vt:lpstr>Key Findings: LAC Rates (not at home with relatives or friends) Scotland and NI </vt:lpstr>
      <vt:lpstr>Scotland/Northern Ireland comparison</vt:lpstr>
      <vt:lpstr> </vt:lpstr>
      <vt:lpstr>Emerging Findings: Poverty as a Context</vt:lpstr>
      <vt:lpstr>Practice and Poverty</vt:lpstr>
      <vt:lpstr>Key questions</vt:lpstr>
      <vt:lpstr>Contact details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2018-05-03T13:51:39Z</dcterms:created>
  <dcterms:modified xsi:type="dcterms:W3CDTF">2018-05-03T13:56:03Z</dcterms:modified>
</cp:coreProperties>
</file>